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63" r:id="rId3"/>
    <p:sldId id="264" r:id="rId4"/>
    <p:sldId id="270" r:id="rId5"/>
    <p:sldId id="283" r:id="rId6"/>
    <p:sldId id="282" r:id="rId7"/>
    <p:sldId id="28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C65459-8691-8C3D-AC72-E53FDF13B744}" v="1" dt="2023-10-14T15:49:30.302"/>
    <p1510:client id="{2AC16D62-85CE-5DBF-5130-9DD3E6503A0B}" v="81" dt="2023-10-14T19:13:21.669"/>
    <p1510:client id="{3759E7D6-538C-7ACC-E798-2FA570822EE8}" v="83" dt="2023-10-13T02:50:25.509"/>
    <p1510:client id="{40330FB3-CD39-B649-8553-522F435B7DD7}" v="104" dt="2023-10-12T18:05:36.213"/>
    <p1510:client id="{50E7E0FE-00C9-51DC-DBE7-8785581E9CE0}" v="2728" dt="2023-10-15T00:50:12.377"/>
    <p1510:client id="{5F155137-46CD-EBE4-1D7D-07FEBDE31572}" v="70" dt="2023-10-14T21:26:32.092"/>
    <p1510:client id="{98282DF7-DECA-8F4F-A08D-A877AA92FFB8}" v="8" dt="2023-10-16T00:29:24.723"/>
    <p1510:client id="{C6B16361-4043-AC2F-1801-7A8335D8F3BF}" v="69" dt="2023-10-16T15:47:11.322"/>
    <p1510:client id="{D8CD227F-C4B3-2A29-CB2B-C12E9D953F06}" v="570" dt="2023-10-15T06:14:04.3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1769"/>
  </p:normalViewPr>
  <p:slideViewPr>
    <p:cSldViewPr snapToGrid="0">
      <p:cViewPr varScale="1">
        <p:scale>
          <a:sx n="103" d="100"/>
          <a:sy n="103" d="100"/>
        </p:scale>
        <p:origin x="14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svg"/><Relationship Id="rId16" Type="http://schemas.openxmlformats.org/officeDocument/2006/relationships/image" Target="../media/image24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svg"/><Relationship Id="rId16" Type="http://schemas.openxmlformats.org/officeDocument/2006/relationships/image" Target="../media/image24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2204AB-C183-41FB-B493-BB7C251F3C51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022A054-EB6F-4290-8BA7-79C8036C20B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Helvetica Neue"/>
            </a:rPr>
            <a:t>CDD 201 Techniques in Drug Discovery</a:t>
          </a:r>
        </a:p>
      </dgm:t>
    </dgm:pt>
    <dgm:pt modelId="{37C1F673-36D7-4D97-9636-15FC4A614F1B}" type="parTrans" cxnId="{29D0996A-40DD-41AC-BA17-E2979EB5D0A8}">
      <dgm:prSet/>
      <dgm:spPr/>
      <dgm:t>
        <a:bodyPr/>
        <a:lstStyle/>
        <a:p>
          <a:endParaRPr lang="en-US"/>
        </a:p>
      </dgm:t>
    </dgm:pt>
    <dgm:pt modelId="{3D4F93CA-9D43-4EAC-B4A0-083D88A24FCB}" type="sibTrans" cxnId="{29D0996A-40DD-41AC-BA17-E2979EB5D0A8}">
      <dgm:prSet/>
      <dgm:spPr/>
      <dgm:t>
        <a:bodyPr/>
        <a:lstStyle/>
        <a:p>
          <a:endParaRPr lang="en-US"/>
        </a:p>
      </dgm:t>
    </dgm:pt>
    <dgm:pt modelId="{E3D253D2-F875-447A-87BC-63E8133580C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Helvetica Neue"/>
            </a:rPr>
            <a:t>CDD 202 Python and R (</a:t>
          </a:r>
          <a:r>
            <a:rPr lang="en-US" dirty="0" err="1">
              <a:latin typeface="Helvetica Neue"/>
            </a:rPr>
            <a:t>Numpy</a:t>
          </a:r>
          <a:r>
            <a:rPr lang="en-US" dirty="0">
              <a:latin typeface="Helvetica Neue"/>
            </a:rPr>
            <a:t>, Pandas, </a:t>
          </a:r>
          <a:r>
            <a:rPr lang="en-US" dirty="0" err="1">
              <a:latin typeface="Helvetica Neue"/>
            </a:rPr>
            <a:t>PyTorch</a:t>
          </a:r>
          <a:r>
            <a:rPr lang="en-US" dirty="0">
              <a:latin typeface="Helvetica Neue"/>
            </a:rPr>
            <a:t>, Matplotlib) Web Application Development (Flask, </a:t>
          </a:r>
          <a:r>
            <a:rPr lang="en-US" dirty="0" err="1">
              <a:latin typeface="Helvetica Neue"/>
            </a:rPr>
            <a:t>Streamlit</a:t>
          </a:r>
          <a:r>
            <a:rPr lang="en-US" dirty="0">
              <a:latin typeface="Helvetica Neue"/>
            </a:rPr>
            <a:t>, Shiny)</a:t>
          </a:r>
        </a:p>
      </dgm:t>
    </dgm:pt>
    <dgm:pt modelId="{B7E0CD1E-964A-4378-97CF-E2EC71D9957D}" type="parTrans" cxnId="{15F2C75A-88D3-4895-BDCF-322088A97739}">
      <dgm:prSet/>
      <dgm:spPr/>
      <dgm:t>
        <a:bodyPr/>
        <a:lstStyle/>
        <a:p>
          <a:endParaRPr lang="en-US"/>
        </a:p>
      </dgm:t>
    </dgm:pt>
    <dgm:pt modelId="{A802A6DC-65A1-46B2-A023-4B57DA0152E3}" type="sibTrans" cxnId="{15F2C75A-88D3-4895-BDCF-322088A97739}">
      <dgm:prSet/>
      <dgm:spPr/>
      <dgm:t>
        <a:bodyPr/>
        <a:lstStyle/>
        <a:p>
          <a:endParaRPr lang="en-US"/>
        </a:p>
      </dgm:t>
    </dgm:pt>
    <dgm:pt modelId="{F82A09F6-995B-4AC7-B7EB-813A0EB80ECE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dirty="0">
              <a:latin typeface="Helvetica Neue"/>
            </a:rPr>
            <a:t>CDD 203 AI and ML Supervised, Unsupervised, Semi-supervised, Reinforcement Learning; Sub-fields of ML; Generative AI</a:t>
          </a:r>
        </a:p>
      </dgm:t>
    </dgm:pt>
    <dgm:pt modelId="{167BAD2B-F192-40DA-ADCE-3C725339672E}" type="parTrans" cxnId="{6D8AD8F4-BED7-492B-BA3A-627F864B4424}">
      <dgm:prSet/>
      <dgm:spPr/>
      <dgm:t>
        <a:bodyPr/>
        <a:lstStyle/>
        <a:p>
          <a:endParaRPr lang="en-US"/>
        </a:p>
      </dgm:t>
    </dgm:pt>
    <dgm:pt modelId="{4E85D7DF-66CF-47CB-88DA-26E8D28CA7C9}" type="sibTrans" cxnId="{6D8AD8F4-BED7-492B-BA3A-627F864B4424}">
      <dgm:prSet/>
      <dgm:spPr/>
      <dgm:t>
        <a:bodyPr/>
        <a:lstStyle/>
        <a:p>
          <a:endParaRPr lang="en-US"/>
        </a:p>
      </dgm:t>
    </dgm:pt>
    <dgm:pt modelId="{95D245C8-1A98-4B86-A19A-0E7BEF7578E2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dirty="0">
              <a:latin typeface="Helvetica Neue"/>
            </a:rPr>
            <a:t>CDD 204 Drug Development Regulations and Software Platforms (WinNonlin, SimCYP)</a:t>
          </a:r>
        </a:p>
      </dgm:t>
    </dgm:pt>
    <dgm:pt modelId="{6587A71C-7D75-4BE0-BC90-9F25A1833103}" type="parTrans" cxnId="{7AFC62CB-4F86-411F-8289-BD8730551752}">
      <dgm:prSet/>
      <dgm:spPr/>
      <dgm:t>
        <a:bodyPr/>
        <a:lstStyle/>
        <a:p>
          <a:endParaRPr lang="en-US"/>
        </a:p>
      </dgm:t>
    </dgm:pt>
    <dgm:pt modelId="{0034D041-4193-4B2F-8C65-187B7DC92FB6}" type="sibTrans" cxnId="{7AFC62CB-4F86-411F-8289-BD8730551752}">
      <dgm:prSet/>
      <dgm:spPr/>
      <dgm:t>
        <a:bodyPr/>
        <a:lstStyle/>
        <a:p>
          <a:endParaRPr lang="en-US"/>
        </a:p>
      </dgm:t>
    </dgm:pt>
    <dgm:pt modelId="{5CDBB19C-519E-4FC6-8FE8-AD2967FFA237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dirty="0">
              <a:latin typeface="Helvetica Neue"/>
            </a:rPr>
            <a:t>CDD 205 Pharmacometrics, Systems Pharmacology and Pharmacogenomics</a:t>
          </a:r>
        </a:p>
      </dgm:t>
    </dgm:pt>
    <dgm:pt modelId="{D0594C9A-F255-4A05-B975-B8BC5D240535}" type="parTrans" cxnId="{36E29A7A-257C-4659-A933-AE589A95252B}">
      <dgm:prSet/>
      <dgm:spPr/>
      <dgm:t>
        <a:bodyPr/>
        <a:lstStyle/>
        <a:p>
          <a:endParaRPr lang="en-US"/>
        </a:p>
      </dgm:t>
    </dgm:pt>
    <dgm:pt modelId="{FEEA5F5C-5455-495F-A6B6-D20334D53B09}" type="sibTrans" cxnId="{36E29A7A-257C-4659-A933-AE589A95252B}">
      <dgm:prSet/>
      <dgm:spPr/>
      <dgm:t>
        <a:bodyPr/>
        <a:lstStyle/>
        <a:p>
          <a:endParaRPr lang="en-US"/>
        </a:p>
      </dgm:t>
    </dgm:pt>
    <dgm:pt modelId="{758A7FBE-1519-49B8-8D7D-F7364A96AD1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Helvetica Neue"/>
            </a:rPr>
            <a:t>CDD 206 Big Data Mining and Analysis (Real-World Data and Real-World Evidence)</a:t>
          </a:r>
        </a:p>
      </dgm:t>
    </dgm:pt>
    <dgm:pt modelId="{7942875F-BBE2-4ABE-A8EA-D060F66823B5}" type="parTrans" cxnId="{855D5A12-DD19-476B-86B5-E8251A79D703}">
      <dgm:prSet/>
      <dgm:spPr/>
      <dgm:t>
        <a:bodyPr/>
        <a:lstStyle/>
        <a:p>
          <a:endParaRPr lang="en-US"/>
        </a:p>
      </dgm:t>
    </dgm:pt>
    <dgm:pt modelId="{2B37C9E6-00C9-4E4F-9E66-07DB51D4B495}" type="sibTrans" cxnId="{855D5A12-DD19-476B-86B5-E8251A79D703}">
      <dgm:prSet/>
      <dgm:spPr/>
      <dgm:t>
        <a:bodyPr/>
        <a:lstStyle/>
        <a:p>
          <a:endParaRPr lang="en-US"/>
        </a:p>
      </dgm:t>
    </dgm:pt>
    <dgm:pt modelId="{C72CCD76-A6B9-484D-98EF-671D0F543F9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Helvetica Neue"/>
            </a:rPr>
            <a:t>CDD 207 Modeling for Clinical Pharmacology</a:t>
          </a:r>
        </a:p>
      </dgm:t>
    </dgm:pt>
    <dgm:pt modelId="{11C003A8-3D62-453C-B720-796D1DE600B3}" type="parTrans" cxnId="{BFCAFA96-69E6-420A-95C5-1698B19D7EE4}">
      <dgm:prSet/>
      <dgm:spPr/>
      <dgm:t>
        <a:bodyPr/>
        <a:lstStyle/>
        <a:p>
          <a:endParaRPr lang="en-US"/>
        </a:p>
      </dgm:t>
    </dgm:pt>
    <dgm:pt modelId="{115AD518-2EC3-40BF-958C-8753DD5DBD0D}" type="sibTrans" cxnId="{BFCAFA96-69E6-420A-95C5-1698B19D7EE4}">
      <dgm:prSet/>
      <dgm:spPr/>
      <dgm:t>
        <a:bodyPr/>
        <a:lstStyle/>
        <a:p>
          <a:endParaRPr lang="en-US"/>
        </a:p>
      </dgm:t>
    </dgm:pt>
    <dgm:pt modelId="{038D058B-6969-4F54-A46C-AD0F9997556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Helvetica Neue"/>
            </a:rPr>
            <a:t>CDD 223 Emerging technologies: Large Language Models (LLM)</a:t>
          </a:r>
        </a:p>
      </dgm:t>
    </dgm:pt>
    <dgm:pt modelId="{4BF5177E-0CE5-41B6-8315-2DA5FB021E0E}" type="parTrans" cxnId="{310B53AA-A5BF-45B5-B3BB-026DDB6BFD3F}">
      <dgm:prSet/>
      <dgm:spPr/>
      <dgm:t>
        <a:bodyPr/>
        <a:lstStyle/>
        <a:p>
          <a:endParaRPr lang="en-US"/>
        </a:p>
      </dgm:t>
    </dgm:pt>
    <dgm:pt modelId="{E1D41851-AF46-4A22-8255-C876D9914F9F}" type="sibTrans" cxnId="{310B53AA-A5BF-45B5-B3BB-026DDB6BFD3F}">
      <dgm:prSet/>
      <dgm:spPr/>
      <dgm:t>
        <a:bodyPr/>
        <a:lstStyle/>
        <a:p>
          <a:endParaRPr lang="en-US"/>
        </a:p>
      </dgm:t>
    </dgm:pt>
    <dgm:pt modelId="{6CB04825-9800-4FF1-A5B8-2873538AD17D}" type="pres">
      <dgm:prSet presAssocID="{F82204AB-C183-41FB-B493-BB7C251F3C51}" presName="root" presStyleCnt="0">
        <dgm:presLayoutVars>
          <dgm:dir/>
          <dgm:resizeHandles val="exact"/>
        </dgm:presLayoutVars>
      </dgm:prSet>
      <dgm:spPr/>
    </dgm:pt>
    <dgm:pt modelId="{3E16A24D-D0D3-498B-901B-A0D2BD823D35}" type="pres">
      <dgm:prSet presAssocID="{0022A054-EB6F-4290-8BA7-79C8036C20B0}" presName="compNode" presStyleCnt="0"/>
      <dgm:spPr/>
    </dgm:pt>
    <dgm:pt modelId="{9CAA9FC5-73E2-4F21-B776-C9DDABED49FF}" type="pres">
      <dgm:prSet presAssocID="{0022A054-EB6F-4290-8BA7-79C8036C20B0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4F2D1CF7-05A1-4D5C-910F-F31DB30C7B07}" type="pres">
      <dgm:prSet presAssocID="{0022A054-EB6F-4290-8BA7-79C8036C20B0}" presName="spaceRect" presStyleCnt="0"/>
      <dgm:spPr/>
    </dgm:pt>
    <dgm:pt modelId="{9AD36AE8-FC6D-4C4E-9048-1016979D2CFB}" type="pres">
      <dgm:prSet presAssocID="{0022A054-EB6F-4290-8BA7-79C8036C20B0}" presName="textRect" presStyleLbl="revTx" presStyleIdx="0" presStyleCnt="8">
        <dgm:presLayoutVars>
          <dgm:chMax val="1"/>
          <dgm:chPref val="1"/>
        </dgm:presLayoutVars>
      </dgm:prSet>
      <dgm:spPr/>
    </dgm:pt>
    <dgm:pt modelId="{2BFF8708-8694-4DCF-AF2C-E0B15572FA28}" type="pres">
      <dgm:prSet presAssocID="{3D4F93CA-9D43-4EAC-B4A0-083D88A24FCB}" presName="sibTrans" presStyleCnt="0"/>
      <dgm:spPr/>
    </dgm:pt>
    <dgm:pt modelId="{2B1BBE37-02D4-49A5-A6DE-98FE5E7BEA40}" type="pres">
      <dgm:prSet presAssocID="{E3D253D2-F875-447A-87BC-63E8133580CE}" presName="compNode" presStyleCnt="0"/>
      <dgm:spPr/>
    </dgm:pt>
    <dgm:pt modelId="{73BFD37B-CA91-4BFF-A974-F498E9AA1BBF}" type="pres">
      <dgm:prSet presAssocID="{E3D253D2-F875-447A-87BC-63E8133580CE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nda"/>
        </a:ext>
      </dgm:extLst>
    </dgm:pt>
    <dgm:pt modelId="{4B5F4757-0B72-452C-9B70-6DADBF975897}" type="pres">
      <dgm:prSet presAssocID="{E3D253D2-F875-447A-87BC-63E8133580CE}" presName="spaceRect" presStyleCnt="0"/>
      <dgm:spPr/>
    </dgm:pt>
    <dgm:pt modelId="{DEE1AA57-B801-41F8-A0E7-82AC1E480828}" type="pres">
      <dgm:prSet presAssocID="{E3D253D2-F875-447A-87BC-63E8133580CE}" presName="textRect" presStyleLbl="revTx" presStyleIdx="1" presStyleCnt="8">
        <dgm:presLayoutVars>
          <dgm:chMax val="1"/>
          <dgm:chPref val="1"/>
        </dgm:presLayoutVars>
      </dgm:prSet>
      <dgm:spPr/>
    </dgm:pt>
    <dgm:pt modelId="{1781C329-EB49-4231-B4F4-97EDBF4FAA36}" type="pres">
      <dgm:prSet presAssocID="{A802A6DC-65A1-46B2-A023-4B57DA0152E3}" presName="sibTrans" presStyleCnt="0"/>
      <dgm:spPr/>
    </dgm:pt>
    <dgm:pt modelId="{4204268B-13B7-4DD2-81C4-129580658C31}" type="pres">
      <dgm:prSet presAssocID="{F82A09F6-995B-4AC7-B7EB-813A0EB80ECE}" presName="compNode" presStyleCnt="0"/>
      <dgm:spPr/>
    </dgm:pt>
    <dgm:pt modelId="{C1B8389D-8A30-40FB-9202-19BC5276E622}" type="pres">
      <dgm:prSet presAssocID="{F82A09F6-995B-4AC7-B7EB-813A0EB80ECE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6D3856B8-7C04-43D3-AC1F-1C5A66E8AFA8}" type="pres">
      <dgm:prSet presAssocID="{F82A09F6-995B-4AC7-B7EB-813A0EB80ECE}" presName="spaceRect" presStyleCnt="0"/>
      <dgm:spPr/>
    </dgm:pt>
    <dgm:pt modelId="{1B299339-702A-4231-A1BD-E5D64D2D9ED3}" type="pres">
      <dgm:prSet presAssocID="{F82A09F6-995B-4AC7-B7EB-813A0EB80ECE}" presName="textRect" presStyleLbl="revTx" presStyleIdx="2" presStyleCnt="8">
        <dgm:presLayoutVars>
          <dgm:chMax val="1"/>
          <dgm:chPref val="1"/>
        </dgm:presLayoutVars>
      </dgm:prSet>
      <dgm:spPr/>
    </dgm:pt>
    <dgm:pt modelId="{9E81FB1A-2E7F-442A-89CB-545BCBD344BC}" type="pres">
      <dgm:prSet presAssocID="{4E85D7DF-66CF-47CB-88DA-26E8D28CA7C9}" presName="sibTrans" presStyleCnt="0"/>
      <dgm:spPr/>
    </dgm:pt>
    <dgm:pt modelId="{20215ABE-16E3-4371-A9CC-5AD56D5DD5EE}" type="pres">
      <dgm:prSet presAssocID="{95D245C8-1A98-4B86-A19A-0E7BEF7578E2}" presName="compNode" presStyleCnt="0"/>
      <dgm:spPr/>
    </dgm:pt>
    <dgm:pt modelId="{0D7310E4-0387-4096-86FA-56C5FA21CCA8}" type="pres">
      <dgm:prSet presAssocID="{95D245C8-1A98-4B86-A19A-0E7BEF7578E2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38811CE9-2B1E-4D7E-A471-F43E4EAF128E}" type="pres">
      <dgm:prSet presAssocID="{95D245C8-1A98-4B86-A19A-0E7BEF7578E2}" presName="spaceRect" presStyleCnt="0"/>
      <dgm:spPr/>
    </dgm:pt>
    <dgm:pt modelId="{9CC15773-A409-4A9A-A065-58BB73355812}" type="pres">
      <dgm:prSet presAssocID="{95D245C8-1A98-4B86-A19A-0E7BEF7578E2}" presName="textRect" presStyleLbl="revTx" presStyleIdx="3" presStyleCnt="8">
        <dgm:presLayoutVars>
          <dgm:chMax val="1"/>
          <dgm:chPref val="1"/>
        </dgm:presLayoutVars>
      </dgm:prSet>
      <dgm:spPr/>
    </dgm:pt>
    <dgm:pt modelId="{8A9432BD-8136-4BBB-AD99-6F84A7404389}" type="pres">
      <dgm:prSet presAssocID="{0034D041-4193-4B2F-8C65-187B7DC92FB6}" presName="sibTrans" presStyleCnt="0"/>
      <dgm:spPr/>
    </dgm:pt>
    <dgm:pt modelId="{92D610CB-B0B9-4D00-AF82-2A4C3298657B}" type="pres">
      <dgm:prSet presAssocID="{5CDBB19C-519E-4FC6-8FE8-AD2967FFA237}" presName="compNode" presStyleCnt="0"/>
      <dgm:spPr/>
    </dgm:pt>
    <dgm:pt modelId="{D4C21B92-24E9-4BB9-95C4-EE312357305B}" type="pres">
      <dgm:prSet presAssocID="{5CDBB19C-519E-4FC6-8FE8-AD2967FFA237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28DC03B8-C75D-4FE1-930B-5382ADB4478D}" type="pres">
      <dgm:prSet presAssocID="{5CDBB19C-519E-4FC6-8FE8-AD2967FFA237}" presName="spaceRect" presStyleCnt="0"/>
      <dgm:spPr/>
    </dgm:pt>
    <dgm:pt modelId="{6CB233FD-2E26-4E28-95B2-C4E153B78B2C}" type="pres">
      <dgm:prSet presAssocID="{5CDBB19C-519E-4FC6-8FE8-AD2967FFA237}" presName="textRect" presStyleLbl="revTx" presStyleIdx="4" presStyleCnt="8">
        <dgm:presLayoutVars>
          <dgm:chMax val="1"/>
          <dgm:chPref val="1"/>
        </dgm:presLayoutVars>
      </dgm:prSet>
      <dgm:spPr/>
    </dgm:pt>
    <dgm:pt modelId="{958CA730-760F-446C-AA0A-A01AB2B81526}" type="pres">
      <dgm:prSet presAssocID="{FEEA5F5C-5455-495F-A6B6-D20334D53B09}" presName="sibTrans" presStyleCnt="0"/>
      <dgm:spPr/>
    </dgm:pt>
    <dgm:pt modelId="{09761A18-AC94-4253-8083-2C8BAE4CD2A1}" type="pres">
      <dgm:prSet presAssocID="{758A7FBE-1519-49B8-8D7D-F7364A96AD1C}" presName="compNode" presStyleCnt="0"/>
      <dgm:spPr/>
    </dgm:pt>
    <dgm:pt modelId="{0120DB90-35C8-4734-9760-A670EDFFF007}" type="pres">
      <dgm:prSet presAssocID="{758A7FBE-1519-49B8-8D7D-F7364A96AD1C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ning Tools"/>
        </a:ext>
      </dgm:extLst>
    </dgm:pt>
    <dgm:pt modelId="{CD6AC2D1-9203-4531-A9EF-1625F00A2FDB}" type="pres">
      <dgm:prSet presAssocID="{758A7FBE-1519-49B8-8D7D-F7364A96AD1C}" presName="spaceRect" presStyleCnt="0"/>
      <dgm:spPr/>
    </dgm:pt>
    <dgm:pt modelId="{0A3000FA-168D-4D7D-8211-ECA892F6513D}" type="pres">
      <dgm:prSet presAssocID="{758A7FBE-1519-49B8-8D7D-F7364A96AD1C}" presName="textRect" presStyleLbl="revTx" presStyleIdx="5" presStyleCnt="8">
        <dgm:presLayoutVars>
          <dgm:chMax val="1"/>
          <dgm:chPref val="1"/>
        </dgm:presLayoutVars>
      </dgm:prSet>
      <dgm:spPr/>
    </dgm:pt>
    <dgm:pt modelId="{DDE3C096-E4EC-499A-A980-19EBA04C2546}" type="pres">
      <dgm:prSet presAssocID="{2B37C9E6-00C9-4E4F-9E66-07DB51D4B495}" presName="sibTrans" presStyleCnt="0"/>
      <dgm:spPr/>
    </dgm:pt>
    <dgm:pt modelId="{E80E1414-AFB0-4B82-B5CE-A3C2029182F9}" type="pres">
      <dgm:prSet presAssocID="{C72CCD76-A6B9-484D-98EF-671D0F543F9A}" presName="compNode" presStyleCnt="0"/>
      <dgm:spPr/>
    </dgm:pt>
    <dgm:pt modelId="{C1582CB4-C8B9-4691-93C5-489EDE173BE5}" type="pres">
      <dgm:prSet presAssocID="{C72CCD76-A6B9-484D-98EF-671D0F543F9A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E15E0B77-D053-43B9-88EA-B0F825CEF8F0}" type="pres">
      <dgm:prSet presAssocID="{C72CCD76-A6B9-484D-98EF-671D0F543F9A}" presName="spaceRect" presStyleCnt="0"/>
      <dgm:spPr/>
    </dgm:pt>
    <dgm:pt modelId="{91511DC4-D86D-4198-AA73-51928CDFB14C}" type="pres">
      <dgm:prSet presAssocID="{C72CCD76-A6B9-484D-98EF-671D0F543F9A}" presName="textRect" presStyleLbl="revTx" presStyleIdx="6" presStyleCnt="8">
        <dgm:presLayoutVars>
          <dgm:chMax val="1"/>
          <dgm:chPref val="1"/>
        </dgm:presLayoutVars>
      </dgm:prSet>
      <dgm:spPr/>
    </dgm:pt>
    <dgm:pt modelId="{3A9973F7-3A59-4B5A-ADF7-A6C6AF32B54C}" type="pres">
      <dgm:prSet presAssocID="{115AD518-2EC3-40BF-958C-8753DD5DBD0D}" presName="sibTrans" presStyleCnt="0"/>
      <dgm:spPr/>
    </dgm:pt>
    <dgm:pt modelId="{9EA84E5C-A06C-4CC7-819B-DC02698B8AC5}" type="pres">
      <dgm:prSet presAssocID="{038D058B-6969-4F54-A46C-AD0F99975565}" presName="compNode" presStyleCnt="0"/>
      <dgm:spPr/>
    </dgm:pt>
    <dgm:pt modelId="{3C42EE85-2054-451B-834F-A64C06AE6A59}" type="pres">
      <dgm:prSet presAssocID="{038D058B-6969-4F54-A46C-AD0F99975565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VD player"/>
        </a:ext>
      </dgm:extLst>
    </dgm:pt>
    <dgm:pt modelId="{601B79B7-5C50-4432-820A-67FAD60C1622}" type="pres">
      <dgm:prSet presAssocID="{038D058B-6969-4F54-A46C-AD0F99975565}" presName="spaceRect" presStyleCnt="0"/>
      <dgm:spPr/>
    </dgm:pt>
    <dgm:pt modelId="{F4ABB145-4121-4831-9668-9747EE21C469}" type="pres">
      <dgm:prSet presAssocID="{038D058B-6969-4F54-A46C-AD0F99975565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16435610-40D3-42E6-9A48-F6CB407196FC}" type="presOf" srcId="{95D245C8-1A98-4B86-A19A-0E7BEF7578E2}" destId="{9CC15773-A409-4A9A-A065-58BB73355812}" srcOrd="0" destOrd="0" presId="urn:microsoft.com/office/officeart/2018/2/layout/IconLabelList"/>
    <dgm:cxn modelId="{855D5A12-DD19-476B-86B5-E8251A79D703}" srcId="{F82204AB-C183-41FB-B493-BB7C251F3C51}" destId="{758A7FBE-1519-49B8-8D7D-F7364A96AD1C}" srcOrd="5" destOrd="0" parTransId="{7942875F-BBE2-4ABE-A8EA-D060F66823B5}" sibTransId="{2B37C9E6-00C9-4E4F-9E66-07DB51D4B495}"/>
    <dgm:cxn modelId="{5A82F213-F2EC-428E-B1E2-F97F223F8407}" type="presOf" srcId="{038D058B-6969-4F54-A46C-AD0F99975565}" destId="{F4ABB145-4121-4831-9668-9747EE21C469}" srcOrd="0" destOrd="0" presId="urn:microsoft.com/office/officeart/2018/2/layout/IconLabelList"/>
    <dgm:cxn modelId="{042EF61D-557A-4B77-A36B-82438C5BE5A4}" type="presOf" srcId="{F82A09F6-995B-4AC7-B7EB-813A0EB80ECE}" destId="{1B299339-702A-4231-A1BD-E5D64D2D9ED3}" srcOrd="0" destOrd="0" presId="urn:microsoft.com/office/officeart/2018/2/layout/IconLabelList"/>
    <dgm:cxn modelId="{C9F6A741-1AD0-492B-AB8D-4CECBC92E846}" type="presOf" srcId="{C72CCD76-A6B9-484D-98EF-671D0F543F9A}" destId="{91511DC4-D86D-4198-AA73-51928CDFB14C}" srcOrd="0" destOrd="0" presId="urn:microsoft.com/office/officeart/2018/2/layout/IconLabelList"/>
    <dgm:cxn modelId="{15F2C75A-88D3-4895-BDCF-322088A97739}" srcId="{F82204AB-C183-41FB-B493-BB7C251F3C51}" destId="{E3D253D2-F875-447A-87BC-63E8133580CE}" srcOrd="1" destOrd="0" parTransId="{B7E0CD1E-964A-4378-97CF-E2EC71D9957D}" sibTransId="{A802A6DC-65A1-46B2-A023-4B57DA0152E3}"/>
    <dgm:cxn modelId="{29D0996A-40DD-41AC-BA17-E2979EB5D0A8}" srcId="{F82204AB-C183-41FB-B493-BB7C251F3C51}" destId="{0022A054-EB6F-4290-8BA7-79C8036C20B0}" srcOrd="0" destOrd="0" parTransId="{37C1F673-36D7-4D97-9636-15FC4A614F1B}" sibTransId="{3D4F93CA-9D43-4EAC-B4A0-083D88A24FCB}"/>
    <dgm:cxn modelId="{9987AC6C-91AB-4F66-A030-B69D3DD702C1}" type="presOf" srcId="{0022A054-EB6F-4290-8BA7-79C8036C20B0}" destId="{9AD36AE8-FC6D-4C4E-9048-1016979D2CFB}" srcOrd="0" destOrd="0" presId="urn:microsoft.com/office/officeart/2018/2/layout/IconLabelList"/>
    <dgm:cxn modelId="{C847F777-4516-48DE-BBB7-5C1CCFEAC00E}" type="presOf" srcId="{758A7FBE-1519-49B8-8D7D-F7364A96AD1C}" destId="{0A3000FA-168D-4D7D-8211-ECA892F6513D}" srcOrd="0" destOrd="0" presId="urn:microsoft.com/office/officeart/2018/2/layout/IconLabelList"/>
    <dgm:cxn modelId="{C1DB2E7A-68DD-4192-9D84-A1E87E0E3EF5}" type="presOf" srcId="{E3D253D2-F875-447A-87BC-63E8133580CE}" destId="{DEE1AA57-B801-41F8-A0E7-82AC1E480828}" srcOrd="0" destOrd="0" presId="urn:microsoft.com/office/officeart/2018/2/layout/IconLabelList"/>
    <dgm:cxn modelId="{36E29A7A-257C-4659-A933-AE589A95252B}" srcId="{F82204AB-C183-41FB-B493-BB7C251F3C51}" destId="{5CDBB19C-519E-4FC6-8FE8-AD2967FFA237}" srcOrd="4" destOrd="0" parTransId="{D0594C9A-F255-4A05-B975-B8BC5D240535}" sibTransId="{FEEA5F5C-5455-495F-A6B6-D20334D53B09}"/>
    <dgm:cxn modelId="{B1333690-68B1-478F-9D71-FBD292BD8D0A}" type="presOf" srcId="{5CDBB19C-519E-4FC6-8FE8-AD2967FFA237}" destId="{6CB233FD-2E26-4E28-95B2-C4E153B78B2C}" srcOrd="0" destOrd="0" presId="urn:microsoft.com/office/officeart/2018/2/layout/IconLabelList"/>
    <dgm:cxn modelId="{BFCAFA96-69E6-420A-95C5-1698B19D7EE4}" srcId="{F82204AB-C183-41FB-B493-BB7C251F3C51}" destId="{C72CCD76-A6B9-484D-98EF-671D0F543F9A}" srcOrd="6" destOrd="0" parTransId="{11C003A8-3D62-453C-B720-796D1DE600B3}" sibTransId="{115AD518-2EC3-40BF-958C-8753DD5DBD0D}"/>
    <dgm:cxn modelId="{310B53AA-A5BF-45B5-B3BB-026DDB6BFD3F}" srcId="{F82204AB-C183-41FB-B493-BB7C251F3C51}" destId="{038D058B-6969-4F54-A46C-AD0F99975565}" srcOrd="7" destOrd="0" parTransId="{4BF5177E-0CE5-41B6-8315-2DA5FB021E0E}" sibTransId="{E1D41851-AF46-4A22-8255-C876D9914F9F}"/>
    <dgm:cxn modelId="{3786F6C0-896B-4E4D-8733-05CC7FCB401F}" type="presOf" srcId="{F82204AB-C183-41FB-B493-BB7C251F3C51}" destId="{6CB04825-9800-4FF1-A5B8-2873538AD17D}" srcOrd="0" destOrd="0" presId="urn:microsoft.com/office/officeart/2018/2/layout/IconLabelList"/>
    <dgm:cxn modelId="{7AFC62CB-4F86-411F-8289-BD8730551752}" srcId="{F82204AB-C183-41FB-B493-BB7C251F3C51}" destId="{95D245C8-1A98-4B86-A19A-0E7BEF7578E2}" srcOrd="3" destOrd="0" parTransId="{6587A71C-7D75-4BE0-BC90-9F25A1833103}" sibTransId="{0034D041-4193-4B2F-8C65-187B7DC92FB6}"/>
    <dgm:cxn modelId="{6D8AD8F4-BED7-492B-BA3A-627F864B4424}" srcId="{F82204AB-C183-41FB-B493-BB7C251F3C51}" destId="{F82A09F6-995B-4AC7-B7EB-813A0EB80ECE}" srcOrd="2" destOrd="0" parTransId="{167BAD2B-F192-40DA-ADCE-3C725339672E}" sibTransId="{4E85D7DF-66CF-47CB-88DA-26E8D28CA7C9}"/>
    <dgm:cxn modelId="{C806B450-59B3-4128-9C16-5EF24AAF14FA}" type="presParOf" srcId="{6CB04825-9800-4FF1-A5B8-2873538AD17D}" destId="{3E16A24D-D0D3-498B-901B-A0D2BD823D35}" srcOrd="0" destOrd="0" presId="urn:microsoft.com/office/officeart/2018/2/layout/IconLabelList"/>
    <dgm:cxn modelId="{B16C9186-772C-49CC-8320-B803DFD8765F}" type="presParOf" srcId="{3E16A24D-D0D3-498B-901B-A0D2BD823D35}" destId="{9CAA9FC5-73E2-4F21-B776-C9DDABED49FF}" srcOrd="0" destOrd="0" presId="urn:microsoft.com/office/officeart/2018/2/layout/IconLabelList"/>
    <dgm:cxn modelId="{61D3C466-DB50-443E-86C6-52308C96989B}" type="presParOf" srcId="{3E16A24D-D0D3-498B-901B-A0D2BD823D35}" destId="{4F2D1CF7-05A1-4D5C-910F-F31DB30C7B07}" srcOrd="1" destOrd="0" presId="urn:microsoft.com/office/officeart/2018/2/layout/IconLabelList"/>
    <dgm:cxn modelId="{33AB4532-1D6A-4AFD-B484-5842543987F3}" type="presParOf" srcId="{3E16A24D-D0D3-498B-901B-A0D2BD823D35}" destId="{9AD36AE8-FC6D-4C4E-9048-1016979D2CFB}" srcOrd="2" destOrd="0" presId="urn:microsoft.com/office/officeart/2018/2/layout/IconLabelList"/>
    <dgm:cxn modelId="{3CEA80BC-EE75-4CAB-B8BE-252CF4DA4379}" type="presParOf" srcId="{6CB04825-9800-4FF1-A5B8-2873538AD17D}" destId="{2BFF8708-8694-4DCF-AF2C-E0B15572FA28}" srcOrd="1" destOrd="0" presId="urn:microsoft.com/office/officeart/2018/2/layout/IconLabelList"/>
    <dgm:cxn modelId="{D0DDF1F9-0632-4D66-AD9B-BE85A21FC608}" type="presParOf" srcId="{6CB04825-9800-4FF1-A5B8-2873538AD17D}" destId="{2B1BBE37-02D4-49A5-A6DE-98FE5E7BEA40}" srcOrd="2" destOrd="0" presId="urn:microsoft.com/office/officeart/2018/2/layout/IconLabelList"/>
    <dgm:cxn modelId="{3701A849-487E-494F-BE7D-CC814E3FFBBA}" type="presParOf" srcId="{2B1BBE37-02D4-49A5-A6DE-98FE5E7BEA40}" destId="{73BFD37B-CA91-4BFF-A974-F498E9AA1BBF}" srcOrd="0" destOrd="0" presId="urn:microsoft.com/office/officeart/2018/2/layout/IconLabelList"/>
    <dgm:cxn modelId="{590BFB5E-D36F-457F-81A2-01B8812488AE}" type="presParOf" srcId="{2B1BBE37-02D4-49A5-A6DE-98FE5E7BEA40}" destId="{4B5F4757-0B72-452C-9B70-6DADBF975897}" srcOrd="1" destOrd="0" presId="urn:microsoft.com/office/officeart/2018/2/layout/IconLabelList"/>
    <dgm:cxn modelId="{58BD4843-3C44-4102-888D-047274625A16}" type="presParOf" srcId="{2B1BBE37-02D4-49A5-A6DE-98FE5E7BEA40}" destId="{DEE1AA57-B801-41F8-A0E7-82AC1E480828}" srcOrd="2" destOrd="0" presId="urn:microsoft.com/office/officeart/2018/2/layout/IconLabelList"/>
    <dgm:cxn modelId="{29047DFD-3D83-4C2B-AFBA-D5D3A9D0C65D}" type="presParOf" srcId="{6CB04825-9800-4FF1-A5B8-2873538AD17D}" destId="{1781C329-EB49-4231-B4F4-97EDBF4FAA36}" srcOrd="3" destOrd="0" presId="urn:microsoft.com/office/officeart/2018/2/layout/IconLabelList"/>
    <dgm:cxn modelId="{C8AA2934-43B6-4C4E-BA78-5F5BE4D01BDC}" type="presParOf" srcId="{6CB04825-9800-4FF1-A5B8-2873538AD17D}" destId="{4204268B-13B7-4DD2-81C4-129580658C31}" srcOrd="4" destOrd="0" presId="urn:microsoft.com/office/officeart/2018/2/layout/IconLabelList"/>
    <dgm:cxn modelId="{3B8B5C69-D618-49D6-B478-F031A8DBE457}" type="presParOf" srcId="{4204268B-13B7-4DD2-81C4-129580658C31}" destId="{C1B8389D-8A30-40FB-9202-19BC5276E622}" srcOrd="0" destOrd="0" presId="urn:microsoft.com/office/officeart/2018/2/layout/IconLabelList"/>
    <dgm:cxn modelId="{6C40FD74-16DC-4727-B637-9DBB628CCECF}" type="presParOf" srcId="{4204268B-13B7-4DD2-81C4-129580658C31}" destId="{6D3856B8-7C04-43D3-AC1F-1C5A66E8AFA8}" srcOrd="1" destOrd="0" presId="urn:microsoft.com/office/officeart/2018/2/layout/IconLabelList"/>
    <dgm:cxn modelId="{EBC8895C-3132-4E81-A662-B8A755877AA9}" type="presParOf" srcId="{4204268B-13B7-4DD2-81C4-129580658C31}" destId="{1B299339-702A-4231-A1BD-E5D64D2D9ED3}" srcOrd="2" destOrd="0" presId="urn:microsoft.com/office/officeart/2018/2/layout/IconLabelList"/>
    <dgm:cxn modelId="{B00683D4-07A4-45A5-B0D2-6FF54B86E00E}" type="presParOf" srcId="{6CB04825-9800-4FF1-A5B8-2873538AD17D}" destId="{9E81FB1A-2E7F-442A-89CB-545BCBD344BC}" srcOrd="5" destOrd="0" presId="urn:microsoft.com/office/officeart/2018/2/layout/IconLabelList"/>
    <dgm:cxn modelId="{833CED09-B7DB-436F-B815-038407E79102}" type="presParOf" srcId="{6CB04825-9800-4FF1-A5B8-2873538AD17D}" destId="{20215ABE-16E3-4371-A9CC-5AD56D5DD5EE}" srcOrd="6" destOrd="0" presId="urn:microsoft.com/office/officeart/2018/2/layout/IconLabelList"/>
    <dgm:cxn modelId="{F1DB6A23-51C1-497B-B59F-C5B9E87C305A}" type="presParOf" srcId="{20215ABE-16E3-4371-A9CC-5AD56D5DD5EE}" destId="{0D7310E4-0387-4096-86FA-56C5FA21CCA8}" srcOrd="0" destOrd="0" presId="urn:microsoft.com/office/officeart/2018/2/layout/IconLabelList"/>
    <dgm:cxn modelId="{C3B13CDC-873D-4AC3-804C-1D12699BD88F}" type="presParOf" srcId="{20215ABE-16E3-4371-A9CC-5AD56D5DD5EE}" destId="{38811CE9-2B1E-4D7E-A471-F43E4EAF128E}" srcOrd="1" destOrd="0" presId="urn:microsoft.com/office/officeart/2018/2/layout/IconLabelList"/>
    <dgm:cxn modelId="{AB1E601C-4D6B-43D6-B7F3-DE60CBE4D456}" type="presParOf" srcId="{20215ABE-16E3-4371-A9CC-5AD56D5DD5EE}" destId="{9CC15773-A409-4A9A-A065-58BB73355812}" srcOrd="2" destOrd="0" presId="urn:microsoft.com/office/officeart/2018/2/layout/IconLabelList"/>
    <dgm:cxn modelId="{55C943BE-B006-41EE-A0A5-E62D5542A6E2}" type="presParOf" srcId="{6CB04825-9800-4FF1-A5B8-2873538AD17D}" destId="{8A9432BD-8136-4BBB-AD99-6F84A7404389}" srcOrd="7" destOrd="0" presId="urn:microsoft.com/office/officeart/2018/2/layout/IconLabelList"/>
    <dgm:cxn modelId="{13C9B0FE-3228-472C-AD08-E3CCC629FDE3}" type="presParOf" srcId="{6CB04825-9800-4FF1-A5B8-2873538AD17D}" destId="{92D610CB-B0B9-4D00-AF82-2A4C3298657B}" srcOrd="8" destOrd="0" presId="urn:microsoft.com/office/officeart/2018/2/layout/IconLabelList"/>
    <dgm:cxn modelId="{0143E308-7620-485A-9585-BC69C730CF36}" type="presParOf" srcId="{92D610CB-B0B9-4D00-AF82-2A4C3298657B}" destId="{D4C21B92-24E9-4BB9-95C4-EE312357305B}" srcOrd="0" destOrd="0" presId="urn:microsoft.com/office/officeart/2018/2/layout/IconLabelList"/>
    <dgm:cxn modelId="{6702BCB7-9CC7-4CA1-B82E-FA5E414C9543}" type="presParOf" srcId="{92D610CB-B0B9-4D00-AF82-2A4C3298657B}" destId="{28DC03B8-C75D-4FE1-930B-5382ADB4478D}" srcOrd="1" destOrd="0" presId="urn:microsoft.com/office/officeart/2018/2/layout/IconLabelList"/>
    <dgm:cxn modelId="{3A30289F-5B6F-40C0-80B3-E1AE4341A634}" type="presParOf" srcId="{92D610CB-B0B9-4D00-AF82-2A4C3298657B}" destId="{6CB233FD-2E26-4E28-95B2-C4E153B78B2C}" srcOrd="2" destOrd="0" presId="urn:microsoft.com/office/officeart/2018/2/layout/IconLabelList"/>
    <dgm:cxn modelId="{A21B076E-7BFD-4CC6-8EB2-39CB2AB479EC}" type="presParOf" srcId="{6CB04825-9800-4FF1-A5B8-2873538AD17D}" destId="{958CA730-760F-446C-AA0A-A01AB2B81526}" srcOrd="9" destOrd="0" presId="urn:microsoft.com/office/officeart/2018/2/layout/IconLabelList"/>
    <dgm:cxn modelId="{726DEB70-D65F-411F-977B-BC771AFEEA07}" type="presParOf" srcId="{6CB04825-9800-4FF1-A5B8-2873538AD17D}" destId="{09761A18-AC94-4253-8083-2C8BAE4CD2A1}" srcOrd="10" destOrd="0" presId="urn:microsoft.com/office/officeart/2018/2/layout/IconLabelList"/>
    <dgm:cxn modelId="{BA9817F2-A3EE-489A-8435-8CAB558A846C}" type="presParOf" srcId="{09761A18-AC94-4253-8083-2C8BAE4CD2A1}" destId="{0120DB90-35C8-4734-9760-A670EDFFF007}" srcOrd="0" destOrd="0" presId="urn:microsoft.com/office/officeart/2018/2/layout/IconLabelList"/>
    <dgm:cxn modelId="{92CC1A2E-521E-481C-A622-B8E468340F37}" type="presParOf" srcId="{09761A18-AC94-4253-8083-2C8BAE4CD2A1}" destId="{CD6AC2D1-9203-4531-A9EF-1625F00A2FDB}" srcOrd="1" destOrd="0" presId="urn:microsoft.com/office/officeart/2018/2/layout/IconLabelList"/>
    <dgm:cxn modelId="{363C5A02-36B8-414E-8185-8A22B7CC04E9}" type="presParOf" srcId="{09761A18-AC94-4253-8083-2C8BAE4CD2A1}" destId="{0A3000FA-168D-4D7D-8211-ECA892F6513D}" srcOrd="2" destOrd="0" presId="urn:microsoft.com/office/officeart/2018/2/layout/IconLabelList"/>
    <dgm:cxn modelId="{F44F06E4-C55C-4419-96ED-B8D086E43D95}" type="presParOf" srcId="{6CB04825-9800-4FF1-A5B8-2873538AD17D}" destId="{DDE3C096-E4EC-499A-A980-19EBA04C2546}" srcOrd="11" destOrd="0" presId="urn:microsoft.com/office/officeart/2018/2/layout/IconLabelList"/>
    <dgm:cxn modelId="{392D3CD1-47E6-454A-BC38-518E8AD569F5}" type="presParOf" srcId="{6CB04825-9800-4FF1-A5B8-2873538AD17D}" destId="{E80E1414-AFB0-4B82-B5CE-A3C2029182F9}" srcOrd="12" destOrd="0" presId="urn:microsoft.com/office/officeart/2018/2/layout/IconLabelList"/>
    <dgm:cxn modelId="{12B6D9B1-EE35-4587-A134-F51596241652}" type="presParOf" srcId="{E80E1414-AFB0-4B82-B5CE-A3C2029182F9}" destId="{C1582CB4-C8B9-4691-93C5-489EDE173BE5}" srcOrd="0" destOrd="0" presId="urn:microsoft.com/office/officeart/2018/2/layout/IconLabelList"/>
    <dgm:cxn modelId="{0F2799A0-B588-4FC9-9101-317907B554F1}" type="presParOf" srcId="{E80E1414-AFB0-4B82-B5CE-A3C2029182F9}" destId="{E15E0B77-D053-43B9-88EA-B0F825CEF8F0}" srcOrd="1" destOrd="0" presId="urn:microsoft.com/office/officeart/2018/2/layout/IconLabelList"/>
    <dgm:cxn modelId="{6731F0FD-37B9-4737-883D-871EDEB3D6F6}" type="presParOf" srcId="{E80E1414-AFB0-4B82-B5CE-A3C2029182F9}" destId="{91511DC4-D86D-4198-AA73-51928CDFB14C}" srcOrd="2" destOrd="0" presId="urn:microsoft.com/office/officeart/2018/2/layout/IconLabelList"/>
    <dgm:cxn modelId="{5F2D858A-F3A5-4AFC-B931-29F602DAC405}" type="presParOf" srcId="{6CB04825-9800-4FF1-A5B8-2873538AD17D}" destId="{3A9973F7-3A59-4B5A-ADF7-A6C6AF32B54C}" srcOrd="13" destOrd="0" presId="urn:microsoft.com/office/officeart/2018/2/layout/IconLabelList"/>
    <dgm:cxn modelId="{1FD0B973-8A52-4B85-A341-B02F7F20BF9A}" type="presParOf" srcId="{6CB04825-9800-4FF1-A5B8-2873538AD17D}" destId="{9EA84E5C-A06C-4CC7-819B-DC02698B8AC5}" srcOrd="14" destOrd="0" presId="urn:microsoft.com/office/officeart/2018/2/layout/IconLabelList"/>
    <dgm:cxn modelId="{82DA5932-D1C0-4DEF-A03C-B13BE8090B8B}" type="presParOf" srcId="{9EA84E5C-A06C-4CC7-819B-DC02698B8AC5}" destId="{3C42EE85-2054-451B-834F-A64C06AE6A59}" srcOrd="0" destOrd="0" presId="urn:microsoft.com/office/officeart/2018/2/layout/IconLabelList"/>
    <dgm:cxn modelId="{F80975A2-02AE-4ACC-9567-EE58BDC8BC1F}" type="presParOf" srcId="{9EA84E5C-A06C-4CC7-819B-DC02698B8AC5}" destId="{601B79B7-5C50-4432-820A-67FAD60C1622}" srcOrd="1" destOrd="0" presId="urn:microsoft.com/office/officeart/2018/2/layout/IconLabelList"/>
    <dgm:cxn modelId="{A2D1E69E-2008-4919-8647-EB601EEF457B}" type="presParOf" srcId="{9EA84E5C-A06C-4CC7-819B-DC02698B8AC5}" destId="{F4ABB145-4121-4831-9668-9747EE21C46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F3333A-A056-4DDC-AC63-A9A4279727B3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ED67739-F6C7-45BC-BF03-8574D276B2C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 dirty="0">
              <a:latin typeface="Helvetica Neue"/>
            </a:rPr>
            <a:t>Drug Discovery</a:t>
          </a:r>
          <a:endParaRPr lang="en-US" dirty="0">
            <a:latin typeface="Helvetica Neue"/>
          </a:endParaRPr>
        </a:p>
      </dgm:t>
    </dgm:pt>
    <dgm:pt modelId="{AAA0E801-E709-47D7-87CF-0D871B6F758C}" type="parTrans" cxnId="{998CF7D7-3930-4292-8CAB-7BA0EDBE61A8}">
      <dgm:prSet/>
      <dgm:spPr/>
      <dgm:t>
        <a:bodyPr/>
        <a:lstStyle/>
        <a:p>
          <a:endParaRPr lang="en-US"/>
        </a:p>
      </dgm:t>
    </dgm:pt>
    <dgm:pt modelId="{2B21049E-6C53-47A0-B839-2BFA5D72840A}" type="sibTrans" cxnId="{998CF7D7-3930-4292-8CAB-7BA0EDBE61A8}">
      <dgm:prSet/>
      <dgm:spPr/>
      <dgm:t>
        <a:bodyPr/>
        <a:lstStyle/>
        <a:p>
          <a:endParaRPr lang="en-US"/>
        </a:p>
      </dgm:t>
    </dgm:pt>
    <dgm:pt modelId="{63FA704D-FC5B-464D-A1F9-7DE8DA779A7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0" dirty="0">
              <a:latin typeface="Helvetica Neue"/>
            </a:rPr>
            <a:t>Target identification and validation using AI</a:t>
          </a:r>
          <a:endParaRPr lang="en-US" dirty="0">
            <a:latin typeface="Helvetica Neue"/>
          </a:endParaRPr>
        </a:p>
      </dgm:t>
    </dgm:pt>
    <dgm:pt modelId="{D6D03223-109F-468F-BFF8-17D2C61AD8E0}" type="parTrans" cxnId="{44BEDB73-2CF5-465A-BC9A-CE54C6440089}">
      <dgm:prSet/>
      <dgm:spPr/>
      <dgm:t>
        <a:bodyPr/>
        <a:lstStyle/>
        <a:p>
          <a:endParaRPr lang="en-US"/>
        </a:p>
      </dgm:t>
    </dgm:pt>
    <dgm:pt modelId="{78FC88C7-72FD-402B-8474-2AE7A4F2C67B}" type="sibTrans" cxnId="{44BEDB73-2CF5-465A-BC9A-CE54C6440089}">
      <dgm:prSet/>
      <dgm:spPr/>
      <dgm:t>
        <a:bodyPr/>
        <a:lstStyle/>
        <a:p>
          <a:endParaRPr lang="en-US"/>
        </a:p>
      </dgm:t>
    </dgm:pt>
    <dgm:pt modelId="{9D195180-F941-4560-9A1B-683BDBD885B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0" dirty="0">
              <a:latin typeface="Helvetica Neue"/>
            </a:rPr>
            <a:t>Modeling for lead compound optimization</a:t>
          </a:r>
          <a:endParaRPr lang="en-US" dirty="0">
            <a:latin typeface="Helvetica Neue"/>
          </a:endParaRPr>
        </a:p>
      </dgm:t>
    </dgm:pt>
    <dgm:pt modelId="{924CC73F-4956-4566-B8DA-A59634016653}" type="parTrans" cxnId="{5D6ADBA5-AC02-4590-A8CA-B4BDA1041BFF}">
      <dgm:prSet/>
      <dgm:spPr/>
      <dgm:t>
        <a:bodyPr/>
        <a:lstStyle/>
        <a:p>
          <a:endParaRPr lang="en-US"/>
        </a:p>
      </dgm:t>
    </dgm:pt>
    <dgm:pt modelId="{4BED6DB7-CC83-4EE1-BD98-F9878967BD9B}" type="sibTrans" cxnId="{5D6ADBA5-AC02-4590-A8CA-B4BDA1041BFF}">
      <dgm:prSet/>
      <dgm:spPr/>
      <dgm:t>
        <a:bodyPr/>
        <a:lstStyle/>
        <a:p>
          <a:endParaRPr lang="en-US"/>
        </a:p>
      </dgm:t>
    </dgm:pt>
    <dgm:pt modelId="{E4B0C373-8A03-4B06-9A85-37DE18529ED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 dirty="0">
              <a:latin typeface="Helvetica Neue"/>
            </a:rPr>
            <a:t>Drug Development</a:t>
          </a:r>
          <a:endParaRPr lang="en-US" dirty="0">
            <a:latin typeface="Helvetica Neue"/>
          </a:endParaRPr>
        </a:p>
      </dgm:t>
    </dgm:pt>
    <dgm:pt modelId="{3F637BE6-98C3-4CF3-9885-9B1B7608DE25}" type="parTrans" cxnId="{61D71D63-A984-4CE1-A236-846A471261A8}">
      <dgm:prSet/>
      <dgm:spPr/>
      <dgm:t>
        <a:bodyPr/>
        <a:lstStyle/>
        <a:p>
          <a:endParaRPr lang="en-US"/>
        </a:p>
      </dgm:t>
    </dgm:pt>
    <dgm:pt modelId="{1044B0F3-B294-4A08-B44D-2D18C18E8A2A}" type="sibTrans" cxnId="{61D71D63-A984-4CE1-A236-846A471261A8}">
      <dgm:prSet/>
      <dgm:spPr/>
      <dgm:t>
        <a:bodyPr/>
        <a:lstStyle/>
        <a:p>
          <a:endParaRPr lang="en-US"/>
        </a:p>
      </dgm:t>
    </dgm:pt>
    <dgm:pt modelId="{7B70F792-B9FF-4199-823A-23BFBC5CA4BB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b="0" i="0" dirty="0">
              <a:latin typeface="Helvetica Neue"/>
            </a:rPr>
            <a:t>PK/PD Modeling</a:t>
          </a:r>
          <a:endParaRPr lang="en-US" b="0" dirty="0">
            <a:latin typeface="Helvetica Neue"/>
          </a:endParaRPr>
        </a:p>
      </dgm:t>
    </dgm:pt>
    <dgm:pt modelId="{077F89D3-B278-4E0C-97C0-3D1AD4417E9A}" type="parTrans" cxnId="{9A49E49B-9049-4173-812A-E2B1C4244B2E}">
      <dgm:prSet/>
      <dgm:spPr/>
      <dgm:t>
        <a:bodyPr/>
        <a:lstStyle/>
        <a:p>
          <a:endParaRPr lang="en-US"/>
        </a:p>
      </dgm:t>
    </dgm:pt>
    <dgm:pt modelId="{E6962357-0A2C-40B2-A2E7-A2A3FB593F83}" type="sibTrans" cxnId="{9A49E49B-9049-4173-812A-E2B1C4244B2E}">
      <dgm:prSet/>
      <dgm:spPr/>
      <dgm:t>
        <a:bodyPr/>
        <a:lstStyle/>
        <a:p>
          <a:endParaRPr lang="en-US"/>
        </a:p>
      </dgm:t>
    </dgm:pt>
    <dgm:pt modelId="{62E8AEC5-0B06-40EF-849D-D146157EFE2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>
              <a:latin typeface="Helvetica Neue"/>
            </a:rPr>
            <a:t>Pharmacometrics Modeling</a:t>
          </a:r>
          <a:endParaRPr lang="en-US" b="0" dirty="0">
            <a:latin typeface="Helvetica Neue"/>
          </a:endParaRPr>
        </a:p>
      </dgm:t>
    </dgm:pt>
    <dgm:pt modelId="{AAEF14CA-47F3-4B10-B496-C0E00E054BBC}" type="parTrans" cxnId="{37668A0D-1088-4506-965D-8784E8386950}">
      <dgm:prSet/>
      <dgm:spPr/>
      <dgm:t>
        <a:bodyPr/>
        <a:lstStyle/>
        <a:p>
          <a:endParaRPr lang="en-US"/>
        </a:p>
      </dgm:t>
    </dgm:pt>
    <dgm:pt modelId="{0D44BAAD-1450-43CC-9413-113B4D8518B8}" type="sibTrans" cxnId="{37668A0D-1088-4506-965D-8784E8386950}">
      <dgm:prSet/>
      <dgm:spPr/>
      <dgm:t>
        <a:bodyPr/>
        <a:lstStyle/>
        <a:p>
          <a:endParaRPr lang="en-US"/>
        </a:p>
      </dgm:t>
    </dgm:pt>
    <dgm:pt modelId="{80D7869F-4A0F-44F7-A50E-89351189AA1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 dirty="0">
              <a:latin typeface="Helvetica Neue"/>
            </a:rPr>
            <a:t>Bioinformatics</a:t>
          </a:r>
          <a:endParaRPr lang="en-US" dirty="0">
            <a:latin typeface="Helvetica Neue"/>
          </a:endParaRPr>
        </a:p>
      </dgm:t>
    </dgm:pt>
    <dgm:pt modelId="{E638B623-0F7F-4F03-91AE-DC82B9B979B8}" type="parTrans" cxnId="{AF7871EC-3F2E-41E7-8FB5-033A77536660}">
      <dgm:prSet/>
      <dgm:spPr/>
      <dgm:t>
        <a:bodyPr/>
        <a:lstStyle/>
        <a:p>
          <a:endParaRPr lang="en-US"/>
        </a:p>
      </dgm:t>
    </dgm:pt>
    <dgm:pt modelId="{3BE24D19-1847-4E3A-8C3E-4EC97E34A13F}" type="sibTrans" cxnId="{AF7871EC-3F2E-41E7-8FB5-033A77536660}">
      <dgm:prSet/>
      <dgm:spPr/>
      <dgm:t>
        <a:bodyPr/>
        <a:lstStyle/>
        <a:p>
          <a:endParaRPr lang="en-US"/>
        </a:p>
      </dgm:t>
    </dgm:pt>
    <dgm:pt modelId="{3ED9C78C-56D3-46E0-A2C9-CA37020F5D2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0" dirty="0">
              <a:latin typeface="Helvetica Neue"/>
            </a:rPr>
            <a:t>Integrate and analyze biological datasets</a:t>
          </a:r>
          <a:endParaRPr lang="en-US" dirty="0">
            <a:latin typeface="Helvetica Neue"/>
          </a:endParaRPr>
        </a:p>
      </dgm:t>
    </dgm:pt>
    <dgm:pt modelId="{B26FDDE0-1AFB-4F16-99E9-7962FB9B1817}" type="parTrans" cxnId="{D2ADAEC7-10EF-471D-85AB-D3C5CEEB0D59}">
      <dgm:prSet/>
      <dgm:spPr/>
      <dgm:t>
        <a:bodyPr/>
        <a:lstStyle/>
        <a:p>
          <a:endParaRPr lang="en-US"/>
        </a:p>
      </dgm:t>
    </dgm:pt>
    <dgm:pt modelId="{526D2A0E-391E-4AEA-942C-CB2418981108}" type="sibTrans" cxnId="{D2ADAEC7-10EF-471D-85AB-D3C5CEEB0D59}">
      <dgm:prSet/>
      <dgm:spPr/>
      <dgm:t>
        <a:bodyPr/>
        <a:lstStyle/>
        <a:p>
          <a:endParaRPr lang="en-US"/>
        </a:p>
      </dgm:t>
    </dgm:pt>
    <dgm:pt modelId="{71B057F8-3012-4B02-8AA4-A652984EF3D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0" dirty="0">
              <a:latin typeface="Helvetica Neue"/>
            </a:rPr>
            <a:t>Decode genomic sequences and predict protein structures using ML algorithms</a:t>
          </a:r>
          <a:endParaRPr lang="en-US" dirty="0">
            <a:latin typeface="Helvetica Neue"/>
          </a:endParaRPr>
        </a:p>
      </dgm:t>
    </dgm:pt>
    <dgm:pt modelId="{344B2DBA-724B-4DAE-B881-8264BD1F7B56}" type="parTrans" cxnId="{765BA8B4-2CF1-4C58-B769-5C890A0756F5}">
      <dgm:prSet/>
      <dgm:spPr/>
      <dgm:t>
        <a:bodyPr/>
        <a:lstStyle/>
        <a:p>
          <a:endParaRPr lang="en-US"/>
        </a:p>
      </dgm:t>
    </dgm:pt>
    <dgm:pt modelId="{3AE6753E-183C-4429-9091-4D8D2A3373E3}" type="sibTrans" cxnId="{765BA8B4-2CF1-4C58-B769-5C890A0756F5}">
      <dgm:prSet/>
      <dgm:spPr/>
      <dgm:t>
        <a:bodyPr/>
        <a:lstStyle/>
        <a:p>
          <a:endParaRPr lang="en-US"/>
        </a:p>
      </dgm:t>
    </dgm:pt>
    <dgm:pt modelId="{1A388170-365C-4334-8A57-AD025949814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 dirty="0">
              <a:latin typeface="Helvetica Neue"/>
            </a:rPr>
            <a:t>Pharmacovigilance</a:t>
          </a:r>
          <a:endParaRPr lang="en-US" dirty="0">
            <a:latin typeface="Helvetica Neue"/>
          </a:endParaRPr>
        </a:p>
      </dgm:t>
    </dgm:pt>
    <dgm:pt modelId="{3F6FAFB6-26F1-41C7-B974-455826CD41EA}" type="parTrans" cxnId="{EC683512-187B-4118-BBF5-96D26B2CA794}">
      <dgm:prSet/>
      <dgm:spPr/>
      <dgm:t>
        <a:bodyPr/>
        <a:lstStyle/>
        <a:p>
          <a:endParaRPr lang="en-US"/>
        </a:p>
      </dgm:t>
    </dgm:pt>
    <dgm:pt modelId="{8ABE184F-28B8-4575-9133-29ADA8D5BA2D}" type="sibTrans" cxnId="{EC683512-187B-4118-BBF5-96D26B2CA794}">
      <dgm:prSet/>
      <dgm:spPr/>
      <dgm:t>
        <a:bodyPr/>
        <a:lstStyle/>
        <a:p>
          <a:endParaRPr lang="en-US"/>
        </a:p>
      </dgm:t>
    </dgm:pt>
    <dgm:pt modelId="{1895F0EE-5B37-4EDF-B561-AC9BCFDD72F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0" dirty="0">
              <a:latin typeface="Helvetica Neue"/>
            </a:rPr>
            <a:t>AI-driven monitoring of drug effects</a:t>
          </a:r>
          <a:endParaRPr lang="en-US" dirty="0">
            <a:latin typeface="Helvetica Neue"/>
          </a:endParaRPr>
        </a:p>
      </dgm:t>
    </dgm:pt>
    <dgm:pt modelId="{8395BAE5-5873-41E6-BE0B-C96582BF0840}" type="parTrans" cxnId="{F186CF0D-6D3D-4096-B6FC-92988D56143E}">
      <dgm:prSet/>
      <dgm:spPr/>
      <dgm:t>
        <a:bodyPr/>
        <a:lstStyle/>
        <a:p>
          <a:endParaRPr lang="en-US"/>
        </a:p>
      </dgm:t>
    </dgm:pt>
    <dgm:pt modelId="{659CA357-B5FF-4E61-A309-05EB63DF713F}" type="sibTrans" cxnId="{F186CF0D-6D3D-4096-B6FC-92988D56143E}">
      <dgm:prSet/>
      <dgm:spPr/>
      <dgm:t>
        <a:bodyPr/>
        <a:lstStyle/>
        <a:p>
          <a:endParaRPr lang="en-US"/>
        </a:p>
      </dgm:t>
    </dgm:pt>
    <dgm:pt modelId="{5F9358D0-7130-46AD-B528-8BD269BB2595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i="0" dirty="0">
              <a:latin typeface="Helvetica Neue"/>
            </a:rPr>
            <a:t>Predict adverse reactions using big data analytics</a:t>
          </a:r>
          <a:endParaRPr lang="en-US" dirty="0">
            <a:latin typeface="Helvetica Neue"/>
          </a:endParaRPr>
        </a:p>
      </dgm:t>
    </dgm:pt>
    <dgm:pt modelId="{627D80A5-8817-42CB-BB15-75D613D871F3}" type="parTrans" cxnId="{6E0A9518-9DC4-4EDB-80F4-58D2758126EB}">
      <dgm:prSet/>
      <dgm:spPr/>
      <dgm:t>
        <a:bodyPr/>
        <a:lstStyle/>
        <a:p>
          <a:endParaRPr lang="en-US"/>
        </a:p>
      </dgm:t>
    </dgm:pt>
    <dgm:pt modelId="{ADEA4499-8919-487A-A9C9-4AC04EB2B5DB}" type="sibTrans" cxnId="{6E0A9518-9DC4-4EDB-80F4-58D2758126EB}">
      <dgm:prSet/>
      <dgm:spPr/>
      <dgm:t>
        <a:bodyPr/>
        <a:lstStyle/>
        <a:p>
          <a:endParaRPr lang="en-US"/>
        </a:p>
      </dgm:t>
    </dgm:pt>
    <dgm:pt modelId="{8417D37C-A084-4375-A339-75F01A6AECD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 dirty="0">
              <a:latin typeface="Helvetica Neue"/>
            </a:rPr>
            <a:t>Translational Medicine</a:t>
          </a:r>
          <a:endParaRPr lang="en-US" dirty="0">
            <a:latin typeface="Helvetica Neue"/>
          </a:endParaRPr>
        </a:p>
      </dgm:t>
    </dgm:pt>
    <dgm:pt modelId="{6BA6F454-8366-4E1C-ACC5-FECD7EEFB2B0}" type="parTrans" cxnId="{6DF5840A-4F0A-48C0-9712-0C8AFBBB3CB2}">
      <dgm:prSet/>
      <dgm:spPr/>
      <dgm:t>
        <a:bodyPr/>
        <a:lstStyle/>
        <a:p>
          <a:endParaRPr lang="en-US"/>
        </a:p>
      </dgm:t>
    </dgm:pt>
    <dgm:pt modelId="{00EAE76C-14A8-4BE4-B9C9-82C2A08613F0}" type="sibTrans" cxnId="{6DF5840A-4F0A-48C0-9712-0C8AFBBB3CB2}">
      <dgm:prSet/>
      <dgm:spPr/>
      <dgm:t>
        <a:bodyPr/>
        <a:lstStyle/>
        <a:p>
          <a:endParaRPr lang="en-US"/>
        </a:p>
      </dgm:t>
    </dgm:pt>
    <dgm:pt modelId="{EFA5CA93-E509-49FA-A4F4-210ACAE71B4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0" dirty="0">
              <a:latin typeface="Helvetica Neue"/>
            </a:rPr>
            <a:t>Bridge lab discoveries and patient care</a:t>
          </a:r>
          <a:endParaRPr lang="en-US" dirty="0">
            <a:latin typeface="Helvetica Neue"/>
          </a:endParaRPr>
        </a:p>
      </dgm:t>
    </dgm:pt>
    <dgm:pt modelId="{4D29E02B-D6A2-4B57-802B-D856E97FD37D}" type="parTrans" cxnId="{AA1C1F14-E9EB-47E1-B788-AE14853D96BF}">
      <dgm:prSet/>
      <dgm:spPr/>
      <dgm:t>
        <a:bodyPr/>
        <a:lstStyle/>
        <a:p>
          <a:endParaRPr lang="en-US"/>
        </a:p>
      </dgm:t>
    </dgm:pt>
    <dgm:pt modelId="{214EDBCA-0D0D-4BB2-B458-59DAE4E79C16}" type="sibTrans" cxnId="{AA1C1F14-E9EB-47E1-B788-AE14853D96BF}">
      <dgm:prSet/>
      <dgm:spPr/>
      <dgm:t>
        <a:bodyPr/>
        <a:lstStyle/>
        <a:p>
          <a:endParaRPr lang="en-US"/>
        </a:p>
      </dgm:t>
    </dgm:pt>
    <dgm:pt modelId="{ED6A5D1A-B3B0-443A-BA93-02DCC22E5D26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i="0" dirty="0">
              <a:latin typeface="Helvetica Neue"/>
            </a:rPr>
            <a:t>Use computational tools to accelerate clinical trials and personalize treatments.</a:t>
          </a:r>
          <a:endParaRPr lang="en-US" dirty="0">
            <a:latin typeface="Helvetica Neue"/>
          </a:endParaRPr>
        </a:p>
      </dgm:t>
    </dgm:pt>
    <dgm:pt modelId="{BC242C96-0296-4C09-9D96-1374D7278909}" type="parTrans" cxnId="{1226018F-4A53-4915-87EF-8D97C9F39EC4}">
      <dgm:prSet/>
      <dgm:spPr/>
      <dgm:t>
        <a:bodyPr/>
        <a:lstStyle/>
        <a:p>
          <a:endParaRPr lang="en-US"/>
        </a:p>
      </dgm:t>
    </dgm:pt>
    <dgm:pt modelId="{96A681F2-AF57-43B3-B238-FE1EC930442D}" type="sibTrans" cxnId="{1226018F-4A53-4915-87EF-8D97C9F39EC4}">
      <dgm:prSet/>
      <dgm:spPr/>
      <dgm:t>
        <a:bodyPr/>
        <a:lstStyle/>
        <a:p>
          <a:endParaRPr lang="en-US"/>
        </a:p>
      </dgm:t>
    </dgm:pt>
    <dgm:pt modelId="{FDC96FDE-B47D-4BCD-A061-231E588F0B7A}" type="pres">
      <dgm:prSet presAssocID="{BBF3333A-A056-4DDC-AC63-A9A4279727B3}" presName="root" presStyleCnt="0">
        <dgm:presLayoutVars>
          <dgm:dir/>
          <dgm:resizeHandles val="exact"/>
        </dgm:presLayoutVars>
      </dgm:prSet>
      <dgm:spPr/>
    </dgm:pt>
    <dgm:pt modelId="{1A454264-A68E-4758-A99B-81C1E5309DE4}" type="pres">
      <dgm:prSet presAssocID="{EED67739-F6C7-45BC-BF03-8574D276B2C1}" presName="compNode" presStyleCnt="0"/>
      <dgm:spPr/>
    </dgm:pt>
    <dgm:pt modelId="{50117423-2AF7-421A-8F38-D46E5E8F9AE5}" type="pres">
      <dgm:prSet presAssocID="{EED67739-F6C7-45BC-BF03-8574D276B2C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7F17A655-D355-45FF-B037-E3BA548AA532}" type="pres">
      <dgm:prSet presAssocID="{EED67739-F6C7-45BC-BF03-8574D276B2C1}" presName="iconSpace" presStyleCnt="0"/>
      <dgm:spPr/>
    </dgm:pt>
    <dgm:pt modelId="{D56006BE-4C7B-44BC-BE09-AFEC68A04B66}" type="pres">
      <dgm:prSet presAssocID="{EED67739-F6C7-45BC-BF03-8574D276B2C1}" presName="parTx" presStyleLbl="revTx" presStyleIdx="0" presStyleCnt="10">
        <dgm:presLayoutVars>
          <dgm:chMax val="0"/>
          <dgm:chPref val="0"/>
        </dgm:presLayoutVars>
      </dgm:prSet>
      <dgm:spPr/>
    </dgm:pt>
    <dgm:pt modelId="{045B37F7-0922-4527-AC82-733B6EBCD727}" type="pres">
      <dgm:prSet presAssocID="{EED67739-F6C7-45BC-BF03-8574D276B2C1}" presName="txSpace" presStyleCnt="0"/>
      <dgm:spPr/>
    </dgm:pt>
    <dgm:pt modelId="{71F9D652-D6B5-4B99-8D3E-A7FD7C352CDB}" type="pres">
      <dgm:prSet presAssocID="{EED67739-F6C7-45BC-BF03-8574D276B2C1}" presName="desTx" presStyleLbl="revTx" presStyleIdx="1" presStyleCnt="10">
        <dgm:presLayoutVars/>
      </dgm:prSet>
      <dgm:spPr/>
    </dgm:pt>
    <dgm:pt modelId="{22C93760-9D07-417C-9C5A-F8385BE00D09}" type="pres">
      <dgm:prSet presAssocID="{2B21049E-6C53-47A0-B839-2BFA5D72840A}" presName="sibTrans" presStyleCnt="0"/>
      <dgm:spPr/>
    </dgm:pt>
    <dgm:pt modelId="{306ABBF7-3CAA-450F-BF9A-646FA8763565}" type="pres">
      <dgm:prSet presAssocID="{E4B0C373-8A03-4B06-9A85-37DE18529ED4}" presName="compNode" presStyleCnt="0"/>
      <dgm:spPr/>
    </dgm:pt>
    <dgm:pt modelId="{1EFC8BB7-BABF-4BB4-8988-CA9A882A49AC}" type="pres">
      <dgm:prSet presAssocID="{E4B0C373-8A03-4B06-9A85-37DE18529ED4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dney"/>
        </a:ext>
      </dgm:extLst>
    </dgm:pt>
    <dgm:pt modelId="{BEC15FCB-1C46-444D-92AC-805F9959603A}" type="pres">
      <dgm:prSet presAssocID="{E4B0C373-8A03-4B06-9A85-37DE18529ED4}" presName="iconSpace" presStyleCnt="0"/>
      <dgm:spPr/>
    </dgm:pt>
    <dgm:pt modelId="{BCDF1536-4A74-427A-85FF-CE16F2CCE1F0}" type="pres">
      <dgm:prSet presAssocID="{E4B0C373-8A03-4B06-9A85-37DE18529ED4}" presName="parTx" presStyleLbl="revTx" presStyleIdx="2" presStyleCnt="10">
        <dgm:presLayoutVars>
          <dgm:chMax val="0"/>
          <dgm:chPref val="0"/>
        </dgm:presLayoutVars>
      </dgm:prSet>
      <dgm:spPr/>
    </dgm:pt>
    <dgm:pt modelId="{FD118B06-E7CC-496E-AFA4-1D55678F16E9}" type="pres">
      <dgm:prSet presAssocID="{E4B0C373-8A03-4B06-9A85-37DE18529ED4}" presName="txSpace" presStyleCnt="0"/>
      <dgm:spPr/>
    </dgm:pt>
    <dgm:pt modelId="{2E46ADD5-8604-4F0C-962D-089363DE0C55}" type="pres">
      <dgm:prSet presAssocID="{E4B0C373-8A03-4B06-9A85-37DE18529ED4}" presName="desTx" presStyleLbl="revTx" presStyleIdx="3" presStyleCnt="10">
        <dgm:presLayoutVars/>
      </dgm:prSet>
      <dgm:spPr/>
    </dgm:pt>
    <dgm:pt modelId="{28683AD8-691F-42BF-B105-C45E40A0B92D}" type="pres">
      <dgm:prSet presAssocID="{1044B0F3-B294-4A08-B44D-2D18C18E8A2A}" presName="sibTrans" presStyleCnt="0"/>
      <dgm:spPr/>
    </dgm:pt>
    <dgm:pt modelId="{2DC8A64E-A24E-4EDC-A091-94C84045BB9C}" type="pres">
      <dgm:prSet presAssocID="{80D7869F-4A0F-44F7-A50E-89351189AA1D}" presName="compNode" presStyleCnt="0"/>
      <dgm:spPr/>
    </dgm:pt>
    <dgm:pt modelId="{E7D18FDD-98C6-409F-9C96-44D1983DC46A}" type="pres">
      <dgm:prSet presAssocID="{80D7869F-4A0F-44F7-A50E-89351189AA1D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96BDA914-0A1E-4D6F-AC97-A0B7ABF5B961}" type="pres">
      <dgm:prSet presAssocID="{80D7869F-4A0F-44F7-A50E-89351189AA1D}" presName="iconSpace" presStyleCnt="0"/>
      <dgm:spPr/>
    </dgm:pt>
    <dgm:pt modelId="{7C5C89D6-3CA7-4671-AACB-5DBAC0DDC19A}" type="pres">
      <dgm:prSet presAssocID="{80D7869F-4A0F-44F7-A50E-89351189AA1D}" presName="parTx" presStyleLbl="revTx" presStyleIdx="4" presStyleCnt="10">
        <dgm:presLayoutVars>
          <dgm:chMax val="0"/>
          <dgm:chPref val="0"/>
        </dgm:presLayoutVars>
      </dgm:prSet>
      <dgm:spPr/>
    </dgm:pt>
    <dgm:pt modelId="{2F9FA286-1288-4CE9-B3AE-0160DF70D770}" type="pres">
      <dgm:prSet presAssocID="{80D7869F-4A0F-44F7-A50E-89351189AA1D}" presName="txSpace" presStyleCnt="0"/>
      <dgm:spPr/>
    </dgm:pt>
    <dgm:pt modelId="{099FB3EB-8500-4392-9185-95A8D77C6688}" type="pres">
      <dgm:prSet presAssocID="{80D7869F-4A0F-44F7-A50E-89351189AA1D}" presName="desTx" presStyleLbl="revTx" presStyleIdx="5" presStyleCnt="10">
        <dgm:presLayoutVars/>
      </dgm:prSet>
      <dgm:spPr/>
    </dgm:pt>
    <dgm:pt modelId="{6527266F-379B-47DB-B449-BC98EFB2E549}" type="pres">
      <dgm:prSet presAssocID="{3BE24D19-1847-4E3A-8C3E-4EC97E34A13F}" presName="sibTrans" presStyleCnt="0"/>
      <dgm:spPr/>
    </dgm:pt>
    <dgm:pt modelId="{D2331AB7-9F07-4C13-939F-244A46C9DE65}" type="pres">
      <dgm:prSet presAssocID="{1A388170-365C-4334-8A57-AD0259498141}" presName="compNode" presStyleCnt="0"/>
      <dgm:spPr/>
    </dgm:pt>
    <dgm:pt modelId="{37E91846-6DF9-48A5-9421-7FCBEDF4F50D}" type="pres">
      <dgm:prSet presAssocID="{1A388170-365C-4334-8A57-AD025949814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1E731C89-30CD-41CE-9BE6-C144528F288D}" type="pres">
      <dgm:prSet presAssocID="{1A388170-365C-4334-8A57-AD0259498141}" presName="iconSpace" presStyleCnt="0"/>
      <dgm:spPr/>
    </dgm:pt>
    <dgm:pt modelId="{212B92C5-1443-4A07-B9C9-F213BB025420}" type="pres">
      <dgm:prSet presAssocID="{1A388170-365C-4334-8A57-AD0259498141}" presName="parTx" presStyleLbl="revTx" presStyleIdx="6" presStyleCnt="10">
        <dgm:presLayoutVars>
          <dgm:chMax val="0"/>
          <dgm:chPref val="0"/>
        </dgm:presLayoutVars>
      </dgm:prSet>
      <dgm:spPr/>
    </dgm:pt>
    <dgm:pt modelId="{83C826D8-3983-45D4-84DE-757DA14CF8A4}" type="pres">
      <dgm:prSet presAssocID="{1A388170-365C-4334-8A57-AD0259498141}" presName="txSpace" presStyleCnt="0"/>
      <dgm:spPr/>
    </dgm:pt>
    <dgm:pt modelId="{0712F944-BA9E-4531-8919-C2230B81410B}" type="pres">
      <dgm:prSet presAssocID="{1A388170-365C-4334-8A57-AD0259498141}" presName="desTx" presStyleLbl="revTx" presStyleIdx="7" presStyleCnt="10">
        <dgm:presLayoutVars/>
      </dgm:prSet>
      <dgm:spPr/>
    </dgm:pt>
    <dgm:pt modelId="{1CB51881-0AC6-448D-9082-40DDAB25994E}" type="pres">
      <dgm:prSet presAssocID="{8ABE184F-28B8-4575-9133-29ADA8D5BA2D}" presName="sibTrans" presStyleCnt="0"/>
      <dgm:spPr/>
    </dgm:pt>
    <dgm:pt modelId="{C8AB948E-A5D1-4907-808A-F307D0E297BA}" type="pres">
      <dgm:prSet presAssocID="{8417D37C-A084-4375-A339-75F01A6AECD8}" presName="compNode" presStyleCnt="0"/>
      <dgm:spPr/>
    </dgm:pt>
    <dgm:pt modelId="{E6FFC78B-76A1-4FA2-B6F6-2C11D0ED8969}" type="pres">
      <dgm:prSet presAssocID="{8417D37C-A084-4375-A339-75F01A6AECD8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wing Compass"/>
        </a:ext>
      </dgm:extLst>
    </dgm:pt>
    <dgm:pt modelId="{A21DB635-CCB0-4959-A89D-0C7D9EEFCA6C}" type="pres">
      <dgm:prSet presAssocID="{8417D37C-A084-4375-A339-75F01A6AECD8}" presName="iconSpace" presStyleCnt="0"/>
      <dgm:spPr/>
    </dgm:pt>
    <dgm:pt modelId="{7633AB56-5716-43C4-BF0A-B870009C9F17}" type="pres">
      <dgm:prSet presAssocID="{8417D37C-A084-4375-A339-75F01A6AECD8}" presName="parTx" presStyleLbl="revTx" presStyleIdx="8" presStyleCnt="10">
        <dgm:presLayoutVars>
          <dgm:chMax val="0"/>
          <dgm:chPref val="0"/>
        </dgm:presLayoutVars>
      </dgm:prSet>
      <dgm:spPr/>
    </dgm:pt>
    <dgm:pt modelId="{BBECB7B3-1E2C-482D-8E00-4A6A2FFECBD0}" type="pres">
      <dgm:prSet presAssocID="{8417D37C-A084-4375-A339-75F01A6AECD8}" presName="txSpace" presStyleCnt="0"/>
      <dgm:spPr/>
    </dgm:pt>
    <dgm:pt modelId="{0B6BB08C-0F2E-4A3A-98CA-890F8188BFC5}" type="pres">
      <dgm:prSet presAssocID="{8417D37C-A084-4375-A339-75F01A6AECD8}" presName="desTx" presStyleLbl="revTx" presStyleIdx="9" presStyleCnt="10">
        <dgm:presLayoutVars/>
      </dgm:prSet>
      <dgm:spPr/>
    </dgm:pt>
  </dgm:ptLst>
  <dgm:cxnLst>
    <dgm:cxn modelId="{5D896E06-CB14-4A6E-BDE9-327EDA466E8F}" type="presOf" srcId="{3ED9C78C-56D3-46E0-A2C9-CA37020F5D2A}" destId="{099FB3EB-8500-4392-9185-95A8D77C6688}" srcOrd="0" destOrd="0" presId="urn:microsoft.com/office/officeart/2018/2/layout/IconLabelDescriptionList"/>
    <dgm:cxn modelId="{6DF5840A-4F0A-48C0-9712-0C8AFBBB3CB2}" srcId="{BBF3333A-A056-4DDC-AC63-A9A4279727B3}" destId="{8417D37C-A084-4375-A339-75F01A6AECD8}" srcOrd="4" destOrd="0" parTransId="{6BA6F454-8366-4E1C-ACC5-FECD7EEFB2B0}" sibTransId="{00EAE76C-14A8-4BE4-B9C9-82C2A08613F0}"/>
    <dgm:cxn modelId="{37668A0D-1088-4506-965D-8784E8386950}" srcId="{E4B0C373-8A03-4B06-9A85-37DE18529ED4}" destId="{62E8AEC5-0B06-40EF-849D-D146157EFE25}" srcOrd="1" destOrd="0" parTransId="{AAEF14CA-47F3-4B10-B496-C0E00E054BBC}" sibTransId="{0D44BAAD-1450-43CC-9413-113B4D8518B8}"/>
    <dgm:cxn modelId="{F186CF0D-6D3D-4096-B6FC-92988D56143E}" srcId="{1A388170-365C-4334-8A57-AD0259498141}" destId="{1895F0EE-5B37-4EDF-B561-AC9BCFDD72F3}" srcOrd="0" destOrd="0" parTransId="{8395BAE5-5873-41E6-BE0B-C96582BF0840}" sibTransId="{659CA357-B5FF-4E61-A309-05EB63DF713F}"/>
    <dgm:cxn modelId="{EC683512-187B-4118-BBF5-96D26B2CA794}" srcId="{BBF3333A-A056-4DDC-AC63-A9A4279727B3}" destId="{1A388170-365C-4334-8A57-AD0259498141}" srcOrd="3" destOrd="0" parTransId="{3F6FAFB6-26F1-41C7-B974-455826CD41EA}" sibTransId="{8ABE184F-28B8-4575-9133-29ADA8D5BA2D}"/>
    <dgm:cxn modelId="{AA1C1F14-E9EB-47E1-B788-AE14853D96BF}" srcId="{8417D37C-A084-4375-A339-75F01A6AECD8}" destId="{EFA5CA93-E509-49FA-A4F4-210ACAE71B41}" srcOrd="0" destOrd="0" parTransId="{4D29E02B-D6A2-4B57-802B-D856E97FD37D}" sibTransId="{214EDBCA-0D0D-4BB2-B458-59DAE4E79C16}"/>
    <dgm:cxn modelId="{6E0A9518-9DC4-4EDB-80F4-58D2758126EB}" srcId="{1A388170-365C-4334-8A57-AD0259498141}" destId="{5F9358D0-7130-46AD-B528-8BD269BB2595}" srcOrd="1" destOrd="0" parTransId="{627D80A5-8817-42CB-BB15-75D613D871F3}" sibTransId="{ADEA4499-8919-487A-A9C9-4AC04EB2B5DB}"/>
    <dgm:cxn modelId="{9C6D9F1A-C726-488F-AF69-9E030A63624C}" type="presOf" srcId="{1A388170-365C-4334-8A57-AD0259498141}" destId="{212B92C5-1443-4A07-B9C9-F213BB025420}" srcOrd="0" destOrd="0" presId="urn:microsoft.com/office/officeart/2018/2/layout/IconLabelDescriptionList"/>
    <dgm:cxn modelId="{3C0B431C-B434-4DE2-8DC2-A99FF858E407}" type="presOf" srcId="{ED6A5D1A-B3B0-443A-BA93-02DCC22E5D26}" destId="{0B6BB08C-0F2E-4A3A-98CA-890F8188BFC5}" srcOrd="0" destOrd="1" presId="urn:microsoft.com/office/officeart/2018/2/layout/IconLabelDescriptionList"/>
    <dgm:cxn modelId="{BAD2CA1C-326C-4698-B989-F987740E0459}" type="presOf" srcId="{E4B0C373-8A03-4B06-9A85-37DE18529ED4}" destId="{BCDF1536-4A74-427A-85FF-CE16F2CCE1F0}" srcOrd="0" destOrd="0" presId="urn:microsoft.com/office/officeart/2018/2/layout/IconLabelDescriptionList"/>
    <dgm:cxn modelId="{B1C59520-54D3-44A5-93C6-B9447FC5BF0A}" type="presOf" srcId="{80D7869F-4A0F-44F7-A50E-89351189AA1D}" destId="{7C5C89D6-3CA7-4671-AACB-5DBAC0DDC19A}" srcOrd="0" destOrd="0" presId="urn:microsoft.com/office/officeart/2018/2/layout/IconLabelDescriptionList"/>
    <dgm:cxn modelId="{BB4B0B58-772A-4636-941A-B80B9B2EBC56}" type="presOf" srcId="{EED67739-F6C7-45BC-BF03-8574D276B2C1}" destId="{D56006BE-4C7B-44BC-BE09-AFEC68A04B66}" srcOrd="0" destOrd="0" presId="urn:microsoft.com/office/officeart/2018/2/layout/IconLabelDescriptionList"/>
    <dgm:cxn modelId="{51719E59-C3E3-442C-8DC0-3A760E00997D}" type="presOf" srcId="{1895F0EE-5B37-4EDF-B561-AC9BCFDD72F3}" destId="{0712F944-BA9E-4531-8919-C2230B81410B}" srcOrd="0" destOrd="0" presId="urn:microsoft.com/office/officeart/2018/2/layout/IconLabelDescriptionList"/>
    <dgm:cxn modelId="{61D71D63-A984-4CE1-A236-846A471261A8}" srcId="{BBF3333A-A056-4DDC-AC63-A9A4279727B3}" destId="{E4B0C373-8A03-4B06-9A85-37DE18529ED4}" srcOrd="1" destOrd="0" parTransId="{3F637BE6-98C3-4CF3-9885-9B1B7608DE25}" sibTransId="{1044B0F3-B294-4A08-B44D-2D18C18E8A2A}"/>
    <dgm:cxn modelId="{1027F471-3DB8-44A1-AD7C-55A2911284E4}" type="presOf" srcId="{63FA704D-FC5B-464D-A1F9-7DE8DA779A73}" destId="{71F9D652-D6B5-4B99-8D3E-A7FD7C352CDB}" srcOrd="0" destOrd="0" presId="urn:microsoft.com/office/officeart/2018/2/layout/IconLabelDescriptionList"/>
    <dgm:cxn modelId="{44BEDB73-2CF5-465A-BC9A-CE54C6440089}" srcId="{EED67739-F6C7-45BC-BF03-8574D276B2C1}" destId="{63FA704D-FC5B-464D-A1F9-7DE8DA779A73}" srcOrd="0" destOrd="0" parTransId="{D6D03223-109F-468F-BFF8-17D2C61AD8E0}" sibTransId="{78FC88C7-72FD-402B-8474-2AE7A4F2C67B}"/>
    <dgm:cxn modelId="{CE42E07D-01E7-4427-B2A7-6EA599D9B256}" type="presOf" srcId="{7B70F792-B9FF-4199-823A-23BFBC5CA4BB}" destId="{2E46ADD5-8604-4F0C-962D-089363DE0C55}" srcOrd="0" destOrd="0" presId="urn:microsoft.com/office/officeart/2018/2/layout/IconLabelDescriptionList"/>
    <dgm:cxn modelId="{F941C787-97DB-4720-B570-E7AC4286B45F}" type="presOf" srcId="{8417D37C-A084-4375-A339-75F01A6AECD8}" destId="{7633AB56-5716-43C4-BF0A-B870009C9F17}" srcOrd="0" destOrd="0" presId="urn:microsoft.com/office/officeart/2018/2/layout/IconLabelDescriptionList"/>
    <dgm:cxn modelId="{1226018F-4A53-4915-87EF-8D97C9F39EC4}" srcId="{8417D37C-A084-4375-A339-75F01A6AECD8}" destId="{ED6A5D1A-B3B0-443A-BA93-02DCC22E5D26}" srcOrd="1" destOrd="0" parTransId="{BC242C96-0296-4C09-9D96-1374D7278909}" sibTransId="{96A681F2-AF57-43B3-B238-FE1EC930442D}"/>
    <dgm:cxn modelId="{8A22C49A-C526-4340-8645-E8275445C7D9}" type="presOf" srcId="{71B057F8-3012-4B02-8AA4-A652984EF3D9}" destId="{099FB3EB-8500-4392-9185-95A8D77C6688}" srcOrd="0" destOrd="1" presId="urn:microsoft.com/office/officeart/2018/2/layout/IconLabelDescriptionList"/>
    <dgm:cxn modelId="{9A49E49B-9049-4173-812A-E2B1C4244B2E}" srcId="{E4B0C373-8A03-4B06-9A85-37DE18529ED4}" destId="{7B70F792-B9FF-4199-823A-23BFBC5CA4BB}" srcOrd="0" destOrd="0" parTransId="{077F89D3-B278-4E0C-97C0-3D1AD4417E9A}" sibTransId="{E6962357-0A2C-40B2-A2E7-A2A3FB593F83}"/>
    <dgm:cxn modelId="{5D6ADBA5-AC02-4590-A8CA-B4BDA1041BFF}" srcId="{EED67739-F6C7-45BC-BF03-8574D276B2C1}" destId="{9D195180-F941-4560-9A1B-683BDBD885BE}" srcOrd="1" destOrd="0" parTransId="{924CC73F-4956-4566-B8DA-A59634016653}" sibTransId="{4BED6DB7-CC83-4EE1-BD98-F9878967BD9B}"/>
    <dgm:cxn modelId="{94DDC0AC-C3A8-4F17-BEFC-F7782199A42C}" type="presOf" srcId="{9D195180-F941-4560-9A1B-683BDBD885BE}" destId="{71F9D652-D6B5-4B99-8D3E-A7FD7C352CDB}" srcOrd="0" destOrd="1" presId="urn:microsoft.com/office/officeart/2018/2/layout/IconLabelDescriptionList"/>
    <dgm:cxn modelId="{765BA8B4-2CF1-4C58-B769-5C890A0756F5}" srcId="{80D7869F-4A0F-44F7-A50E-89351189AA1D}" destId="{71B057F8-3012-4B02-8AA4-A652984EF3D9}" srcOrd="1" destOrd="0" parTransId="{344B2DBA-724B-4DAE-B881-8264BD1F7B56}" sibTransId="{3AE6753E-183C-4429-9091-4D8D2A3373E3}"/>
    <dgm:cxn modelId="{E8BABCBB-A1DD-4572-A024-90AC04947DE5}" type="presOf" srcId="{62E8AEC5-0B06-40EF-849D-D146157EFE25}" destId="{2E46ADD5-8604-4F0C-962D-089363DE0C55}" srcOrd="0" destOrd="1" presId="urn:microsoft.com/office/officeart/2018/2/layout/IconLabelDescriptionList"/>
    <dgm:cxn modelId="{D2ADAEC7-10EF-471D-85AB-D3C5CEEB0D59}" srcId="{80D7869F-4A0F-44F7-A50E-89351189AA1D}" destId="{3ED9C78C-56D3-46E0-A2C9-CA37020F5D2A}" srcOrd="0" destOrd="0" parTransId="{B26FDDE0-1AFB-4F16-99E9-7962FB9B1817}" sibTransId="{526D2A0E-391E-4AEA-942C-CB2418981108}"/>
    <dgm:cxn modelId="{998CF7D7-3930-4292-8CAB-7BA0EDBE61A8}" srcId="{BBF3333A-A056-4DDC-AC63-A9A4279727B3}" destId="{EED67739-F6C7-45BC-BF03-8574D276B2C1}" srcOrd="0" destOrd="0" parTransId="{AAA0E801-E709-47D7-87CF-0D871B6F758C}" sibTransId="{2B21049E-6C53-47A0-B839-2BFA5D72840A}"/>
    <dgm:cxn modelId="{83F460E5-21E3-45CE-B287-A637A93C58A2}" type="presOf" srcId="{5F9358D0-7130-46AD-B528-8BD269BB2595}" destId="{0712F944-BA9E-4531-8919-C2230B81410B}" srcOrd="0" destOrd="1" presId="urn:microsoft.com/office/officeart/2018/2/layout/IconLabelDescriptionList"/>
    <dgm:cxn modelId="{19CE4BE8-E1B7-44C0-BF50-2C9C85DCE22C}" type="presOf" srcId="{BBF3333A-A056-4DDC-AC63-A9A4279727B3}" destId="{FDC96FDE-B47D-4BCD-A061-231E588F0B7A}" srcOrd="0" destOrd="0" presId="urn:microsoft.com/office/officeart/2018/2/layout/IconLabelDescriptionList"/>
    <dgm:cxn modelId="{2F109CEA-EB59-4393-BA48-6404B8E02AC1}" type="presOf" srcId="{EFA5CA93-E509-49FA-A4F4-210ACAE71B41}" destId="{0B6BB08C-0F2E-4A3A-98CA-890F8188BFC5}" srcOrd="0" destOrd="0" presId="urn:microsoft.com/office/officeart/2018/2/layout/IconLabelDescriptionList"/>
    <dgm:cxn modelId="{AF7871EC-3F2E-41E7-8FB5-033A77536660}" srcId="{BBF3333A-A056-4DDC-AC63-A9A4279727B3}" destId="{80D7869F-4A0F-44F7-A50E-89351189AA1D}" srcOrd="2" destOrd="0" parTransId="{E638B623-0F7F-4F03-91AE-DC82B9B979B8}" sibTransId="{3BE24D19-1847-4E3A-8C3E-4EC97E34A13F}"/>
    <dgm:cxn modelId="{609E6738-0A4E-46C5-9F5B-DFED82A89C30}" type="presParOf" srcId="{FDC96FDE-B47D-4BCD-A061-231E588F0B7A}" destId="{1A454264-A68E-4758-A99B-81C1E5309DE4}" srcOrd="0" destOrd="0" presId="urn:microsoft.com/office/officeart/2018/2/layout/IconLabelDescriptionList"/>
    <dgm:cxn modelId="{958E4A37-42E1-4FAE-9AE0-D156AF757F25}" type="presParOf" srcId="{1A454264-A68E-4758-A99B-81C1E5309DE4}" destId="{50117423-2AF7-421A-8F38-D46E5E8F9AE5}" srcOrd="0" destOrd="0" presId="urn:microsoft.com/office/officeart/2018/2/layout/IconLabelDescriptionList"/>
    <dgm:cxn modelId="{8AF6E57B-4D8D-498B-98B6-A264EEAAF57A}" type="presParOf" srcId="{1A454264-A68E-4758-A99B-81C1E5309DE4}" destId="{7F17A655-D355-45FF-B037-E3BA548AA532}" srcOrd="1" destOrd="0" presId="urn:microsoft.com/office/officeart/2018/2/layout/IconLabelDescriptionList"/>
    <dgm:cxn modelId="{8D6A855F-E73C-432E-9C83-01BD0AC27FBF}" type="presParOf" srcId="{1A454264-A68E-4758-A99B-81C1E5309DE4}" destId="{D56006BE-4C7B-44BC-BE09-AFEC68A04B66}" srcOrd="2" destOrd="0" presId="urn:microsoft.com/office/officeart/2018/2/layout/IconLabelDescriptionList"/>
    <dgm:cxn modelId="{4486CF03-D603-4532-945B-B3BC9FFD42CB}" type="presParOf" srcId="{1A454264-A68E-4758-A99B-81C1E5309DE4}" destId="{045B37F7-0922-4527-AC82-733B6EBCD727}" srcOrd="3" destOrd="0" presId="urn:microsoft.com/office/officeart/2018/2/layout/IconLabelDescriptionList"/>
    <dgm:cxn modelId="{86DE8E75-1E9D-49BA-9D14-07F6D7F6C977}" type="presParOf" srcId="{1A454264-A68E-4758-A99B-81C1E5309DE4}" destId="{71F9D652-D6B5-4B99-8D3E-A7FD7C352CDB}" srcOrd="4" destOrd="0" presId="urn:microsoft.com/office/officeart/2018/2/layout/IconLabelDescriptionList"/>
    <dgm:cxn modelId="{F5241D91-BC6E-4152-91EF-33FCF738E865}" type="presParOf" srcId="{FDC96FDE-B47D-4BCD-A061-231E588F0B7A}" destId="{22C93760-9D07-417C-9C5A-F8385BE00D09}" srcOrd="1" destOrd="0" presId="urn:microsoft.com/office/officeart/2018/2/layout/IconLabelDescriptionList"/>
    <dgm:cxn modelId="{B04DCBE9-F118-4946-84B3-CB86727C3BB8}" type="presParOf" srcId="{FDC96FDE-B47D-4BCD-A061-231E588F0B7A}" destId="{306ABBF7-3CAA-450F-BF9A-646FA8763565}" srcOrd="2" destOrd="0" presId="urn:microsoft.com/office/officeart/2018/2/layout/IconLabelDescriptionList"/>
    <dgm:cxn modelId="{73832D5B-BD9B-4580-A52C-CBB3DEE9295A}" type="presParOf" srcId="{306ABBF7-3CAA-450F-BF9A-646FA8763565}" destId="{1EFC8BB7-BABF-4BB4-8988-CA9A882A49AC}" srcOrd="0" destOrd="0" presId="urn:microsoft.com/office/officeart/2018/2/layout/IconLabelDescriptionList"/>
    <dgm:cxn modelId="{18AAE7AC-5468-41FC-B287-D95FE1FDD39E}" type="presParOf" srcId="{306ABBF7-3CAA-450F-BF9A-646FA8763565}" destId="{BEC15FCB-1C46-444D-92AC-805F9959603A}" srcOrd="1" destOrd="0" presId="urn:microsoft.com/office/officeart/2018/2/layout/IconLabelDescriptionList"/>
    <dgm:cxn modelId="{DB18033D-0150-4E38-BFC0-41C024A9FFF3}" type="presParOf" srcId="{306ABBF7-3CAA-450F-BF9A-646FA8763565}" destId="{BCDF1536-4A74-427A-85FF-CE16F2CCE1F0}" srcOrd="2" destOrd="0" presId="urn:microsoft.com/office/officeart/2018/2/layout/IconLabelDescriptionList"/>
    <dgm:cxn modelId="{791514BF-E76A-445F-B994-13F269A2F354}" type="presParOf" srcId="{306ABBF7-3CAA-450F-BF9A-646FA8763565}" destId="{FD118B06-E7CC-496E-AFA4-1D55678F16E9}" srcOrd="3" destOrd="0" presId="urn:microsoft.com/office/officeart/2018/2/layout/IconLabelDescriptionList"/>
    <dgm:cxn modelId="{3E43DB0C-F276-48E2-9C23-78C43A2F805B}" type="presParOf" srcId="{306ABBF7-3CAA-450F-BF9A-646FA8763565}" destId="{2E46ADD5-8604-4F0C-962D-089363DE0C55}" srcOrd="4" destOrd="0" presId="urn:microsoft.com/office/officeart/2018/2/layout/IconLabelDescriptionList"/>
    <dgm:cxn modelId="{449A39DC-EEE3-4B6B-B949-04411DBEF52A}" type="presParOf" srcId="{FDC96FDE-B47D-4BCD-A061-231E588F0B7A}" destId="{28683AD8-691F-42BF-B105-C45E40A0B92D}" srcOrd="3" destOrd="0" presId="urn:microsoft.com/office/officeart/2018/2/layout/IconLabelDescriptionList"/>
    <dgm:cxn modelId="{FA4CF163-8865-47A0-A0BF-972B96F07002}" type="presParOf" srcId="{FDC96FDE-B47D-4BCD-A061-231E588F0B7A}" destId="{2DC8A64E-A24E-4EDC-A091-94C84045BB9C}" srcOrd="4" destOrd="0" presId="urn:microsoft.com/office/officeart/2018/2/layout/IconLabelDescriptionList"/>
    <dgm:cxn modelId="{FC5F369A-F3E3-4A69-94ED-EC868D26FF1D}" type="presParOf" srcId="{2DC8A64E-A24E-4EDC-A091-94C84045BB9C}" destId="{E7D18FDD-98C6-409F-9C96-44D1983DC46A}" srcOrd="0" destOrd="0" presId="urn:microsoft.com/office/officeart/2018/2/layout/IconLabelDescriptionList"/>
    <dgm:cxn modelId="{0AA76D61-525B-41B8-A905-D449AE9B3E60}" type="presParOf" srcId="{2DC8A64E-A24E-4EDC-A091-94C84045BB9C}" destId="{96BDA914-0A1E-4D6F-AC97-A0B7ABF5B961}" srcOrd="1" destOrd="0" presId="urn:microsoft.com/office/officeart/2018/2/layout/IconLabelDescriptionList"/>
    <dgm:cxn modelId="{0852DA13-01F2-4AF4-8D08-1B2CB027FD5E}" type="presParOf" srcId="{2DC8A64E-A24E-4EDC-A091-94C84045BB9C}" destId="{7C5C89D6-3CA7-4671-AACB-5DBAC0DDC19A}" srcOrd="2" destOrd="0" presId="urn:microsoft.com/office/officeart/2018/2/layout/IconLabelDescriptionList"/>
    <dgm:cxn modelId="{13C7A41F-478A-44C3-AEC5-89A69B0A1244}" type="presParOf" srcId="{2DC8A64E-A24E-4EDC-A091-94C84045BB9C}" destId="{2F9FA286-1288-4CE9-B3AE-0160DF70D770}" srcOrd="3" destOrd="0" presId="urn:microsoft.com/office/officeart/2018/2/layout/IconLabelDescriptionList"/>
    <dgm:cxn modelId="{384B46FA-7380-42B7-A728-8772337B89AE}" type="presParOf" srcId="{2DC8A64E-A24E-4EDC-A091-94C84045BB9C}" destId="{099FB3EB-8500-4392-9185-95A8D77C6688}" srcOrd="4" destOrd="0" presId="urn:microsoft.com/office/officeart/2018/2/layout/IconLabelDescriptionList"/>
    <dgm:cxn modelId="{D3599691-CDF9-477A-AE23-7B78C8B913F5}" type="presParOf" srcId="{FDC96FDE-B47D-4BCD-A061-231E588F0B7A}" destId="{6527266F-379B-47DB-B449-BC98EFB2E549}" srcOrd="5" destOrd="0" presId="urn:microsoft.com/office/officeart/2018/2/layout/IconLabelDescriptionList"/>
    <dgm:cxn modelId="{AE0AADAE-6798-4303-AFF9-4377C783BB65}" type="presParOf" srcId="{FDC96FDE-B47D-4BCD-A061-231E588F0B7A}" destId="{D2331AB7-9F07-4C13-939F-244A46C9DE65}" srcOrd="6" destOrd="0" presId="urn:microsoft.com/office/officeart/2018/2/layout/IconLabelDescriptionList"/>
    <dgm:cxn modelId="{26F60619-4E11-49B3-B7D4-5BDA8BEEFCAE}" type="presParOf" srcId="{D2331AB7-9F07-4C13-939F-244A46C9DE65}" destId="{37E91846-6DF9-48A5-9421-7FCBEDF4F50D}" srcOrd="0" destOrd="0" presId="urn:microsoft.com/office/officeart/2018/2/layout/IconLabelDescriptionList"/>
    <dgm:cxn modelId="{6153436C-799D-4128-90EC-B5637D6AD520}" type="presParOf" srcId="{D2331AB7-9F07-4C13-939F-244A46C9DE65}" destId="{1E731C89-30CD-41CE-9BE6-C144528F288D}" srcOrd="1" destOrd="0" presId="urn:microsoft.com/office/officeart/2018/2/layout/IconLabelDescriptionList"/>
    <dgm:cxn modelId="{1A64197D-698B-4789-B4A8-B9F25CE4D726}" type="presParOf" srcId="{D2331AB7-9F07-4C13-939F-244A46C9DE65}" destId="{212B92C5-1443-4A07-B9C9-F213BB025420}" srcOrd="2" destOrd="0" presId="urn:microsoft.com/office/officeart/2018/2/layout/IconLabelDescriptionList"/>
    <dgm:cxn modelId="{CAC6C153-871C-457D-B3CE-F88226F0AF4C}" type="presParOf" srcId="{D2331AB7-9F07-4C13-939F-244A46C9DE65}" destId="{83C826D8-3983-45D4-84DE-757DA14CF8A4}" srcOrd="3" destOrd="0" presId="urn:microsoft.com/office/officeart/2018/2/layout/IconLabelDescriptionList"/>
    <dgm:cxn modelId="{7AC93A3F-7F02-48D6-96D7-7868EFB56CCF}" type="presParOf" srcId="{D2331AB7-9F07-4C13-939F-244A46C9DE65}" destId="{0712F944-BA9E-4531-8919-C2230B81410B}" srcOrd="4" destOrd="0" presId="urn:microsoft.com/office/officeart/2018/2/layout/IconLabelDescriptionList"/>
    <dgm:cxn modelId="{4E8A9B39-3C5A-458F-8BCE-3286C8B1D41E}" type="presParOf" srcId="{FDC96FDE-B47D-4BCD-A061-231E588F0B7A}" destId="{1CB51881-0AC6-448D-9082-40DDAB25994E}" srcOrd="7" destOrd="0" presId="urn:microsoft.com/office/officeart/2018/2/layout/IconLabelDescriptionList"/>
    <dgm:cxn modelId="{E834D843-A126-4A0E-85D8-A68C82012EA0}" type="presParOf" srcId="{FDC96FDE-B47D-4BCD-A061-231E588F0B7A}" destId="{C8AB948E-A5D1-4907-808A-F307D0E297BA}" srcOrd="8" destOrd="0" presId="urn:microsoft.com/office/officeart/2018/2/layout/IconLabelDescriptionList"/>
    <dgm:cxn modelId="{84667236-1B91-48F0-A89E-7FF43A671D32}" type="presParOf" srcId="{C8AB948E-A5D1-4907-808A-F307D0E297BA}" destId="{E6FFC78B-76A1-4FA2-B6F6-2C11D0ED8969}" srcOrd="0" destOrd="0" presId="urn:microsoft.com/office/officeart/2018/2/layout/IconLabelDescriptionList"/>
    <dgm:cxn modelId="{39B117C1-8CA9-4B1C-869A-EF5BF89F151C}" type="presParOf" srcId="{C8AB948E-A5D1-4907-808A-F307D0E297BA}" destId="{A21DB635-CCB0-4959-A89D-0C7D9EEFCA6C}" srcOrd="1" destOrd="0" presId="urn:microsoft.com/office/officeart/2018/2/layout/IconLabelDescriptionList"/>
    <dgm:cxn modelId="{C5A4FE7C-45D5-4443-B0EE-507D718B09DD}" type="presParOf" srcId="{C8AB948E-A5D1-4907-808A-F307D0E297BA}" destId="{7633AB56-5716-43C4-BF0A-B870009C9F17}" srcOrd="2" destOrd="0" presId="urn:microsoft.com/office/officeart/2018/2/layout/IconLabelDescriptionList"/>
    <dgm:cxn modelId="{902DD3AA-D2DA-4051-B15D-35D05078986A}" type="presParOf" srcId="{C8AB948E-A5D1-4907-808A-F307D0E297BA}" destId="{BBECB7B3-1E2C-482D-8E00-4A6A2FFECBD0}" srcOrd="3" destOrd="0" presId="urn:microsoft.com/office/officeart/2018/2/layout/IconLabelDescriptionList"/>
    <dgm:cxn modelId="{BDBD640E-67D8-43A6-8FD6-B6A784751348}" type="presParOf" srcId="{C8AB948E-A5D1-4907-808A-F307D0E297BA}" destId="{0B6BB08C-0F2E-4A3A-98CA-890F8188BFC5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AA9FC5-73E2-4F21-B776-C9DDABED49FF}">
      <dsp:nvSpPr>
        <dsp:cNvPr id="0" name=""/>
        <dsp:cNvSpPr/>
      </dsp:nvSpPr>
      <dsp:spPr>
        <a:xfrm>
          <a:off x="747687" y="624972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D36AE8-FC6D-4C4E-9048-1016979D2CFB}">
      <dsp:nvSpPr>
        <dsp:cNvPr id="0" name=""/>
        <dsp:cNvSpPr/>
      </dsp:nvSpPr>
      <dsp:spPr>
        <a:xfrm>
          <a:off x="252687" y="1799400"/>
          <a:ext cx="1800000" cy="101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Helvetica Neue"/>
            </a:rPr>
            <a:t>CDD 201 Techniques in Drug Discovery</a:t>
          </a:r>
        </a:p>
      </dsp:txBody>
      <dsp:txXfrm>
        <a:off x="252687" y="1799400"/>
        <a:ext cx="1800000" cy="1012500"/>
      </dsp:txXfrm>
    </dsp:sp>
    <dsp:sp modelId="{73BFD37B-CA91-4BFF-A974-F498E9AA1BBF}">
      <dsp:nvSpPr>
        <dsp:cNvPr id="0" name=""/>
        <dsp:cNvSpPr/>
      </dsp:nvSpPr>
      <dsp:spPr>
        <a:xfrm>
          <a:off x="2862687" y="624972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E1AA57-B801-41F8-A0E7-82AC1E480828}">
      <dsp:nvSpPr>
        <dsp:cNvPr id="0" name=""/>
        <dsp:cNvSpPr/>
      </dsp:nvSpPr>
      <dsp:spPr>
        <a:xfrm>
          <a:off x="2367687" y="1799400"/>
          <a:ext cx="1800000" cy="101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Helvetica Neue"/>
            </a:rPr>
            <a:t>CDD 202 Python and R (</a:t>
          </a:r>
          <a:r>
            <a:rPr lang="en-US" sz="1100" kern="1200" dirty="0" err="1">
              <a:latin typeface="Helvetica Neue"/>
            </a:rPr>
            <a:t>Numpy</a:t>
          </a:r>
          <a:r>
            <a:rPr lang="en-US" sz="1100" kern="1200" dirty="0">
              <a:latin typeface="Helvetica Neue"/>
            </a:rPr>
            <a:t>, Pandas, </a:t>
          </a:r>
          <a:r>
            <a:rPr lang="en-US" sz="1100" kern="1200" dirty="0" err="1">
              <a:latin typeface="Helvetica Neue"/>
            </a:rPr>
            <a:t>PyTorch</a:t>
          </a:r>
          <a:r>
            <a:rPr lang="en-US" sz="1100" kern="1200" dirty="0">
              <a:latin typeface="Helvetica Neue"/>
            </a:rPr>
            <a:t>, Matplotlib) Web Application Development (Flask, </a:t>
          </a:r>
          <a:r>
            <a:rPr lang="en-US" sz="1100" kern="1200" dirty="0" err="1">
              <a:latin typeface="Helvetica Neue"/>
            </a:rPr>
            <a:t>Streamlit</a:t>
          </a:r>
          <a:r>
            <a:rPr lang="en-US" sz="1100" kern="1200" dirty="0">
              <a:latin typeface="Helvetica Neue"/>
            </a:rPr>
            <a:t>, Shiny)</a:t>
          </a:r>
        </a:p>
      </dsp:txBody>
      <dsp:txXfrm>
        <a:off x="2367687" y="1799400"/>
        <a:ext cx="1800000" cy="1012500"/>
      </dsp:txXfrm>
    </dsp:sp>
    <dsp:sp modelId="{C1B8389D-8A30-40FB-9202-19BC5276E622}">
      <dsp:nvSpPr>
        <dsp:cNvPr id="0" name=""/>
        <dsp:cNvSpPr/>
      </dsp:nvSpPr>
      <dsp:spPr>
        <a:xfrm>
          <a:off x="4977687" y="624972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299339-702A-4231-A1BD-E5D64D2D9ED3}">
      <dsp:nvSpPr>
        <dsp:cNvPr id="0" name=""/>
        <dsp:cNvSpPr/>
      </dsp:nvSpPr>
      <dsp:spPr>
        <a:xfrm>
          <a:off x="4482687" y="1799400"/>
          <a:ext cx="1800000" cy="101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Helvetica Neue"/>
            </a:rPr>
            <a:t>CDD 203 AI and ML Supervised, Unsupervised, Semi-supervised, Reinforcement Learning; Sub-fields of ML; Generative AI</a:t>
          </a:r>
        </a:p>
      </dsp:txBody>
      <dsp:txXfrm>
        <a:off x="4482687" y="1799400"/>
        <a:ext cx="1800000" cy="1012500"/>
      </dsp:txXfrm>
    </dsp:sp>
    <dsp:sp modelId="{0D7310E4-0387-4096-86FA-56C5FA21CCA8}">
      <dsp:nvSpPr>
        <dsp:cNvPr id="0" name=""/>
        <dsp:cNvSpPr/>
      </dsp:nvSpPr>
      <dsp:spPr>
        <a:xfrm>
          <a:off x="7092687" y="624972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C15773-A409-4A9A-A065-58BB73355812}">
      <dsp:nvSpPr>
        <dsp:cNvPr id="0" name=""/>
        <dsp:cNvSpPr/>
      </dsp:nvSpPr>
      <dsp:spPr>
        <a:xfrm>
          <a:off x="6597687" y="1799400"/>
          <a:ext cx="1800000" cy="101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Helvetica Neue"/>
            </a:rPr>
            <a:t>CDD 204 Drug Development Regulations and Software Platforms (WinNonlin, SimCYP)</a:t>
          </a:r>
        </a:p>
      </dsp:txBody>
      <dsp:txXfrm>
        <a:off x="6597687" y="1799400"/>
        <a:ext cx="1800000" cy="1012500"/>
      </dsp:txXfrm>
    </dsp:sp>
    <dsp:sp modelId="{D4C21B92-24E9-4BB9-95C4-EE312357305B}">
      <dsp:nvSpPr>
        <dsp:cNvPr id="0" name=""/>
        <dsp:cNvSpPr/>
      </dsp:nvSpPr>
      <dsp:spPr>
        <a:xfrm>
          <a:off x="747687" y="3261901"/>
          <a:ext cx="810000" cy="81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B233FD-2E26-4E28-95B2-C4E153B78B2C}">
      <dsp:nvSpPr>
        <dsp:cNvPr id="0" name=""/>
        <dsp:cNvSpPr/>
      </dsp:nvSpPr>
      <dsp:spPr>
        <a:xfrm>
          <a:off x="252687" y="4436329"/>
          <a:ext cx="1800000" cy="101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Helvetica Neue"/>
            </a:rPr>
            <a:t>CDD 205 Pharmacometrics, Systems Pharmacology and Pharmacogenomics</a:t>
          </a:r>
        </a:p>
      </dsp:txBody>
      <dsp:txXfrm>
        <a:off x="252687" y="4436329"/>
        <a:ext cx="1800000" cy="1012500"/>
      </dsp:txXfrm>
    </dsp:sp>
    <dsp:sp modelId="{0120DB90-35C8-4734-9760-A670EDFFF007}">
      <dsp:nvSpPr>
        <dsp:cNvPr id="0" name=""/>
        <dsp:cNvSpPr/>
      </dsp:nvSpPr>
      <dsp:spPr>
        <a:xfrm>
          <a:off x="2862687" y="3261901"/>
          <a:ext cx="810000" cy="81000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3000FA-168D-4D7D-8211-ECA892F6513D}">
      <dsp:nvSpPr>
        <dsp:cNvPr id="0" name=""/>
        <dsp:cNvSpPr/>
      </dsp:nvSpPr>
      <dsp:spPr>
        <a:xfrm>
          <a:off x="2367687" y="4436329"/>
          <a:ext cx="1800000" cy="101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Helvetica Neue"/>
            </a:rPr>
            <a:t>CDD 206 Big Data Mining and Analysis (Real-World Data and Real-World Evidence)</a:t>
          </a:r>
        </a:p>
      </dsp:txBody>
      <dsp:txXfrm>
        <a:off x="2367687" y="4436329"/>
        <a:ext cx="1800000" cy="1012500"/>
      </dsp:txXfrm>
    </dsp:sp>
    <dsp:sp modelId="{C1582CB4-C8B9-4691-93C5-489EDE173BE5}">
      <dsp:nvSpPr>
        <dsp:cNvPr id="0" name=""/>
        <dsp:cNvSpPr/>
      </dsp:nvSpPr>
      <dsp:spPr>
        <a:xfrm>
          <a:off x="4977687" y="3261901"/>
          <a:ext cx="810000" cy="810000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511DC4-D86D-4198-AA73-51928CDFB14C}">
      <dsp:nvSpPr>
        <dsp:cNvPr id="0" name=""/>
        <dsp:cNvSpPr/>
      </dsp:nvSpPr>
      <dsp:spPr>
        <a:xfrm>
          <a:off x="4482687" y="4436329"/>
          <a:ext cx="1800000" cy="101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Helvetica Neue"/>
            </a:rPr>
            <a:t>CDD 207 Modeling for Clinical Pharmacology</a:t>
          </a:r>
        </a:p>
      </dsp:txBody>
      <dsp:txXfrm>
        <a:off x="4482687" y="4436329"/>
        <a:ext cx="1800000" cy="1012500"/>
      </dsp:txXfrm>
    </dsp:sp>
    <dsp:sp modelId="{3C42EE85-2054-451B-834F-A64C06AE6A59}">
      <dsp:nvSpPr>
        <dsp:cNvPr id="0" name=""/>
        <dsp:cNvSpPr/>
      </dsp:nvSpPr>
      <dsp:spPr>
        <a:xfrm>
          <a:off x="7092687" y="3261901"/>
          <a:ext cx="810000" cy="810000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ABB145-4121-4831-9668-9747EE21C469}">
      <dsp:nvSpPr>
        <dsp:cNvPr id="0" name=""/>
        <dsp:cNvSpPr/>
      </dsp:nvSpPr>
      <dsp:spPr>
        <a:xfrm>
          <a:off x="6597687" y="4436329"/>
          <a:ext cx="1800000" cy="101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Helvetica Neue"/>
            </a:rPr>
            <a:t>CDD 223 Emerging technologies: Large Language Models (LLM)</a:t>
          </a:r>
        </a:p>
      </dsp:txBody>
      <dsp:txXfrm>
        <a:off x="6597687" y="4436329"/>
        <a:ext cx="1800000" cy="1012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17423-2AF7-421A-8F38-D46E5E8F9AE5}">
      <dsp:nvSpPr>
        <dsp:cNvPr id="0" name=""/>
        <dsp:cNvSpPr/>
      </dsp:nvSpPr>
      <dsp:spPr>
        <a:xfrm>
          <a:off x="5355" y="738962"/>
          <a:ext cx="607605" cy="6076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6006BE-4C7B-44BC-BE09-AFEC68A04B66}">
      <dsp:nvSpPr>
        <dsp:cNvPr id="0" name=""/>
        <dsp:cNvSpPr/>
      </dsp:nvSpPr>
      <dsp:spPr>
        <a:xfrm>
          <a:off x="5355" y="1436145"/>
          <a:ext cx="1736015" cy="439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 dirty="0">
              <a:latin typeface="Helvetica Neue"/>
            </a:rPr>
            <a:t>Drug Discovery</a:t>
          </a:r>
          <a:endParaRPr lang="en-US" sz="1400" kern="1200" dirty="0">
            <a:latin typeface="Helvetica Neue"/>
          </a:endParaRPr>
        </a:p>
      </dsp:txBody>
      <dsp:txXfrm>
        <a:off x="5355" y="1436145"/>
        <a:ext cx="1736015" cy="439428"/>
      </dsp:txXfrm>
    </dsp:sp>
    <dsp:sp modelId="{71F9D652-D6B5-4B99-8D3E-A7FD7C352CDB}">
      <dsp:nvSpPr>
        <dsp:cNvPr id="0" name=""/>
        <dsp:cNvSpPr/>
      </dsp:nvSpPr>
      <dsp:spPr>
        <a:xfrm>
          <a:off x="5355" y="1917239"/>
          <a:ext cx="1736015" cy="904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i="0" kern="1200" dirty="0">
              <a:latin typeface="Helvetica Neue"/>
            </a:rPr>
            <a:t>Target identification and validation using AI</a:t>
          </a:r>
          <a:endParaRPr lang="en-US" sz="1100" kern="1200" dirty="0">
            <a:latin typeface="Helvetica Neue"/>
          </a:endParaRP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i="0" kern="1200" dirty="0">
              <a:latin typeface="Helvetica Neue"/>
            </a:rPr>
            <a:t>Modeling for lead compound optimization</a:t>
          </a:r>
          <a:endParaRPr lang="en-US" sz="1100" kern="1200" dirty="0">
            <a:latin typeface="Helvetica Neue"/>
          </a:endParaRPr>
        </a:p>
      </dsp:txBody>
      <dsp:txXfrm>
        <a:off x="5355" y="1917239"/>
        <a:ext cx="1736015" cy="904931"/>
      </dsp:txXfrm>
    </dsp:sp>
    <dsp:sp modelId="{1EFC8BB7-BABF-4BB4-8988-CA9A882A49AC}">
      <dsp:nvSpPr>
        <dsp:cNvPr id="0" name=""/>
        <dsp:cNvSpPr/>
      </dsp:nvSpPr>
      <dsp:spPr>
        <a:xfrm>
          <a:off x="2045173" y="738962"/>
          <a:ext cx="607605" cy="60760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DF1536-4A74-427A-85FF-CE16F2CCE1F0}">
      <dsp:nvSpPr>
        <dsp:cNvPr id="0" name=""/>
        <dsp:cNvSpPr/>
      </dsp:nvSpPr>
      <dsp:spPr>
        <a:xfrm>
          <a:off x="2045173" y="1436145"/>
          <a:ext cx="1736015" cy="439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 dirty="0">
              <a:latin typeface="Helvetica Neue"/>
            </a:rPr>
            <a:t>Drug Development</a:t>
          </a:r>
          <a:endParaRPr lang="en-US" sz="1400" kern="1200" dirty="0">
            <a:latin typeface="Helvetica Neue"/>
          </a:endParaRPr>
        </a:p>
      </dsp:txBody>
      <dsp:txXfrm>
        <a:off x="2045173" y="1436145"/>
        <a:ext cx="1736015" cy="439428"/>
      </dsp:txXfrm>
    </dsp:sp>
    <dsp:sp modelId="{2E46ADD5-8604-4F0C-962D-089363DE0C55}">
      <dsp:nvSpPr>
        <dsp:cNvPr id="0" name=""/>
        <dsp:cNvSpPr/>
      </dsp:nvSpPr>
      <dsp:spPr>
        <a:xfrm>
          <a:off x="2045173" y="1917239"/>
          <a:ext cx="1736015" cy="904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>
              <a:latin typeface="Helvetica Neue"/>
            </a:rPr>
            <a:t>PK/PD Modeling</a:t>
          </a:r>
          <a:endParaRPr lang="en-US" sz="1100" b="0" kern="1200" dirty="0">
            <a:latin typeface="Helvetica Neue"/>
          </a:endParaRP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>
              <a:latin typeface="Helvetica Neue"/>
            </a:rPr>
            <a:t>Pharmacometrics Modeling</a:t>
          </a:r>
          <a:endParaRPr lang="en-US" sz="1100" b="0" kern="1200" dirty="0">
            <a:latin typeface="Helvetica Neue"/>
          </a:endParaRPr>
        </a:p>
      </dsp:txBody>
      <dsp:txXfrm>
        <a:off x="2045173" y="1917239"/>
        <a:ext cx="1736015" cy="904931"/>
      </dsp:txXfrm>
    </dsp:sp>
    <dsp:sp modelId="{E7D18FDD-98C6-409F-9C96-44D1983DC46A}">
      <dsp:nvSpPr>
        <dsp:cNvPr id="0" name=""/>
        <dsp:cNvSpPr/>
      </dsp:nvSpPr>
      <dsp:spPr>
        <a:xfrm>
          <a:off x="4084992" y="649383"/>
          <a:ext cx="607605" cy="60760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5C89D6-3CA7-4671-AACB-5DBAC0DDC19A}">
      <dsp:nvSpPr>
        <dsp:cNvPr id="0" name=""/>
        <dsp:cNvSpPr/>
      </dsp:nvSpPr>
      <dsp:spPr>
        <a:xfrm>
          <a:off x="4084992" y="1354270"/>
          <a:ext cx="1736015" cy="439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 dirty="0">
              <a:latin typeface="Helvetica Neue"/>
            </a:rPr>
            <a:t>Bioinformatics</a:t>
          </a:r>
          <a:endParaRPr lang="en-US" sz="1400" kern="1200" dirty="0">
            <a:latin typeface="Helvetica Neue"/>
          </a:endParaRPr>
        </a:p>
      </dsp:txBody>
      <dsp:txXfrm>
        <a:off x="4084992" y="1354270"/>
        <a:ext cx="1736015" cy="439428"/>
      </dsp:txXfrm>
    </dsp:sp>
    <dsp:sp modelId="{099FB3EB-8500-4392-9185-95A8D77C6688}">
      <dsp:nvSpPr>
        <dsp:cNvPr id="0" name=""/>
        <dsp:cNvSpPr/>
      </dsp:nvSpPr>
      <dsp:spPr>
        <a:xfrm>
          <a:off x="4084992" y="1838947"/>
          <a:ext cx="1736015" cy="1072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i="0" kern="1200" dirty="0">
              <a:latin typeface="Helvetica Neue"/>
            </a:rPr>
            <a:t>Integrate and analyze biological datasets</a:t>
          </a:r>
          <a:endParaRPr lang="en-US" sz="1100" kern="1200" dirty="0">
            <a:latin typeface="Helvetica Neue"/>
          </a:endParaRP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i="0" kern="1200" dirty="0">
              <a:latin typeface="Helvetica Neue"/>
            </a:rPr>
            <a:t>Decode genomic sequences and predict protein structures using ML algorithms</a:t>
          </a:r>
          <a:endParaRPr lang="en-US" sz="1100" kern="1200" dirty="0">
            <a:latin typeface="Helvetica Neue"/>
          </a:endParaRPr>
        </a:p>
      </dsp:txBody>
      <dsp:txXfrm>
        <a:off x="4084992" y="1838947"/>
        <a:ext cx="1736015" cy="1072801"/>
      </dsp:txXfrm>
    </dsp:sp>
    <dsp:sp modelId="{37E91846-6DF9-48A5-9421-7FCBEDF4F50D}">
      <dsp:nvSpPr>
        <dsp:cNvPr id="0" name=""/>
        <dsp:cNvSpPr/>
      </dsp:nvSpPr>
      <dsp:spPr>
        <a:xfrm>
          <a:off x="6124810" y="649383"/>
          <a:ext cx="607605" cy="60760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2B92C5-1443-4A07-B9C9-F213BB025420}">
      <dsp:nvSpPr>
        <dsp:cNvPr id="0" name=""/>
        <dsp:cNvSpPr/>
      </dsp:nvSpPr>
      <dsp:spPr>
        <a:xfrm>
          <a:off x="6124810" y="1354270"/>
          <a:ext cx="1736015" cy="439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 dirty="0">
              <a:latin typeface="Helvetica Neue"/>
            </a:rPr>
            <a:t>Pharmacovigilance</a:t>
          </a:r>
          <a:endParaRPr lang="en-US" sz="1400" kern="1200" dirty="0">
            <a:latin typeface="Helvetica Neue"/>
          </a:endParaRPr>
        </a:p>
      </dsp:txBody>
      <dsp:txXfrm>
        <a:off x="6124810" y="1354270"/>
        <a:ext cx="1736015" cy="439428"/>
      </dsp:txXfrm>
    </dsp:sp>
    <dsp:sp modelId="{0712F944-BA9E-4531-8919-C2230B81410B}">
      <dsp:nvSpPr>
        <dsp:cNvPr id="0" name=""/>
        <dsp:cNvSpPr/>
      </dsp:nvSpPr>
      <dsp:spPr>
        <a:xfrm>
          <a:off x="6124810" y="1838947"/>
          <a:ext cx="1736015" cy="1072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i="0" kern="1200" dirty="0">
              <a:latin typeface="Helvetica Neue"/>
            </a:rPr>
            <a:t>AI-driven monitoring of drug effects</a:t>
          </a:r>
          <a:endParaRPr lang="en-US" sz="1100" kern="1200" dirty="0">
            <a:latin typeface="Helvetica Neue"/>
          </a:endParaRPr>
        </a:p>
        <a:p>
          <a:pPr marL="0" lvl="0" indent="0" algn="l" defTabSz="4889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i="0" kern="1200" dirty="0">
              <a:latin typeface="Helvetica Neue"/>
            </a:rPr>
            <a:t>Predict adverse reactions using big data analytics</a:t>
          </a:r>
          <a:endParaRPr lang="en-US" sz="1100" kern="1200" dirty="0">
            <a:latin typeface="Helvetica Neue"/>
          </a:endParaRPr>
        </a:p>
      </dsp:txBody>
      <dsp:txXfrm>
        <a:off x="6124810" y="1838947"/>
        <a:ext cx="1736015" cy="1072801"/>
      </dsp:txXfrm>
    </dsp:sp>
    <dsp:sp modelId="{E6FFC78B-76A1-4FA2-B6F6-2C11D0ED8969}">
      <dsp:nvSpPr>
        <dsp:cNvPr id="0" name=""/>
        <dsp:cNvSpPr/>
      </dsp:nvSpPr>
      <dsp:spPr>
        <a:xfrm>
          <a:off x="8164628" y="649383"/>
          <a:ext cx="607605" cy="60760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33AB56-5716-43C4-BF0A-B870009C9F17}">
      <dsp:nvSpPr>
        <dsp:cNvPr id="0" name=""/>
        <dsp:cNvSpPr/>
      </dsp:nvSpPr>
      <dsp:spPr>
        <a:xfrm>
          <a:off x="8164628" y="1354270"/>
          <a:ext cx="1736015" cy="439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 dirty="0">
              <a:latin typeface="Helvetica Neue"/>
            </a:rPr>
            <a:t>Translational Medicine</a:t>
          </a:r>
          <a:endParaRPr lang="en-US" sz="1400" kern="1200" dirty="0">
            <a:latin typeface="Helvetica Neue"/>
          </a:endParaRPr>
        </a:p>
      </dsp:txBody>
      <dsp:txXfrm>
        <a:off x="8164628" y="1354270"/>
        <a:ext cx="1736015" cy="439428"/>
      </dsp:txXfrm>
    </dsp:sp>
    <dsp:sp modelId="{0B6BB08C-0F2E-4A3A-98CA-890F8188BFC5}">
      <dsp:nvSpPr>
        <dsp:cNvPr id="0" name=""/>
        <dsp:cNvSpPr/>
      </dsp:nvSpPr>
      <dsp:spPr>
        <a:xfrm>
          <a:off x="8164628" y="1838947"/>
          <a:ext cx="1736015" cy="1072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i="0" kern="1200" dirty="0">
              <a:latin typeface="Helvetica Neue"/>
            </a:rPr>
            <a:t>Bridge lab discoveries and patient care</a:t>
          </a:r>
          <a:endParaRPr lang="en-US" sz="1100" kern="1200" dirty="0">
            <a:latin typeface="Helvetica Neue"/>
          </a:endParaRPr>
        </a:p>
        <a:p>
          <a:pPr marL="0" lvl="0" indent="0" algn="l" defTabSz="4889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i="0" kern="1200" dirty="0">
              <a:latin typeface="Helvetica Neue"/>
            </a:rPr>
            <a:t>Use computational tools to accelerate clinical trials and personalize treatments.</a:t>
          </a:r>
          <a:endParaRPr lang="en-US" sz="1100" kern="1200" dirty="0">
            <a:latin typeface="Helvetica Neue"/>
          </a:endParaRPr>
        </a:p>
      </dsp:txBody>
      <dsp:txXfrm>
        <a:off x="8164628" y="1838947"/>
        <a:ext cx="1736015" cy="10728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8E6F9-895A-E343-BECE-A510ED7AD56B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9BA83-7E2E-DB4D-B14E-9CB239B3F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64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Ms</a:t>
            </a:r>
            <a:r>
              <a:rPr lang="en-US" dirty="0"/>
              <a:t> in AI and Computational Drug Discovery and Development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9BA83-7E2E-DB4D-B14E-9CB239B3F0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26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course offers an in-depth exploration of Artificial Intelligence (AI) and Machine Learning (ML). Within the realm of ML, participants will gain knowledge of core methods, including supervised, unsupervised, semi-supervised, and reinforcement learning. Furthermore, the curriculum extends to specialized sub-fields and applications of ML, such as deep learning, natural language processing, and computer vision. An additional highlight of the course is its coverage of generative AI, a cutting-edge area that focuses on generating new, synthetic data.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9BA83-7E2E-DB4D-B14E-9CB239B3F0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24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CD60141-EEBD-4EC1-8E34-0344C16A1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18308" y="0"/>
            <a:ext cx="6873692" cy="6858000"/>
          </a:xfrm>
          <a:custGeom>
            <a:avLst/>
            <a:gdLst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0 w 12192000"/>
              <a:gd name="connsiteY6" fmla="*/ 0 h 6858000"/>
              <a:gd name="connsiteX7" fmla="*/ 6700 w 12192000"/>
              <a:gd name="connsiteY7" fmla="*/ 0 h 6858000"/>
              <a:gd name="connsiteX8" fmla="*/ 6700 w 12192000"/>
              <a:gd name="connsiteY8" fmla="*/ 6858000 h 6858000"/>
              <a:gd name="connsiteX9" fmla="*/ 0 w 12192000"/>
              <a:gd name="connsiteY9" fmla="*/ 6858000 h 6858000"/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11328900 w 12192000"/>
              <a:gd name="connsiteY6" fmla="*/ 0 h 6858000"/>
              <a:gd name="connsiteX7" fmla="*/ 0 w 12192000"/>
              <a:gd name="connsiteY7" fmla="*/ 6858000 h 6858000"/>
              <a:gd name="connsiteX8" fmla="*/ 6700 w 12192000"/>
              <a:gd name="connsiteY8" fmla="*/ 0 h 6858000"/>
              <a:gd name="connsiteX9" fmla="*/ 6700 w 12192000"/>
              <a:gd name="connsiteY9" fmla="*/ 6858000 h 6858000"/>
              <a:gd name="connsiteX10" fmla="*/ 0 w 12192000"/>
              <a:gd name="connsiteY10" fmla="*/ 6858000 h 6858000"/>
              <a:gd name="connsiteX0" fmla="*/ 11322200 w 12185300"/>
              <a:gd name="connsiteY0" fmla="*/ 0 h 6858000"/>
              <a:gd name="connsiteX1" fmla="*/ 12185300 w 12185300"/>
              <a:gd name="connsiteY1" fmla="*/ 0 h 6858000"/>
              <a:gd name="connsiteX2" fmla="*/ 12185300 w 12185300"/>
              <a:gd name="connsiteY2" fmla="*/ 6858000 h 6858000"/>
              <a:gd name="connsiteX3" fmla="*/ 5311608 w 12185300"/>
              <a:gd name="connsiteY3" fmla="*/ 6858000 h 6858000"/>
              <a:gd name="connsiteX4" fmla="*/ 11322197 w 12185300"/>
              <a:gd name="connsiteY4" fmla="*/ 4 h 6858000"/>
              <a:gd name="connsiteX5" fmla="*/ 11322198 w 12185300"/>
              <a:gd name="connsiteY5" fmla="*/ 2 h 6858000"/>
              <a:gd name="connsiteX6" fmla="*/ 11322200 w 12185300"/>
              <a:gd name="connsiteY6" fmla="*/ 0 h 6858000"/>
              <a:gd name="connsiteX7" fmla="*/ 0 w 12185300"/>
              <a:gd name="connsiteY7" fmla="*/ 6858000 h 6858000"/>
              <a:gd name="connsiteX8" fmla="*/ 0 w 12185300"/>
              <a:gd name="connsiteY8" fmla="*/ 0 h 6858000"/>
              <a:gd name="connsiteX9" fmla="*/ 0 w 12185300"/>
              <a:gd name="connsiteY9" fmla="*/ 6858000 h 6858000"/>
              <a:gd name="connsiteX0" fmla="*/ 6010592 w 6873692"/>
              <a:gd name="connsiteY0" fmla="*/ 0 h 6858000"/>
              <a:gd name="connsiteX1" fmla="*/ 6873692 w 6873692"/>
              <a:gd name="connsiteY1" fmla="*/ 0 h 6858000"/>
              <a:gd name="connsiteX2" fmla="*/ 6873692 w 6873692"/>
              <a:gd name="connsiteY2" fmla="*/ 6858000 h 6858000"/>
              <a:gd name="connsiteX3" fmla="*/ 0 w 6873692"/>
              <a:gd name="connsiteY3" fmla="*/ 6858000 h 6858000"/>
              <a:gd name="connsiteX4" fmla="*/ 6010589 w 6873692"/>
              <a:gd name="connsiteY4" fmla="*/ 4 h 6858000"/>
              <a:gd name="connsiteX5" fmla="*/ 6010590 w 6873692"/>
              <a:gd name="connsiteY5" fmla="*/ 2 h 6858000"/>
              <a:gd name="connsiteX6" fmla="*/ 6010592 w 687369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FCBBA-905A-4FD1-BFBA-F3EE6DA26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81098"/>
            <a:ext cx="8986580" cy="2832404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8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DD287E-F1C8-463F-8429-D1B5B1582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463522"/>
            <a:ext cx="8986580" cy="65031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F44ED-7973-4A99-B2CA-A8962BCE0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F96F2-D6BE-49AC-A605-5AE87C3F2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7FC50-B13C-4B63-AE64-F71A6EDE6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C75A547-BCD1-42BE-966E-53CA0AB93165}"/>
              </a:ext>
            </a:extLst>
          </p:cNvPr>
          <p:cNvCxnSpPr>
            <a:cxnSpLocks/>
          </p:cNvCxnSpPr>
          <p:nvPr/>
        </p:nvCxnSpPr>
        <p:spPr>
          <a:xfrm>
            <a:off x="1188357" y="5151666"/>
            <a:ext cx="98225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38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A3BF2-BCE9-47D7-B1C0-1F0E4936B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722E9-C3E4-48AF-996A-495AE659F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9E516-382B-4845-93BF-20C16EE0D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96E16-F168-442A-843C-5D490D54B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61BEA-A969-437A-BD8B-CB1B709AD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04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528449-3E11-45FF-BF3A-651867603E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572500" y="870625"/>
            <a:ext cx="2476499" cy="50292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0EAB0-2DFA-4CBA-86B1-1826EF52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43000" y="870625"/>
            <a:ext cx="7324928" cy="50292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22F89-E1F5-45D7-945A-8A2886C4B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7E82-5FB8-4289-AD0C-0BA788E14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A4046-1A2C-41F5-A177-1C3919C20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928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CD6F3-88F1-4195-8395-57AA096BB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8D06C-EB08-40B3-AFB3-A62F44112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3962F-B413-4C4C-A490-724DDB9E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71813-4E87-4C04-835D-76246010B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22BA3-033C-491E-A045-F0052AC19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08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E19AD-2EDD-4B4F-9F9E-46A444184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709738"/>
            <a:ext cx="8520952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EE5927-21D5-4EBA-A112-CAD1BD38B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4589466"/>
            <a:ext cx="8520952" cy="81326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F0D16-9D87-4D76-A5A5-534E24B7D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5F387-5AAC-45D0-ABCE-B1CF4BC7E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AF6FE-0006-4F40-A7FB-E0FDBADF7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65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8AADE-587E-4574-B21B-7ABDE5A23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F9DA5-4DFB-4211-A58A-FFD842C27A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2339501"/>
            <a:ext cx="4798979" cy="3550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A99F26-66AF-4614-91CE-C93A24BAC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0020" y="2339501"/>
            <a:ext cx="4798980" cy="355059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8F678E-59B5-4DF9-ABCB-506B9CB70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50A53-317B-444A-9BA2-F69CDBF5D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269A1-B0FB-4C8F-B6AA-0718C92D3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57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2BBBF-42B2-4A5D-B145-46983A530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33272"/>
            <a:ext cx="9905999" cy="84630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4BE44-5271-4B5D-B649-35E3AF20B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2999" y="2067127"/>
            <a:ext cx="4798980" cy="710119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7891E-0C0A-4688-97DD-C0715E322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3001" y="2864795"/>
            <a:ext cx="4798978" cy="3025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5EAF30-3412-49B0-93D1-596CC2695B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018" y="2067127"/>
            <a:ext cx="4798981" cy="710119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07B9B7-F41C-4314-9F0C-BB84547FB8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019" y="2864795"/>
            <a:ext cx="4798982" cy="3025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21587F-6AFC-4906-86EB-6B0A86EEF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4BE2C5-583B-49BC-9864-B01EEF798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39B236-45F5-4CC6-8D53-A6903A1CC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18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6B206-0678-4577-B79F-760526A5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1322615"/>
            <a:ext cx="8175171" cy="421277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D5FCB8-AFD3-4801-BBD6-9548F4CF7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6DACF8-CBC0-416B-B28E-EE18C4238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0C7421-FF49-4CE9-87D0-2B4FFE0E3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51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19CBFE-15AA-4447-9F9C-D8B0BEB24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B48227-EC1E-4063-9682-891A2DB1A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C6A63-C3F4-4563-A542-9A41AC946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86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900C1-FE18-461C-801C-8626C7759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00200"/>
            <a:ext cx="3932237" cy="1964986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4CFF3-3406-49E3-9D5A-1BE90FFA5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451" y="987425"/>
            <a:ext cx="542154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3D14FF-9082-4BBA-BC7A-F4C5B7859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3662464"/>
            <a:ext cx="3932237" cy="2206523"/>
          </a:xfrm>
        </p:spPr>
        <p:txBody>
          <a:bodyPr/>
          <a:lstStyle>
            <a:lvl1pPr marL="0" indent="0">
              <a:buNone/>
              <a:defRPr sz="16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A2726-EB8E-4DF7-9A1B-F03BD8C71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9929BE-611C-4FE6-B0A5-E0FF9DF96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90B32-1D0E-4BCD-8850-59EA235F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5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A1460E-1069-4FCA-B04E-28F77C861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13614" y="987425"/>
            <a:ext cx="553538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138C1E-867B-4FE9-8783-9B1246AEB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3657601"/>
            <a:ext cx="3932236" cy="2211388"/>
          </a:xfrm>
        </p:spPr>
        <p:txBody>
          <a:bodyPr/>
          <a:lstStyle>
            <a:lvl1pPr marL="0" indent="0">
              <a:buNone/>
              <a:defRPr sz="16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721568-4870-46F2-9F7E-F41070201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B3CC65-0E73-45A1-9D4F-3F4559B3B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8C58CD-9BC3-431E-A7B4-D596A7F06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68F756-D171-474C-8B1A-C818032F6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00201"/>
            <a:ext cx="3932236" cy="1959428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9360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C2F78B-DEE8-4195-A196-DFC51BDADFF9}"/>
              </a:ext>
            </a:extLst>
          </p:cNvPr>
          <p:cNvSpPr/>
          <p:nvPr/>
        </p:nvSpPr>
        <p:spPr>
          <a:xfrm>
            <a:off x="9749268" y="4070878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1D79D08-4BE8-4799-BE09-5078DFEE2256}"/>
              </a:ext>
            </a:extLst>
          </p:cNvPr>
          <p:cNvSpPr/>
          <p:nvPr/>
        </p:nvSpPr>
        <p:spPr>
          <a:xfrm rot="10800000">
            <a:off x="0" y="0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5D65A1-16CB-407F-993F-2A6D59BCC0C8}"/>
              </a:ext>
            </a:extLst>
          </p:cNvPr>
          <p:cNvCxnSpPr>
            <a:cxnSpLocks/>
          </p:cNvCxnSpPr>
          <p:nvPr/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A018A2-815D-41B0-A189-FDF7A5E8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872935"/>
            <a:ext cx="9905999" cy="1360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FAE63-1276-4C7C-BFF5-F5DF1CDB2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332026"/>
            <a:ext cx="9905999" cy="3567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80268-2D73-487C-843B-51648AE18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8157" y="6356350"/>
            <a:ext cx="30933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3CADBD16-5BFB-4D9F-9646-C75D1B53BBB6}" type="datetimeFigureOut">
              <a:rPr lang="en-US" smtClean="0"/>
              <a:pPr/>
              <a:t>10/17/23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61E6D-D51F-4BD7-B59D-19AF17917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3000" y="6356350"/>
            <a:ext cx="3959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701B1-1C93-41C2-AEE1-815DEA51B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23186" y="6356350"/>
            <a:ext cx="62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42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029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ontiersin.org/articles/10.3389/fphar.2020.00733/full" TargetMode="External"/><Relationship Id="rId3" Type="http://schemas.openxmlformats.org/officeDocument/2006/relationships/diagramLayout" Target="../diagrams/layout2.xml"/><Relationship Id="rId7" Type="http://schemas.openxmlformats.org/officeDocument/2006/relationships/image" Target="../media/image3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0" name="Rectangle 1049">
            <a:extLst>
              <a:ext uri="{FF2B5EF4-FFF2-40B4-BE49-F238E27FC236}">
                <a16:creationId xmlns:a16="http://schemas.microsoft.com/office/drawing/2014/main" id="{37D505C3-540C-4E1B-AFF5-74A9D9BD3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bstract picture of the brain made up of patterns">
            <a:extLst>
              <a:ext uri="{FF2B5EF4-FFF2-40B4-BE49-F238E27FC236}">
                <a16:creationId xmlns:a16="http://schemas.microsoft.com/office/drawing/2014/main" id="{29E3D44E-74D3-3859-39E6-0113EA781E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505" r="2" b="18171"/>
          <a:stretch/>
        </p:blipFill>
        <p:spPr>
          <a:xfrm>
            <a:off x="6067700" y="10"/>
            <a:ext cx="6124300" cy="3428990"/>
          </a:xfrm>
          <a:custGeom>
            <a:avLst/>
            <a:gdLst/>
            <a:ahLst/>
            <a:cxnLst/>
            <a:rect l="l" t="t" r="r" b="b"/>
            <a:pathLst>
              <a:path w="6124300" h="3429000">
                <a:moveTo>
                  <a:pt x="3005296" y="0"/>
                </a:moveTo>
                <a:lnTo>
                  <a:pt x="6124300" y="0"/>
                </a:lnTo>
                <a:lnTo>
                  <a:pt x="6124300" y="1528538"/>
                </a:lnTo>
                <a:lnTo>
                  <a:pt x="4458668" y="3429000"/>
                </a:lnTo>
                <a:lnTo>
                  <a:pt x="0" y="3429000"/>
                </a:lnTo>
                <a:close/>
              </a:path>
            </a:pathLst>
          </a:cu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E274772-DEFA-B50B-0B43-EDD8CEA7FD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95"/>
          <a:stretch/>
        </p:blipFill>
        <p:spPr bwMode="auto">
          <a:xfrm>
            <a:off x="3062404" y="3429000"/>
            <a:ext cx="7463964" cy="3429000"/>
          </a:xfrm>
          <a:custGeom>
            <a:avLst/>
            <a:gdLst/>
            <a:ahLst/>
            <a:cxnLst/>
            <a:rect l="l" t="t" r="r" b="b"/>
            <a:pathLst>
              <a:path w="7463964" h="3429000">
                <a:moveTo>
                  <a:pt x="3005296" y="0"/>
                </a:moveTo>
                <a:lnTo>
                  <a:pt x="7463964" y="0"/>
                </a:lnTo>
                <a:lnTo>
                  <a:pt x="4458668" y="3429000"/>
                </a:lnTo>
                <a:lnTo>
                  <a:pt x="0" y="3429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A97F30-6C2F-2C2D-44BB-9F3DD2E018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1" y="1277469"/>
            <a:ext cx="4953000" cy="27225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>
                <a:latin typeface="helvetica neue medium"/>
                <a:ea typeface="Helvetica Neue Medium" panose="02000503000000020004" pitchFamily="2" charset="0"/>
                <a:cs typeface="Helvetica Neue Medium" panose="02000503000000020004" pitchFamily="2" charset="0"/>
              </a:rPr>
              <a:t>MS in Artificial Intelligence</a:t>
            </a:r>
            <a:br>
              <a:rPr lang="en-US" sz="3000">
                <a:latin typeface="helvetica neue medium"/>
                <a:ea typeface="Helvetica Neue Medium" panose="02000503000000020004" pitchFamily="2" charset="0"/>
                <a:cs typeface="Helvetica Neue Medium" panose="02000503000000020004" pitchFamily="2" charset="0"/>
              </a:rPr>
            </a:br>
            <a:r>
              <a:rPr lang="en-US" sz="3000">
                <a:latin typeface="helvetica neue medium"/>
                <a:ea typeface="Helvetica Neue Medium" panose="02000503000000020004" pitchFamily="2" charset="0"/>
                <a:cs typeface="Helvetica Neue Medium" panose="02000503000000020004" pitchFamily="2" charset="0"/>
              </a:rPr>
              <a:t>and Computational Drug Discovery And Development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529590-6B45-698E-38EA-70BFAA06F8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404919"/>
            <a:ext cx="1582169" cy="51978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latin typeface="helvetica neue medium"/>
                <a:ea typeface="Helvetica Neue Medium" panose="02000503000000020004" pitchFamily="2" charset="0"/>
                <a:cs typeface="Helvetica Neue Medium" panose="02000503000000020004" pitchFamily="2" charset="0"/>
              </a:rPr>
              <a:t>FALL 2024</a:t>
            </a:r>
          </a:p>
        </p:txBody>
      </p:sp>
      <p:sp>
        <p:nvSpPr>
          <p:cNvPr id="1052" name="Freeform: Shape 1051">
            <a:extLst>
              <a:ext uri="{FF2B5EF4-FFF2-40B4-BE49-F238E27FC236}">
                <a16:creationId xmlns:a16="http://schemas.microsoft.com/office/drawing/2014/main" id="{E7D90DB0-8C18-48FB-9353-0FAFBBC64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3854" y="1544347"/>
            <a:ext cx="4676439" cy="5313651"/>
          </a:xfrm>
          <a:custGeom>
            <a:avLst/>
            <a:gdLst>
              <a:gd name="connsiteX0" fmla="*/ 6846874 w 6846874"/>
              <a:gd name="connsiteY0" fmla="*/ 3021586 h 3021586"/>
              <a:gd name="connsiteX1" fmla="*/ 0 w 6846874"/>
              <a:gd name="connsiteY1" fmla="*/ 3021585 h 3021586"/>
              <a:gd name="connsiteX2" fmla="*/ 3399286 w 6846874"/>
              <a:gd name="connsiteY2" fmla="*/ 0 h 3021586"/>
              <a:gd name="connsiteX0" fmla="*/ 6846874 w 6846874"/>
              <a:gd name="connsiteY0" fmla="*/ 3016405 h 3016405"/>
              <a:gd name="connsiteX1" fmla="*/ 0 w 6846874"/>
              <a:gd name="connsiteY1" fmla="*/ 3016404 h 3016405"/>
              <a:gd name="connsiteX2" fmla="*/ 3425190 w 6846874"/>
              <a:gd name="connsiteY2" fmla="*/ 0 h 3016405"/>
              <a:gd name="connsiteX3" fmla="*/ 6846874 w 6846874"/>
              <a:gd name="connsiteY3" fmla="*/ 3016405 h 3016405"/>
              <a:gd name="connsiteX0" fmla="*/ 6846874 w 6846874"/>
              <a:gd name="connsiteY0" fmla="*/ 3055286 h 3055286"/>
              <a:gd name="connsiteX1" fmla="*/ 0 w 6846874"/>
              <a:gd name="connsiteY1" fmla="*/ 3055285 h 3055286"/>
              <a:gd name="connsiteX2" fmla="*/ 3425190 w 6846874"/>
              <a:gd name="connsiteY2" fmla="*/ 0 h 3055286"/>
              <a:gd name="connsiteX3" fmla="*/ 6846874 w 6846874"/>
              <a:gd name="connsiteY3" fmla="*/ 3055286 h 3055286"/>
              <a:gd name="connsiteX0" fmla="*/ 6846874 w 6846874"/>
              <a:gd name="connsiteY0" fmla="*/ 5422604 h 5422604"/>
              <a:gd name="connsiteX1" fmla="*/ 0 w 6846874"/>
              <a:gd name="connsiteY1" fmla="*/ 5422603 h 5422604"/>
              <a:gd name="connsiteX2" fmla="*/ 6839561 w 6846874"/>
              <a:gd name="connsiteY2" fmla="*/ 0 h 5422604"/>
              <a:gd name="connsiteX3" fmla="*/ 6846874 w 6846874"/>
              <a:gd name="connsiteY3" fmla="*/ 5422604 h 542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46874" h="5422604">
                <a:moveTo>
                  <a:pt x="6846874" y="5422604"/>
                </a:moveTo>
                <a:lnTo>
                  <a:pt x="0" y="5422603"/>
                </a:lnTo>
                <a:lnTo>
                  <a:pt x="6839561" y="0"/>
                </a:lnTo>
                <a:cubicBezTo>
                  <a:pt x="6841999" y="1807535"/>
                  <a:pt x="6844436" y="3615069"/>
                  <a:pt x="6846874" y="5422604"/>
                </a:cubicBez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65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AB20E7A4-EC2C-47C8-BE55-65771E3F2E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CF23DDA-0D09-4FE5-AE88-EBBE5E024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885325" cy="6858000"/>
          </a:xfrm>
          <a:custGeom>
            <a:avLst/>
            <a:gdLst>
              <a:gd name="connsiteX0" fmla="*/ 4456883 w 6885325"/>
              <a:gd name="connsiteY0" fmla="*/ 6858000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9" fmla="*/ 4456884 w 6885325"/>
              <a:gd name="connsiteY9" fmla="*/ 6857999 h 6858000"/>
              <a:gd name="connsiteX0" fmla="*/ 4456884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9" fmla="*/ 4456884 w 6885325"/>
              <a:gd name="connsiteY9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5 w 6885325"/>
              <a:gd name="connsiteY6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5 w 6885325"/>
              <a:gd name="connsiteY5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68579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5325" h="6858000">
                <a:moveTo>
                  <a:pt x="6885325" y="6857999"/>
                </a:moveTo>
                <a:lnTo>
                  <a:pt x="0" y="6858000"/>
                </a:lnTo>
                <a:lnTo>
                  <a:pt x="6010592" y="0"/>
                </a:lnTo>
                <a:lnTo>
                  <a:pt x="6885325" y="0"/>
                </a:lnTo>
                <a:lnTo>
                  <a:pt x="6885325" y="6857999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72C11D-2EF8-B6D7-784F-FB3CECAE6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82" y="202186"/>
            <a:ext cx="3894412" cy="1916773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latin typeface="Helvetica Neue"/>
              </a:rPr>
              <a:t>Drug Discovery and Development is Increasingly Computational</a:t>
            </a:r>
            <a:endParaRPr lang="en-US" sz="3600" dirty="0"/>
          </a:p>
        </p:txBody>
      </p:sp>
      <p:pic>
        <p:nvPicPr>
          <p:cNvPr id="4" name="Content Placeholder 3" descr="A collage of different types of structures&#10;&#10;Description automatically generated">
            <a:extLst>
              <a:ext uri="{FF2B5EF4-FFF2-40B4-BE49-F238E27FC236}">
                <a16:creationId xmlns:a16="http://schemas.microsoft.com/office/drawing/2014/main" id="{431AE348-397E-01AE-EBA6-0EFE8D3B7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79" y="2249489"/>
            <a:ext cx="2232413" cy="2210964"/>
          </a:xfrm>
          <a:prstGeom prst="rect">
            <a:avLst/>
          </a:prstGeom>
        </p:spPr>
      </p:pic>
      <p:pic>
        <p:nvPicPr>
          <p:cNvPr id="10" name="Content Placeholder 9" descr="A screenshot of a web page&#10;&#10;Description automatically generated">
            <a:extLst>
              <a:ext uri="{FF2B5EF4-FFF2-40B4-BE49-F238E27FC236}">
                <a16:creationId xmlns:a16="http://schemas.microsoft.com/office/drawing/2014/main" id="{DBB208ED-AE03-EA37-6DBC-7CF5BD0BAA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51646" y="1082060"/>
            <a:ext cx="4000835" cy="1398672"/>
          </a:xfr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766FD2F-248A-4AA1-8078-E26D6E69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screenshot of a web page&#10;&#10;Description automatically generated">
            <a:extLst>
              <a:ext uri="{FF2B5EF4-FFF2-40B4-BE49-F238E27FC236}">
                <a16:creationId xmlns:a16="http://schemas.microsoft.com/office/drawing/2014/main" id="{6B24012E-9920-901C-7DA6-C45B224D3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1779" y="2729079"/>
            <a:ext cx="3994651" cy="1867735"/>
          </a:xfrm>
          <a:prstGeom prst="rect">
            <a:avLst/>
          </a:prstGeom>
        </p:spPr>
      </p:pic>
      <p:pic>
        <p:nvPicPr>
          <p:cNvPr id="14" name="Picture 13" descr="A blue and white background with black text&#10;&#10;Description automatically generated">
            <a:extLst>
              <a:ext uri="{FF2B5EF4-FFF2-40B4-BE49-F238E27FC236}">
                <a16:creationId xmlns:a16="http://schemas.microsoft.com/office/drawing/2014/main" id="{60476BD7-E479-F28D-FA8B-B119C78037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9439" y="4879641"/>
            <a:ext cx="4006015" cy="68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383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8236B-F2C0-FF77-B2EE-3CB4491F5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72562"/>
            <a:ext cx="9905999" cy="1360898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Helvetica Neue"/>
                <a:cs typeface="Arial"/>
              </a:rPr>
              <a:t>Education: A New Master’s Program in Computational Drug Discovery and Development</a:t>
            </a:r>
            <a:endParaRPr lang="en-US" sz="3600" dirty="0">
              <a:latin typeface="Helvetica Neue"/>
            </a:endParaRPr>
          </a:p>
        </p:txBody>
      </p:sp>
      <p:pic>
        <p:nvPicPr>
          <p:cNvPr id="4" name="Content Placeholder 3" descr="A green and yellow rectangle&#10;&#10;Description automatically generated">
            <a:extLst>
              <a:ext uri="{FF2B5EF4-FFF2-40B4-BE49-F238E27FC236}">
                <a16:creationId xmlns:a16="http://schemas.microsoft.com/office/drawing/2014/main" id="{0118ABC5-8FA6-476C-98EC-BFA17B53C0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6437" y="4539207"/>
            <a:ext cx="8239125" cy="343224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46E865-7219-41BD-ADC2-3C1940FC95E7}"/>
              </a:ext>
            </a:extLst>
          </p:cNvPr>
          <p:cNvSpPr txBox="1"/>
          <p:nvPr/>
        </p:nvSpPr>
        <p:spPr>
          <a:xfrm>
            <a:off x="1977189" y="5005137"/>
            <a:ext cx="1860885" cy="9002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b="1" dirty="0">
                <a:latin typeface="Arial"/>
                <a:cs typeface="Arial"/>
              </a:rPr>
              <a:t>Introductory Material Systems Pharmacology</a:t>
            </a:r>
            <a:endParaRPr lang="en-US" dirty="0" err="1">
              <a:latin typeface="Walbaum Display"/>
              <a:cs typeface="Arial"/>
            </a:endParaRPr>
          </a:p>
          <a:p>
            <a:r>
              <a:rPr lang="en-US" sz="1050" b="1" dirty="0">
                <a:latin typeface="Arial"/>
                <a:cs typeface="Arial"/>
              </a:rPr>
              <a:t>Systems Biology Computational Chemistry</a:t>
            </a:r>
            <a:endParaRPr lang="en-US" dirty="0">
              <a:latin typeface="Walbaum Display"/>
              <a:cs typeface="Arial"/>
            </a:endParaRPr>
          </a:p>
          <a:p>
            <a:r>
              <a:rPr lang="en-US" sz="1050" b="1" dirty="0">
                <a:latin typeface="Arial"/>
                <a:cs typeface="Arial"/>
              </a:rPr>
              <a:t>Databases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AFFD18-7DB2-2986-9541-F6ACD52BE792}"/>
              </a:ext>
            </a:extLst>
          </p:cNvPr>
          <p:cNvSpPr txBox="1"/>
          <p:nvPr/>
        </p:nvSpPr>
        <p:spPr>
          <a:xfrm>
            <a:off x="4076032" y="5085348"/>
            <a:ext cx="2021306" cy="5770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b="1" dirty="0">
                <a:latin typeface="Arial"/>
                <a:cs typeface="Arial"/>
              </a:rPr>
              <a:t>Physiologically-based </a:t>
            </a:r>
            <a:br>
              <a:rPr lang="en-US" sz="1050" b="1" dirty="0">
                <a:latin typeface="Arial"/>
                <a:cs typeface="Arial"/>
              </a:rPr>
            </a:br>
            <a:r>
              <a:rPr lang="en-US" sz="1050" b="1" dirty="0">
                <a:latin typeface="Arial"/>
                <a:cs typeface="Arial"/>
              </a:rPr>
              <a:t>Pharmacokinetic/</a:t>
            </a:r>
            <a:br>
              <a:rPr lang="en-US" sz="1050" b="1" dirty="0">
                <a:latin typeface="Arial"/>
                <a:cs typeface="Arial"/>
              </a:rPr>
            </a:br>
            <a:r>
              <a:rPr lang="en-US" sz="1050" b="1" dirty="0">
                <a:latin typeface="Arial"/>
                <a:cs typeface="Arial"/>
              </a:rPr>
              <a:t>Pharmacodynamic Modeling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0B011A-0BE4-E88A-55C8-F840F61DD132}"/>
              </a:ext>
            </a:extLst>
          </p:cNvPr>
          <p:cNvSpPr txBox="1"/>
          <p:nvPr/>
        </p:nvSpPr>
        <p:spPr>
          <a:xfrm>
            <a:off x="6301873" y="5085347"/>
            <a:ext cx="2261937" cy="5770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b="1" dirty="0">
                <a:latin typeface="Arial"/>
                <a:cs typeface="Arial"/>
              </a:rPr>
              <a:t>Population Pharmacokinetic/</a:t>
            </a:r>
            <a:endParaRPr lang="en-US" dirty="0" err="1">
              <a:latin typeface="Walbaum Display"/>
              <a:cs typeface="Arial"/>
            </a:endParaRPr>
          </a:p>
          <a:p>
            <a:r>
              <a:rPr lang="en-US" sz="1050" b="1" dirty="0">
                <a:latin typeface="Arial"/>
                <a:cs typeface="Arial"/>
              </a:rPr>
              <a:t>Pharmacodynamic Modeling </a:t>
            </a:r>
            <a:endParaRPr lang="en-US">
              <a:latin typeface="Walbaum Display"/>
              <a:cs typeface="Arial"/>
            </a:endParaRPr>
          </a:p>
          <a:p>
            <a:r>
              <a:rPr lang="en-US" sz="1050" b="1" dirty="0">
                <a:latin typeface="Arial"/>
                <a:cs typeface="Arial"/>
              </a:rPr>
              <a:t>Pharmacogenomics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83BC6C-9558-6B09-5F82-622E2648A75B}"/>
              </a:ext>
            </a:extLst>
          </p:cNvPr>
          <p:cNvSpPr txBox="1"/>
          <p:nvPr/>
        </p:nvSpPr>
        <p:spPr>
          <a:xfrm>
            <a:off x="8521031" y="5085347"/>
            <a:ext cx="1900991" cy="4288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b="1" dirty="0">
                <a:latin typeface="Arial"/>
                <a:cs typeface="Arial"/>
              </a:rPr>
              <a:t>Mining and Analysis </a:t>
            </a:r>
            <a:endParaRPr lang="en-US" dirty="0"/>
          </a:p>
          <a:p>
            <a:r>
              <a:rPr lang="en-US" sz="1050" b="1" dirty="0">
                <a:latin typeface="Arial"/>
                <a:cs typeface="Arial"/>
              </a:rPr>
              <a:t>of Real-World Evidence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8D7E27-FB6B-6A75-286B-30B825E90F34}"/>
              </a:ext>
            </a:extLst>
          </p:cNvPr>
          <p:cNvSpPr txBox="1"/>
          <p:nvPr/>
        </p:nvSpPr>
        <p:spPr>
          <a:xfrm>
            <a:off x="3045418" y="2502976"/>
            <a:ext cx="4912962" cy="7848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 b="1" dirty="0">
                <a:latin typeface="Helvetica Neue"/>
                <a:cs typeface="Arial"/>
              </a:rPr>
              <a:t>Job Outlook 2020-2030</a:t>
            </a:r>
            <a:endParaRPr lang="en-US">
              <a:latin typeface="Helvetica Neue"/>
              <a:cs typeface="Arial"/>
            </a:endParaRPr>
          </a:p>
          <a:p>
            <a:r>
              <a:rPr lang="en-US" sz="1500" dirty="0">
                <a:latin typeface="Helvetica Neue"/>
                <a:cs typeface="Arial"/>
              </a:rPr>
              <a:t>22% increase for computer/information research</a:t>
            </a:r>
            <a:endParaRPr lang="en-US">
              <a:latin typeface="Helvetica Neue"/>
              <a:cs typeface="Arial"/>
            </a:endParaRPr>
          </a:p>
          <a:p>
            <a:r>
              <a:rPr lang="en-US" sz="1500" dirty="0">
                <a:latin typeface="Helvetica Neue"/>
                <a:cs typeface="Arial"/>
              </a:rPr>
              <a:t>17% increase for medical scientists</a:t>
            </a:r>
            <a:endParaRPr lang="en-US">
              <a:latin typeface="Helvetica Neue"/>
            </a:endParaRPr>
          </a:p>
        </p:txBody>
      </p:sp>
      <p:pic>
        <p:nvPicPr>
          <p:cNvPr id="11" name="Picture 10" descr="HD wallpaper: Graph Increasing Meaning Financial Report And Statistical, advance | Wallpaper Flare">
            <a:extLst>
              <a:ext uri="{FF2B5EF4-FFF2-40B4-BE49-F238E27FC236}">
                <a16:creationId xmlns:a16="http://schemas.microsoft.com/office/drawing/2014/main" id="{6BA730F9-CDB3-328E-B561-DDA8391D3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5381" y="2499748"/>
            <a:ext cx="865968" cy="72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323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42663-D436-47AD-F193-A29D077FD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254" y="446732"/>
            <a:ext cx="9118169" cy="644101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Helvetica Neue"/>
              </a:rPr>
              <a:t>Program of Study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F1A6522-E8D0-99A7-7C40-C98EE555F3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1597017"/>
              </p:ext>
            </p:extLst>
          </p:nvPr>
        </p:nvGraphicFramePr>
        <p:xfrm>
          <a:off x="2460355" y="1427135"/>
          <a:ext cx="8472399" cy="3223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4133">
                  <a:extLst>
                    <a:ext uri="{9D8B030D-6E8A-4147-A177-3AD203B41FA5}">
                      <a16:colId xmlns:a16="http://schemas.microsoft.com/office/drawing/2014/main" val="3244944060"/>
                    </a:ext>
                  </a:extLst>
                </a:gridCol>
                <a:gridCol w="2824133">
                  <a:extLst>
                    <a:ext uri="{9D8B030D-6E8A-4147-A177-3AD203B41FA5}">
                      <a16:colId xmlns:a16="http://schemas.microsoft.com/office/drawing/2014/main" val="1427194351"/>
                    </a:ext>
                  </a:extLst>
                </a:gridCol>
                <a:gridCol w="2824133">
                  <a:extLst>
                    <a:ext uri="{9D8B030D-6E8A-4147-A177-3AD203B41FA5}">
                      <a16:colId xmlns:a16="http://schemas.microsoft.com/office/drawing/2014/main" val="1729341185"/>
                    </a:ext>
                  </a:extLst>
                </a:gridCol>
              </a:tblGrid>
              <a:tr h="30996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FALL (13 units)</a:t>
                      </a:r>
                      <a:endParaRPr lang="en-US" dirty="0">
                        <a:effectLst/>
                      </a:endParaRPr>
                    </a:p>
                  </a:txBody>
                  <a:tcPr marL="66675" marR="66675" marT="66675" marB="66675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WINTER (13 units)</a:t>
                      </a:r>
                      <a:endParaRPr lang="en-US" dirty="0">
                        <a:effectLst/>
                      </a:endParaRPr>
                    </a:p>
                  </a:txBody>
                  <a:tcPr marL="66675" marR="66675" marT="66675" marB="66675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SPRING (12 units)</a:t>
                      </a:r>
                      <a:endParaRPr lang="en-US" dirty="0">
                        <a:effectLst/>
                      </a:endParaRPr>
                    </a:p>
                  </a:txBody>
                  <a:tcPr marL="66675" marR="66675" marT="66675" marB="66675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361428"/>
                  </a:ext>
                </a:extLst>
              </a:tr>
              <a:tr h="2609165">
                <a:tc>
                  <a:txBody>
                    <a:bodyPr/>
                    <a:lstStyle/>
                    <a:p>
                      <a:pPr lvl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CDD 201</a:t>
                      </a:r>
                      <a:r>
                        <a:rPr lang="en-US" sz="14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 Techniques in Drug Discovery</a:t>
                      </a:r>
                      <a:endParaRPr lang="en-US" sz="1400">
                        <a:solidFill>
                          <a:schemeClr val="tx1"/>
                        </a:solidFill>
                        <a:latin typeface="Helvetica Neue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1" i="0" u="none" strike="noStrike" noProof="0" dirty="0">
                        <a:solidFill>
                          <a:schemeClr val="tx1"/>
                        </a:solidFill>
                        <a:effectLst/>
                        <a:latin typeface="Helvetica Neue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1" i="0" u="none" strike="noStrike" noProof="0" dirty="0">
                        <a:solidFill>
                          <a:schemeClr val="tx1"/>
                        </a:solidFill>
                        <a:effectLst/>
                        <a:latin typeface="Helvetica Neue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CDD 202</a:t>
                      </a:r>
                      <a:r>
                        <a:rPr lang="en-US" sz="14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 Computational Methods and Tools in Drug Discovery and Development  </a:t>
                      </a:r>
                      <a:endParaRPr lang="en-US" sz="1400">
                        <a:solidFill>
                          <a:schemeClr val="tx1"/>
                        </a:solidFill>
                        <a:latin typeface="Helvetica Neue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R, Python</a:t>
                      </a:r>
                      <a:endParaRPr lang="en-US" sz="140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  <a:p>
                      <a:pPr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1400" dirty="0">
                          <a:solidFill>
                            <a:srgbClr val="FFFFFF"/>
                          </a:solidFill>
                          <a:latin typeface="Helvetica Neue"/>
                        </a:rPr>
                      </a:br>
                      <a:br>
                        <a:rPr lang="en-US" sz="1400" dirty="0">
                          <a:solidFill>
                            <a:srgbClr val="FFFFFF"/>
                          </a:solidFill>
                          <a:latin typeface="Helvetica Neue"/>
                        </a:rPr>
                      </a:br>
                      <a:r>
                        <a:rPr lang="en-US" sz="14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BIOSTAT 272 </a:t>
                      </a:r>
                      <a:endParaRPr lang="en-US" sz="1400" b="0" i="1" u="none" strike="noStrike" noProof="0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6675" marR="66675" marT="66675" marB="66675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CDD 203 </a:t>
                      </a:r>
                      <a:r>
                        <a:rPr lang="en-US" sz="14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 AI/ML and Applications in Drug Discovery and Development</a:t>
                      </a:r>
                      <a:br>
                        <a:rPr lang="en-US" sz="1400" dirty="0">
                          <a:solidFill>
                            <a:srgbClr val="FFFFFF"/>
                          </a:solidFill>
                          <a:latin typeface="Helvetica Neue"/>
                        </a:rPr>
                      </a:br>
                      <a:endParaRPr lang="en-US" sz="1400">
                        <a:solidFill>
                          <a:srgbClr val="FFFFFF"/>
                        </a:solidFill>
                        <a:latin typeface="Helvetica Neue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CDD 204</a:t>
                      </a:r>
                      <a:r>
                        <a:rPr lang="en-US" sz="14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  Drug Development Regulations and Software Platforms </a:t>
                      </a:r>
                      <a:endParaRPr lang="en-US" sz="1400">
                        <a:solidFill>
                          <a:schemeClr val="tx1"/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 dirty="0" err="1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WinNonlin</a:t>
                      </a:r>
                      <a:r>
                        <a:rPr lang="en-US" sz="14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, </a:t>
                      </a:r>
                      <a:r>
                        <a:rPr lang="en-US" sz="1400" b="0" i="0" u="none" strike="noStrike" noProof="0" dirty="0" err="1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SimCYP</a:t>
                      </a:r>
                      <a:r>
                        <a:rPr lang="en-US" sz="14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, NONMEM</a:t>
                      </a:r>
                      <a:br>
                        <a:rPr lang="en-US" sz="1400" dirty="0">
                          <a:solidFill>
                            <a:srgbClr val="FFFFFF"/>
                          </a:solidFill>
                          <a:latin typeface="Helvetica Neue"/>
                        </a:rPr>
                      </a:br>
                      <a:br>
                        <a:rPr lang="en-US" sz="1400" dirty="0">
                          <a:solidFill>
                            <a:srgbClr val="FFFFFF"/>
                          </a:solidFill>
                          <a:latin typeface="Helvetica Neue"/>
                        </a:rPr>
                      </a:br>
                      <a:r>
                        <a:rPr lang="en-US" sz="14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CDD 205  </a:t>
                      </a:r>
                      <a:r>
                        <a:rPr lang="en-US" sz="14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Applications of Pharmacometrics,</a:t>
                      </a:r>
                      <a:r>
                        <a:rPr lang="en-US" sz="14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 </a:t>
                      </a:r>
                      <a:r>
                        <a:rPr lang="en-US" sz="14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 Systems Pharmacology and Pharmacogenomics</a:t>
                      </a:r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marL="66675" marR="66675" marT="66675" marB="66675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CDD 206 </a:t>
                      </a:r>
                      <a:r>
                        <a:rPr lang="en-US" sz="14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Big Data</a:t>
                      </a:r>
                      <a:r>
                        <a:rPr lang="en-US" sz="14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 (</a:t>
                      </a:r>
                      <a:r>
                        <a:rPr lang="en-US" sz="14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RWD/RWE) Mining and Analysis </a:t>
                      </a:r>
                      <a:br>
                        <a:rPr lang="en-US" dirty="0"/>
                      </a:br>
                      <a:endParaRPr lang="en-US" sz="1400">
                        <a:solidFill>
                          <a:schemeClr val="tx1"/>
                        </a:solidFill>
                        <a:latin typeface="Helvetica Neue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CDD 207</a:t>
                      </a:r>
                      <a:r>
                        <a:rPr lang="en-US" sz="14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 Modeling for Clinical and Translational Pharmacology</a:t>
                      </a:r>
                      <a:endParaRPr lang="en-US" sz="1400" b="0" i="1" u="none" strike="noStrike" noProof="0" dirty="0">
                        <a:solidFill>
                          <a:schemeClr val="tx1"/>
                        </a:solidFill>
                        <a:effectLst/>
                        <a:latin typeface="Helvetica Neue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CDD 223 </a:t>
                      </a:r>
                      <a:r>
                        <a:rPr lang="en-US" sz="14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Emerging Technologies and Topics for Capstone Projects 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1400" dirty="0">
                          <a:solidFill>
                            <a:srgbClr val="FFFFFF"/>
                          </a:solidFill>
                          <a:latin typeface="Helvetica Neue"/>
                        </a:rPr>
                      </a:br>
                      <a:r>
                        <a:rPr lang="en-US" sz="14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Graduate Studies 214 Ethic Conduct of Science </a:t>
                      </a:r>
                      <a:endParaRPr lang="en-US" sz="1400" b="0" i="1" u="none" strike="noStrike" noProof="0">
                        <a:solidFill>
                          <a:schemeClr val="tx1"/>
                        </a:solidFill>
                        <a:effectLst/>
                        <a:latin typeface="Helvetica Neue"/>
                      </a:endParaRPr>
                    </a:p>
                  </a:txBody>
                  <a:tcPr marL="66675" marR="66675" marT="66675" marB="66675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31182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808A96A-0541-95B1-154A-3B19A3B99B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150807"/>
              </p:ext>
            </p:extLst>
          </p:nvPr>
        </p:nvGraphicFramePr>
        <p:xfrm>
          <a:off x="2460355" y="4888423"/>
          <a:ext cx="5695508" cy="1050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7754">
                  <a:extLst>
                    <a:ext uri="{9D8B030D-6E8A-4147-A177-3AD203B41FA5}">
                      <a16:colId xmlns:a16="http://schemas.microsoft.com/office/drawing/2014/main" val="1520377422"/>
                    </a:ext>
                  </a:extLst>
                </a:gridCol>
                <a:gridCol w="2847754">
                  <a:extLst>
                    <a:ext uri="{9D8B030D-6E8A-4147-A177-3AD203B41FA5}">
                      <a16:colId xmlns:a16="http://schemas.microsoft.com/office/drawing/2014/main" val="3703192268"/>
                    </a:ext>
                  </a:extLst>
                </a:gridCol>
              </a:tblGrid>
              <a:tr h="32288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Helvetica Neue"/>
                        </a:rPr>
                        <a:t>SUMMER (3 units)</a:t>
                      </a:r>
                      <a:endParaRPr lang="en-US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6675" marR="66675" marT="66675" marB="66675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Helvetica Neue"/>
                        </a:rPr>
                        <a:t>FALL (3 units)</a:t>
                      </a:r>
                      <a:endParaRPr lang="en-US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6675" marR="66675" marT="66675" marB="66675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024367"/>
                  </a:ext>
                </a:extLst>
              </a:tr>
              <a:tr h="72729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400" dirty="0">
                          <a:effectLst/>
                          <a:latin typeface="Helvetica Neue"/>
                        </a:rPr>
                      </a:b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Helvetica Neue"/>
                        </a:rPr>
                        <a:t>Capstone Project</a:t>
                      </a:r>
                      <a:endParaRPr lang="en-US" sz="1400">
                        <a:effectLst/>
                        <a:latin typeface="Helvetica Neue"/>
                      </a:endParaRPr>
                    </a:p>
                  </a:txBody>
                  <a:tcPr marL="66675" marR="66675" marT="66675" marB="66675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400" dirty="0">
                          <a:effectLst/>
                          <a:latin typeface="Helvetica Neue"/>
                        </a:rPr>
                      </a:b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Helvetica Neue"/>
                        </a:rPr>
                        <a:t>Capstone Project</a:t>
                      </a:r>
                      <a:endParaRPr lang="en-US" sz="1400">
                        <a:effectLst/>
                        <a:latin typeface="Helvetica Neue"/>
                      </a:endParaRPr>
                    </a:p>
                  </a:txBody>
                  <a:tcPr marL="66675" marR="66675" marT="66675" marB="66675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73572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346FCE7A-3112-5996-8F3A-199E95D5655B}"/>
              </a:ext>
            </a:extLst>
          </p:cNvPr>
          <p:cNvSpPr txBox="1"/>
          <p:nvPr/>
        </p:nvSpPr>
        <p:spPr>
          <a:xfrm>
            <a:off x="1043552" y="1424552"/>
            <a:ext cx="115462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YEAR 1</a:t>
            </a:r>
            <a:endParaRPr lang="en-US" b="1" dirty="0">
              <a:latin typeface="helvetica neue medium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E0E864-471E-7E81-AAD3-3F833DBD2353}"/>
              </a:ext>
            </a:extLst>
          </p:cNvPr>
          <p:cNvSpPr txBox="1"/>
          <p:nvPr/>
        </p:nvSpPr>
        <p:spPr>
          <a:xfrm>
            <a:off x="978975" y="4885840"/>
            <a:ext cx="115462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YEAR 2</a:t>
            </a:r>
            <a:endParaRPr lang="en-US" b="1" dirty="0">
              <a:latin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736154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20CC10FC-6518-423B-A972-3E4F7A4A8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A8FC12C0-26A5-495A-9358-36220BD53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255" y="0"/>
            <a:ext cx="6873692" cy="6858000"/>
          </a:xfrm>
          <a:custGeom>
            <a:avLst/>
            <a:gdLst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0 w 12192000"/>
              <a:gd name="connsiteY6" fmla="*/ 0 h 6858000"/>
              <a:gd name="connsiteX7" fmla="*/ 6700 w 12192000"/>
              <a:gd name="connsiteY7" fmla="*/ 0 h 6858000"/>
              <a:gd name="connsiteX8" fmla="*/ 6700 w 12192000"/>
              <a:gd name="connsiteY8" fmla="*/ 6858000 h 6858000"/>
              <a:gd name="connsiteX9" fmla="*/ 0 w 12192000"/>
              <a:gd name="connsiteY9" fmla="*/ 6858000 h 6858000"/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11328900 w 12192000"/>
              <a:gd name="connsiteY6" fmla="*/ 0 h 6858000"/>
              <a:gd name="connsiteX7" fmla="*/ 0 w 12192000"/>
              <a:gd name="connsiteY7" fmla="*/ 6858000 h 6858000"/>
              <a:gd name="connsiteX8" fmla="*/ 6700 w 12192000"/>
              <a:gd name="connsiteY8" fmla="*/ 0 h 6858000"/>
              <a:gd name="connsiteX9" fmla="*/ 6700 w 12192000"/>
              <a:gd name="connsiteY9" fmla="*/ 6858000 h 6858000"/>
              <a:gd name="connsiteX10" fmla="*/ 0 w 12192000"/>
              <a:gd name="connsiteY10" fmla="*/ 6858000 h 6858000"/>
              <a:gd name="connsiteX0" fmla="*/ 11322200 w 12185300"/>
              <a:gd name="connsiteY0" fmla="*/ 0 h 6858000"/>
              <a:gd name="connsiteX1" fmla="*/ 12185300 w 12185300"/>
              <a:gd name="connsiteY1" fmla="*/ 0 h 6858000"/>
              <a:gd name="connsiteX2" fmla="*/ 12185300 w 12185300"/>
              <a:gd name="connsiteY2" fmla="*/ 6858000 h 6858000"/>
              <a:gd name="connsiteX3" fmla="*/ 5311608 w 12185300"/>
              <a:gd name="connsiteY3" fmla="*/ 6858000 h 6858000"/>
              <a:gd name="connsiteX4" fmla="*/ 11322197 w 12185300"/>
              <a:gd name="connsiteY4" fmla="*/ 4 h 6858000"/>
              <a:gd name="connsiteX5" fmla="*/ 11322198 w 12185300"/>
              <a:gd name="connsiteY5" fmla="*/ 2 h 6858000"/>
              <a:gd name="connsiteX6" fmla="*/ 11322200 w 12185300"/>
              <a:gd name="connsiteY6" fmla="*/ 0 h 6858000"/>
              <a:gd name="connsiteX7" fmla="*/ 0 w 12185300"/>
              <a:gd name="connsiteY7" fmla="*/ 6858000 h 6858000"/>
              <a:gd name="connsiteX8" fmla="*/ 0 w 12185300"/>
              <a:gd name="connsiteY8" fmla="*/ 0 h 6858000"/>
              <a:gd name="connsiteX9" fmla="*/ 0 w 12185300"/>
              <a:gd name="connsiteY9" fmla="*/ 6858000 h 6858000"/>
              <a:gd name="connsiteX0" fmla="*/ 6010592 w 6873692"/>
              <a:gd name="connsiteY0" fmla="*/ 0 h 6858000"/>
              <a:gd name="connsiteX1" fmla="*/ 6873692 w 6873692"/>
              <a:gd name="connsiteY1" fmla="*/ 0 h 6858000"/>
              <a:gd name="connsiteX2" fmla="*/ 6873692 w 6873692"/>
              <a:gd name="connsiteY2" fmla="*/ 6858000 h 6858000"/>
              <a:gd name="connsiteX3" fmla="*/ 0 w 6873692"/>
              <a:gd name="connsiteY3" fmla="*/ 6858000 h 6858000"/>
              <a:gd name="connsiteX4" fmla="*/ 6010589 w 6873692"/>
              <a:gd name="connsiteY4" fmla="*/ 4 h 6858000"/>
              <a:gd name="connsiteX5" fmla="*/ 6010590 w 6873692"/>
              <a:gd name="connsiteY5" fmla="*/ 2 h 6858000"/>
              <a:gd name="connsiteX6" fmla="*/ 6010592 w 687369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rgbClr val="000000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A7B456-8A90-0099-85D9-1BB4B9E24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85" y="440502"/>
            <a:ext cx="3497580" cy="1958340"/>
          </a:xfrm>
        </p:spPr>
        <p:txBody>
          <a:bodyPr anchor="t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Helvetica Neue"/>
                <a:ea typeface="Helvetica Neue Medium" panose="02000503000000020004" pitchFamily="2" charset="0"/>
                <a:cs typeface="Helvetica Neue Medium" panose="02000503000000020004" pitchFamily="2" charset="0"/>
              </a:rPr>
              <a:t>Curriculum Highlights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5F94957-FA6A-49F1-B474-9B199C91C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Content Placeholder 2">
            <a:extLst>
              <a:ext uri="{FF2B5EF4-FFF2-40B4-BE49-F238E27FC236}">
                <a16:creationId xmlns:a16="http://schemas.microsoft.com/office/drawing/2014/main" id="{72262E28-1854-BA28-E8B4-B35DB5A7A2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9636339"/>
              </p:ext>
            </p:extLst>
          </p:nvPr>
        </p:nvGraphicFramePr>
        <p:xfrm>
          <a:off x="2556362" y="849911"/>
          <a:ext cx="8650375" cy="6073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57452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73E00-6460-D262-8D16-688572D0A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682" y="-1633"/>
            <a:ext cx="9905999" cy="9452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Helvetica Neue"/>
              </a:rPr>
              <a:t>Industry Advisory Board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395CB0E-1E1F-BE23-943C-85FF93D816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867552"/>
              </p:ext>
            </p:extLst>
          </p:nvPr>
        </p:nvGraphicFramePr>
        <p:xfrm>
          <a:off x="467591" y="1065068"/>
          <a:ext cx="11249978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8348">
                  <a:extLst>
                    <a:ext uri="{9D8B030D-6E8A-4147-A177-3AD203B41FA5}">
                      <a16:colId xmlns:a16="http://schemas.microsoft.com/office/drawing/2014/main" val="243845416"/>
                    </a:ext>
                  </a:extLst>
                </a:gridCol>
                <a:gridCol w="3225602">
                  <a:extLst>
                    <a:ext uri="{9D8B030D-6E8A-4147-A177-3AD203B41FA5}">
                      <a16:colId xmlns:a16="http://schemas.microsoft.com/office/drawing/2014/main" val="2913786607"/>
                    </a:ext>
                  </a:extLst>
                </a:gridCol>
                <a:gridCol w="2475255">
                  <a:extLst>
                    <a:ext uri="{9D8B030D-6E8A-4147-A177-3AD203B41FA5}">
                      <a16:colId xmlns:a16="http://schemas.microsoft.com/office/drawing/2014/main" val="2618753217"/>
                    </a:ext>
                  </a:extLst>
                </a:gridCol>
                <a:gridCol w="2760773">
                  <a:extLst>
                    <a:ext uri="{9D8B030D-6E8A-4147-A177-3AD203B41FA5}">
                      <a16:colId xmlns:a16="http://schemas.microsoft.com/office/drawing/2014/main" val="3944601959"/>
                    </a:ext>
                  </a:extLst>
                </a:gridCol>
              </a:tblGrid>
              <a:tr h="634938">
                <a:tc>
                  <a:txBody>
                    <a:bodyPr/>
                    <a:lstStyle/>
                    <a:p>
                      <a:pPr fontAlgn="base"/>
                      <a:r>
                        <a:rPr lang="en-US" sz="1200" b="0" dirty="0">
                          <a:effectLst/>
                          <a:latin typeface="Helvetica Neue"/>
                        </a:rPr>
                        <a:t>Kathy Giacomini, PhD, </a:t>
                      </a:r>
                      <a:r>
                        <a:rPr lang="en-US" sz="1200" b="0" err="1">
                          <a:effectLst/>
                          <a:latin typeface="Helvetica Neue"/>
                        </a:rPr>
                        <a:t>BSPharm</a:t>
                      </a:r>
                      <a:r>
                        <a:rPr lang="en-US" sz="1200" b="1" dirty="0">
                          <a:effectLst/>
                          <a:latin typeface="Helvetica Neue"/>
                        </a:rPr>
                        <a:t>​</a:t>
                      </a:r>
                      <a:endParaRPr lang="en-US" sz="1200" b="1">
                        <a:effectLst/>
                      </a:endParaRPr>
                    </a:p>
                    <a:p>
                      <a:pPr fontAlgn="base"/>
                      <a:r>
                        <a:rPr lang="en-US" sz="1200" b="0" dirty="0">
                          <a:effectLst/>
                          <a:latin typeface="Helvetica Neue"/>
                        </a:rPr>
                        <a:t>Dean, School of Pharmacy</a:t>
                      </a:r>
                      <a:r>
                        <a:rPr lang="en-US" sz="1200" b="1" dirty="0">
                          <a:effectLst/>
                          <a:latin typeface="Helvetica Neue"/>
                        </a:rPr>
                        <a:t>​</a:t>
                      </a:r>
                      <a:endParaRPr lang="en-US" sz="1200" b="1">
                        <a:effectLst/>
                      </a:endParaRPr>
                    </a:p>
                    <a:p>
                      <a:pPr fontAlgn="base"/>
                      <a:r>
                        <a:rPr lang="en-US" sz="1200" b="0" dirty="0">
                          <a:effectLst/>
                          <a:latin typeface="Helvetica Neue"/>
                        </a:rPr>
                        <a:t>UCSF</a:t>
                      </a:r>
                      <a:r>
                        <a:rPr lang="en-US" sz="1200" b="1" dirty="0">
                          <a:effectLst/>
                          <a:latin typeface="Helvetica Neue"/>
                        </a:rPr>
                        <a:t>​</a:t>
                      </a:r>
                      <a:endParaRPr lang="en-US" sz="1200" b="1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 b="0" dirty="0">
                          <a:effectLst/>
                          <a:latin typeface="Helvetica Neue"/>
                        </a:rPr>
                        <a:t>Atul Butte, MD, PhD </a:t>
                      </a:r>
                      <a:r>
                        <a:rPr lang="en-US" sz="1200" b="1" dirty="0">
                          <a:effectLst/>
                          <a:latin typeface="Helvetica Neue"/>
                        </a:rPr>
                        <a:t>​</a:t>
                      </a:r>
                      <a:endParaRPr lang="en-US" sz="1200" b="1">
                        <a:effectLst/>
                      </a:endParaRPr>
                    </a:p>
                    <a:p>
                      <a:pPr fontAlgn="base"/>
                      <a:r>
                        <a:rPr lang="en-US" sz="1200" b="0" dirty="0">
                          <a:effectLst/>
                          <a:latin typeface="Helvetica Neue"/>
                        </a:rPr>
                        <a:t>Director Bakar Computational Health Sciences Institute </a:t>
                      </a:r>
                      <a:r>
                        <a:rPr lang="en-US" sz="1200" b="1" dirty="0">
                          <a:effectLst/>
                          <a:latin typeface="Helvetica Neue"/>
                        </a:rPr>
                        <a:t>​</a:t>
                      </a:r>
                      <a:endParaRPr lang="en-US" sz="1200" b="1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 b="0" dirty="0">
                          <a:effectLst/>
                          <a:latin typeface="Helvetica Neue"/>
                        </a:rPr>
                        <a:t>Mark Dresser, PhD </a:t>
                      </a:r>
                      <a:r>
                        <a:rPr lang="en-US" sz="1200" b="1" dirty="0">
                          <a:effectLst/>
                          <a:latin typeface="Helvetica Neue"/>
                        </a:rPr>
                        <a:t>​</a:t>
                      </a:r>
                      <a:endParaRPr lang="en-US" sz="1200" b="1">
                        <a:effectLst/>
                      </a:endParaRPr>
                    </a:p>
                    <a:p>
                      <a:pPr fontAlgn="base"/>
                      <a:r>
                        <a:rPr lang="en-US" sz="1200" b="0" dirty="0">
                          <a:effectLst/>
                          <a:latin typeface="Helvetica Neue"/>
                        </a:rPr>
                        <a:t>Senior Vice President </a:t>
                      </a:r>
                      <a:r>
                        <a:rPr lang="en-US" sz="1200" b="1" dirty="0">
                          <a:effectLst/>
                          <a:latin typeface="Helvetica Neue"/>
                        </a:rPr>
                        <a:t>​</a:t>
                      </a:r>
                      <a:endParaRPr lang="en-US" sz="1200" b="1">
                        <a:effectLst/>
                      </a:endParaRPr>
                    </a:p>
                    <a:p>
                      <a:pPr fontAlgn="base"/>
                      <a:r>
                        <a:rPr lang="en-US" sz="1200" b="0" dirty="0">
                          <a:effectLst/>
                          <a:latin typeface="Helvetica Neue"/>
                        </a:rPr>
                        <a:t>Gilead Sciences </a:t>
                      </a:r>
                      <a:r>
                        <a:rPr lang="en-US" sz="1200" b="1" dirty="0">
                          <a:effectLst/>
                          <a:latin typeface="Helvetica Neue"/>
                        </a:rPr>
                        <a:t>​</a:t>
                      </a:r>
                      <a:endParaRPr lang="en-US" sz="1200" b="1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 b="0" dirty="0">
                          <a:effectLst/>
                          <a:latin typeface="Helvetica Neue"/>
                        </a:rPr>
                        <a:t>Amita Joshi, PhD, </a:t>
                      </a:r>
                      <a:r>
                        <a:rPr lang="en-US" sz="1200" b="0" err="1">
                          <a:effectLst/>
                          <a:latin typeface="Helvetica Neue"/>
                        </a:rPr>
                        <a:t>MPharm</a:t>
                      </a:r>
                      <a:r>
                        <a:rPr lang="en-US" sz="1200" b="0" dirty="0">
                          <a:effectLst/>
                          <a:latin typeface="Helvetica Neue"/>
                        </a:rPr>
                        <a:t> </a:t>
                      </a:r>
                      <a:r>
                        <a:rPr lang="en-US" sz="1200" b="1" dirty="0">
                          <a:effectLst/>
                          <a:latin typeface="Helvetica Neue"/>
                        </a:rPr>
                        <a:t>​</a:t>
                      </a:r>
                      <a:endParaRPr lang="en-US" sz="1200" b="1">
                        <a:effectLst/>
                      </a:endParaRPr>
                    </a:p>
                    <a:p>
                      <a:pPr fontAlgn="base"/>
                      <a:r>
                        <a:rPr lang="en-US" sz="1200" b="0" dirty="0">
                          <a:effectLst/>
                          <a:latin typeface="Helvetica Neue"/>
                        </a:rPr>
                        <a:t>VP Global Head of Clinical </a:t>
                      </a:r>
                      <a:r>
                        <a:rPr lang="en-US" sz="1200" b="0" err="1">
                          <a:effectLst/>
                          <a:latin typeface="Helvetica Neue"/>
                        </a:rPr>
                        <a:t>Pharmacology,Genentech</a:t>
                      </a:r>
                      <a:r>
                        <a:rPr lang="en-US" sz="1200" b="0" dirty="0">
                          <a:effectLst/>
                          <a:latin typeface="Helvetica Neue"/>
                        </a:rPr>
                        <a:t> </a:t>
                      </a:r>
                      <a:r>
                        <a:rPr lang="en-US" sz="1200" b="1" dirty="0">
                          <a:effectLst/>
                          <a:latin typeface="Helvetica Neue"/>
                        </a:rPr>
                        <a:t>​</a:t>
                      </a:r>
                      <a:endParaRPr lang="en-US" sz="1200" b="1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882260"/>
                  </a:ext>
                </a:extLst>
              </a:tr>
              <a:tr h="634938"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  <a:latin typeface="Helvetica Neue"/>
                        </a:rPr>
                        <a:t>Sara </a:t>
                      </a:r>
                      <a:r>
                        <a:rPr lang="en-US" sz="1200" err="1">
                          <a:solidFill>
                            <a:schemeClr val="bg2"/>
                          </a:solidFill>
                          <a:effectLst/>
                          <a:latin typeface="Helvetica Neue"/>
                        </a:rPr>
                        <a:t>Kenkare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  <a:latin typeface="Helvetica Neue"/>
                        </a:rPr>
                        <a:t>-Mitra, PharmD, PhD ​</a:t>
                      </a:r>
                      <a:endParaRPr lang="en-US" sz="120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fontAlgn="base"/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  <a:latin typeface="Helvetica Neue"/>
                        </a:rPr>
                        <a:t>President, Head of </a:t>
                      </a:r>
                      <a:r>
                        <a:rPr lang="en-US" sz="1200" err="1">
                          <a:solidFill>
                            <a:schemeClr val="bg2"/>
                          </a:solidFill>
                          <a:effectLst/>
                          <a:latin typeface="Helvetica Neue"/>
                        </a:rPr>
                        <a:t>RandD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  <a:latin typeface="Helvetica Neue"/>
                        </a:rPr>
                        <a:t>  ​</a:t>
                      </a:r>
                      <a:endParaRPr lang="en-US" sz="120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fontAlgn="base"/>
                      <a:r>
                        <a:rPr lang="en-US" sz="1200" err="1">
                          <a:solidFill>
                            <a:schemeClr val="bg2"/>
                          </a:solidFill>
                          <a:effectLst/>
                          <a:latin typeface="Helvetica Neue"/>
                        </a:rPr>
                        <a:t>Alector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  <a:latin typeface="Helvetica Neue"/>
                        </a:rPr>
                        <a:t> ​</a:t>
                      </a:r>
                      <a:endParaRPr lang="en-US" sz="1200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  <a:latin typeface="Helvetica Neue"/>
                        </a:rPr>
                        <a:t>Kourosh Parivar, </a:t>
                      </a:r>
                      <a:r>
                        <a:rPr lang="en-US" sz="1200" err="1">
                          <a:solidFill>
                            <a:schemeClr val="bg2"/>
                          </a:solidFill>
                          <a:effectLst/>
                          <a:latin typeface="Helvetica Neue"/>
                        </a:rPr>
                        <a:t>MPharm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  <a:latin typeface="Helvetica Neue"/>
                        </a:rPr>
                        <a:t>​</a:t>
                      </a:r>
                      <a:endParaRPr lang="en-US" sz="120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fontAlgn="base"/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  <a:latin typeface="Helvetica Neue"/>
                        </a:rPr>
                        <a:t>Consultant​</a:t>
                      </a:r>
                      <a:endParaRPr lang="en-US" sz="120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fontAlgn="base"/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  <a:latin typeface="Helvetica Neue"/>
                        </a:rPr>
                        <a:t>Top Clin Pharm Consultants LLC  ​</a:t>
                      </a:r>
                      <a:endParaRPr lang="en-US" sz="1200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  <a:latin typeface="Helvetica Neue"/>
                        </a:rPr>
                        <a:t>Timothy Nichols, PhD ​</a:t>
                      </a:r>
                      <a:endParaRPr lang="en-US" sz="120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fontAlgn="base"/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  <a:latin typeface="Helvetica Neue"/>
                        </a:rPr>
                        <a:t>Global Head Pharmacometrics ​</a:t>
                      </a:r>
                      <a:endParaRPr lang="en-US" sz="120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fontAlgn="base"/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  <a:latin typeface="Helvetica Neue"/>
                        </a:rPr>
                        <a:t>Pfizer ​</a:t>
                      </a:r>
                      <a:endParaRPr lang="en-US" sz="1200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  <a:latin typeface="Helvetica Neue"/>
                        </a:rPr>
                        <a:t>Carl Peck, MD ​</a:t>
                      </a:r>
                      <a:endParaRPr lang="en-US" sz="120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fontAlgn="base"/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  <a:latin typeface="Helvetica Neue"/>
                        </a:rPr>
                        <a:t>Partner and Founding Chairman ​</a:t>
                      </a:r>
                      <a:endParaRPr lang="en-US" sz="120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fontAlgn="base"/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  <a:latin typeface="Helvetica Neue"/>
                        </a:rPr>
                        <a:t>NDA Partners ​</a:t>
                      </a:r>
                      <a:endParaRPr lang="en-US" sz="1200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7879097"/>
                  </a:ext>
                </a:extLst>
              </a:tr>
              <a:tr h="708200"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Helvetica Neue"/>
                        </a:rPr>
                        <a:t>Jin </a:t>
                      </a:r>
                      <a:r>
                        <a:rPr lang="en-US" sz="1200" err="1">
                          <a:solidFill>
                            <a:srgbClr val="FFFFFF"/>
                          </a:solidFill>
                          <a:effectLst/>
                          <a:latin typeface="Helvetica Neue"/>
                        </a:rPr>
                        <a:t>Jin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Helvetica Neue"/>
                        </a:rPr>
                        <a:t>, PhD​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fontAlgn="base"/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Helvetica Neue"/>
                        </a:rPr>
                        <a:t>Executive Director and Sr. Fellow, Global Head of M&amp;S, and Ophthalmology/Neuroscience Clin Pharm, Genentech​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Helvetica Neue"/>
                        </a:rPr>
                        <a:t>Dan Hartman, MD ​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fontAlgn="base"/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Helvetica Neue"/>
                        </a:rPr>
                        <a:t>Director, Integrated Development ​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fontAlgn="base"/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Helvetica Neue"/>
                        </a:rPr>
                        <a:t>Global Health ​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fontAlgn="base"/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Helvetica Neue"/>
                        </a:rPr>
                        <a:t>Bill and Melinda Gates Foundation ​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Helvetica Neue"/>
                        </a:rPr>
                        <a:t>William Hanley, PhD ​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fontAlgn="base"/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Helvetica Neue"/>
                        </a:rPr>
                        <a:t>Vice President, Global Head of Quantitative Pharmacology ​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fontAlgn="base"/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Helvetica Neue"/>
                        </a:rPr>
                        <a:t>Seagen ​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Helvetica Neue"/>
                        </a:rPr>
                        <a:t>Sandeep Dutta, PhD ​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fontAlgn="base"/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Helvetica Neue"/>
                        </a:rPr>
                        <a:t>Vice President, Clinical Pharm Modeling &amp; Simulations ​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fontAlgn="base"/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Helvetica Neue"/>
                        </a:rPr>
                        <a:t>Amgen ​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272189"/>
                  </a:ext>
                </a:extLst>
              </a:tr>
              <a:tr h="805883"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Helvetica Neue"/>
                        </a:rPr>
                        <a:t>John Marioni, PhD​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fontAlgn="base"/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Helvetica Neue"/>
                        </a:rPr>
                        <a:t>SVP and Head of </a:t>
                      </a:r>
                      <a:r>
                        <a:rPr lang="en-US" sz="1200" err="1">
                          <a:solidFill>
                            <a:schemeClr val="bg1"/>
                          </a:solidFill>
                          <a:effectLst/>
                          <a:latin typeface="Helvetica Neue"/>
                        </a:rPr>
                        <a:t>gRED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Helvetica Neue"/>
                        </a:rPr>
                        <a:t> Computation, Genentech​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Helvetica Neue"/>
                        </a:rPr>
                        <a:t>Michael Taylor, PharmD, PhD ​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fontAlgn="base"/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Helvetica Neue"/>
                        </a:rPr>
                        <a:t>Vice President, Global Head of RWD, PD Data Science at Roche/Genentech ​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Helvetica Neue"/>
                        </a:rPr>
                        <a:t>Xiaoli Wang, PhD​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fontAlgn="base"/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Helvetica Neue"/>
                        </a:rPr>
                        <a:t>Head of Clinical Pharmacology and Quantitative Sciences​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fontAlgn="base"/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Helvetica Neue"/>
                        </a:rPr>
                        <a:t>Nektar Therapeutics​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Helvetica Neue"/>
                        </a:rPr>
                        <a:t>Laszlo Urban, MD PhD ​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fontAlgn="base"/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Helvetica Neue"/>
                        </a:rPr>
                        <a:t>Executive Director, Global Head of Preclinical Safety Profiling (PSP) ​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fontAlgn="base"/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Helvetica Neue"/>
                        </a:rPr>
                        <a:t>Novartis ​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6623139"/>
                  </a:ext>
                </a:extLst>
              </a:tr>
              <a:tr h="561676"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Helvetica Neue"/>
                        </a:rPr>
                        <a:t>Russ Altman, MD, PhD ​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fontAlgn="base"/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Helvetica Neue"/>
                        </a:rPr>
                        <a:t>Professor, Stanford University ​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 err="1">
                          <a:solidFill>
                            <a:srgbClr val="FFFFFF"/>
                          </a:solidFill>
                          <a:effectLst/>
                          <a:latin typeface="Helvetica Neue"/>
                        </a:rPr>
                        <a:t>Xingrong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Helvetica Neue"/>
                        </a:rPr>
                        <a:t> Liu, PhD​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fontAlgn="base"/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Helvetica Neue"/>
                        </a:rPr>
                        <a:t>Executive Director, Head of DMPK​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fontAlgn="base"/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Helvetica Neue"/>
                        </a:rPr>
                        <a:t>Gilead Sciences​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Helvetica Neue"/>
                        </a:rPr>
                        <a:t>Sandhya Girish, PhD​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fontAlgn="base"/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Helvetica Neue"/>
                        </a:rPr>
                        <a:t>VP Clinical Pharmacology Sciences​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fontAlgn="base"/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Helvetica Neue"/>
                        </a:rPr>
                        <a:t>Gilead Sciences​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Helvetica Neue"/>
                        </a:rPr>
                        <a:t>Carla Washington, PhD ​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fontAlgn="base"/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Helvetica Neue"/>
                        </a:rPr>
                        <a:t>Consultant ​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412704"/>
                  </a:ext>
                </a:extLst>
              </a:tr>
              <a:tr h="634938"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Helvetica Neue"/>
                        </a:rPr>
                        <a:t>Jennifer Hibma, PharmD​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fontAlgn="base"/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Helvetica Neue"/>
                        </a:rPr>
                        <a:t>Director, Pharmacometrics​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fontAlgn="base"/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Helvetica Neue"/>
                        </a:rPr>
                        <a:t>Pfizer​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Helvetica Neue"/>
                        </a:rPr>
                        <a:t>Srikumar </a:t>
                      </a:r>
                      <a:r>
                        <a:rPr lang="en-US" sz="1200" err="1">
                          <a:solidFill>
                            <a:schemeClr val="bg1"/>
                          </a:solidFill>
                          <a:effectLst/>
                          <a:latin typeface="Helvetica Neue"/>
                        </a:rPr>
                        <a:t>Sahasranaman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Helvetica Neue"/>
                        </a:rPr>
                        <a:t>, PhD​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fontAlgn="base"/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Helvetica Neue"/>
                        </a:rPr>
                        <a:t>SVP, Quantitative Clinical Pharmacology, Prelude Therapeutics​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Helvetica Neue"/>
                        </a:rPr>
                        <a:t>Ana Ruiz, PharmD, PhD​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fontAlgn="base"/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Helvetica Neue"/>
                        </a:rPr>
                        <a:t>Head of Pharmacometrics​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fontAlgn="base"/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Helvetica Neue"/>
                        </a:rPr>
                        <a:t>Gilead Sciences​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Helvetica Neue"/>
                        </a:rPr>
                        <a:t>Brian Shoichet, PhD (ex officio)​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fontAlgn="base"/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Helvetica Neue"/>
                        </a:rPr>
                        <a:t>Co-Vice Dean, Graduate Education Programs, UCSF​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3478656"/>
                  </a:ext>
                </a:extLst>
              </a:tr>
              <a:tr h="561676">
                <a:tc>
                  <a:txBody>
                    <a:bodyPr/>
                    <a:lstStyle/>
                    <a:p>
                      <a:pPr fontAlgn="base"/>
                      <a:r>
                        <a:rPr lang="en-US" sz="1200" err="1">
                          <a:solidFill>
                            <a:srgbClr val="FFFFFF"/>
                          </a:solidFill>
                          <a:effectLst/>
                          <a:latin typeface="Helvetica Neue"/>
                        </a:rPr>
                        <a:t>Juthamas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Helvetica Neue"/>
                        </a:rPr>
                        <a:t> </a:t>
                      </a:r>
                      <a:r>
                        <a:rPr lang="en-US" sz="1200" err="1">
                          <a:solidFill>
                            <a:srgbClr val="FFFFFF"/>
                          </a:solidFill>
                          <a:effectLst/>
                          <a:latin typeface="Helvetica Neue"/>
                        </a:rPr>
                        <a:t>Sukbuntherng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Helvetica Neue"/>
                        </a:rPr>
                        <a:t>, PhD​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fontAlgn="base"/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Helvetica Neue"/>
                        </a:rPr>
                        <a:t>Head of Clinical Pharmacology and DMPK, Pharmacyclics​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Helvetica Neue"/>
                        </a:rPr>
                        <a:t>Yazdi </a:t>
                      </a:r>
                      <a:r>
                        <a:rPr lang="en-US" sz="1200" err="1">
                          <a:solidFill>
                            <a:srgbClr val="FFFFFF"/>
                          </a:solidFill>
                          <a:effectLst/>
                          <a:latin typeface="Helvetica Neue"/>
                        </a:rPr>
                        <a:t>Pithavala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Helvetica Neue"/>
                        </a:rPr>
                        <a:t>, PhD ​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fontAlgn="base"/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Helvetica Neue"/>
                        </a:rPr>
                        <a:t>Executive Director, Clinical Pharmacology, Pfizer ​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Helvetica Neue"/>
                        </a:rPr>
                        <a:t>Rada Savic, PhD (ex officio)​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fontAlgn="base"/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Helvetica Neue"/>
                        </a:rPr>
                        <a:t>Co-Vice Dean, Graduate Education Programs, UCSF​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Helvetica Neue"/>
                        </a:rPr>
                        <a:t>Maya </a:t>
                      </a:r>
                      <a:r>
                        <a:rPr lang="en-US" sz="1200" err="1">
                          <a:solidFill>
                            <a:srgbClr val="FFFFFF"/>
                          </a:solidFill>
                          <a:effectLst/>
                          <a:latin typeface="Helvetica Neue"/>
                        </a:rPr>
                        <a:t>Leabman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Helvetica Neue"/>
                        </a:rPr>
                        <a:t>, Ph.D. ​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fontAlgn="base"/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Helvetica Neue"/>
                        </a:rPr>
                        <a:t>Sr. Director Clinical Pharmacology ​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fontAlgn="base"/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Helvetica Neue"/>
                        </a:rPr>
                        <a:t>IGM Biosciences​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103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8005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BEA1A24-9CA1-4513-A409-3AD90DB09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D70A40-A1C4-0E19-0328-360CEFA7F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401" y="209738"/>
            <a:ext cx="4773055" cy="1477111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helvetica neue medium"/>
              </a:rPr>
              <a:t>Career</a:t>
            </a:r>
            <a:br>
              <a:rPr lang="en-US" dirty="0">
                <a:latin typeface="helvetica neue medium"/>
              </a:rPr>
            </a:br>
            <a:r>
              <a:rPr lang="en-US" dirty="0">
                <a:latin typeface="helvetica neue medium"/>
              </a:rPr>
              <a:t>Opportunities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C0930BD-361E-4C4D-8B08-ED210DFA2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0F98459-1DA6-1186-1F79-51D4D9BE8D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8522300"/>
              </p:ext>
            </p:extLst>
          </p:nvPr>
        </p:nvGraphicFramePr>
        <p:xfrm>
          <a:off x="1159387" y="1961113"/>
          <a:ext cx="9906000" cy="3561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FE692F56-68CA-62ED-134F-06C3054A5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783823" y="263848"/>
            <a:ext cx="3218385" cy="181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289145"/>
      </p:ext>
    </p:extLst>
  </p:cSld>
  <p:clrMapOvr>
    <a:masterClrMapping/>
  </p:clrMapOvr>
</p:sld>
</file>

<file path=ppt/theme/theme1.xml><?xml version="1.0" encoding="utf-8"?>
<a:theme xmlns:a="http://schemas.openxmlformats.org/drawingml/2006/main" name="RegattaVTI">
  <a:themeElements>
    <a:clrScheme name="AnalogousFromRegularSeedLeftStep">
      <a:dk1>
        <a:srgbClr val="000000"/>
      </a:dk1>
      <a:lt1>
        <a:srgbClr val="FFFFFF"/>
      </a:lt1>
      <a:dk2>
        <a:srgbClr val="1B2B31"/>
      </a:dk2>
      <a:lt2>
        <a:srgbClr val="F2F3F0"/>
      </a:lt2>
      <a:accent1>
        <a:srgbClr val="894DC3"/>
      </a:accent1>
      <a:accent2>
        <a:srgbClr val="5147B6"/>
      </a:accent2>
      <a:accent3>
        <a:srgbClr val="4D73C3"/>
      </a:accent3>
      <a:accent4>
        <a:srgbClr val="3B93B1"/>
      </a:accent4>
      <a:accent5>
        <a:srgbClr val="4BBFAD"/>
      </a:accent5>
      <a:accent6>
        <a:srgbClr val="3BB16D"/>
      </a:accent6>
      <a:hlink>
        <a:srgbClr val="659933"/>
      </a:hlink>
      <a:folHlink>
        <a:srgbClr val="7F7F7F"/>
      </a:folHlink>
    </a:clrScheme>
    <a:fontScheme name="Walbaum Display">
      <a:majorFont>
        <a:latin typeface="Walbaum Display"/>
        <a:ea typeface=""/>
        <a:cs typeface=""/>
      </a:majorFont>
      <a:minorFont>
        <a:latin typeface="Walbaum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attaVTI" id="{FFC3BCE5-6357-41D1-8E67-3F85B69D7E86}" vid="{893A6374-FE17-48E5-8B62-678C1B11AA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</TotalTime>
  <Words>854</Words>
  <Application>Microsoft Macintosh PowerPoint</Application>
  <PresentationFormat>Widescreen</PresentationFormat>
  <Paragraphs>143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Helvetica Neue</vt:lpstr>
      <vt:lpstr>helvetica neue medium</vt:lpstr>
      <vt:lpstr>Walbaum Display</vt:lpstr>
      <vt:lpstr>RegattaVTI</vt:lpstr>
      <vt:lpstr>MS in Artificial Intelligence and Computational Drug Discovery And Development</vt:lpstr>
      <vt:lpstr>Drug Discovery and Development is Increasingly Computational</vt:lpstr>
      <vt:lpstr>Education: A New Master’s Program in Computational Drug Discovery and Development</vt:lpstr>
      <vt:lpstr>Program of Study</vt:lpstr>
      <vt:lpstr>Curriculum Highlights</vt:lpstr>
      <vt:lpstr>Industry Advisory Board</vt:lpstr>
      <vt:lpstr>Career Opportunities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 in Artificial Intelligence and Computational Drug Discovery And Development</dc:title>
  <dc:creator>Chun, Joanne</dc:creator>
  <cp:lastModifiedBy>Chun, Joanne</cp:lastModifiedBy>
  <cp:revision>1371</cp:revision>
  <dcterms:created xsi:type="dcterms:W3CDTF">2023-10-12T00:28:41Z</dcterms:created>
  <dcterms:modified xsi:type="dcterms:W3CDTF">2023-10-17T18:14:51Z</dcterms:modified>
</cp:coreProperties>
</file>