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9A9F4-21D1-7141-96B7-0E0418C62D5E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0A04E-6D7C-8447-8ADA-4E344BE5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5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a59677c4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5a59677c4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4A2D-0A76-CFAF-8482-C607A28DD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06C83-B4D4-F46C-2E21-4FA6B0500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50C06-916B-1A4E-0CFD-F5855E1D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B0B7-DD1B-7545-B5B6-01FE9A23E43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26776-0C9E-D695-C490-72216AD1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441C-B38A-A34C-5741-523E8DA0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A72-4EA1-2240-A8C0-61F731A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DF30-177C-A725-309D-40EC603C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BFE92-2DE2-7EFB-98C9-69F414E8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91A37-DD30-AADB-85D6-9EAB82A6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B0B7-DD1B-7545-B5B6-01FE9A23E43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7EA3F-E135-13A9-FA1B-0E60DDA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DE745-6694-0417-A410-579E6473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A72-4EA1-2240-A8C0-61F731A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5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541E3-C920-2164-1041-93315B710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BAC6-2D56-B199-F58F-582E72840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54191-A099-6742-1D9C-0B43B537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B0B7-DD1B-7545-B5B6-01FE9A23E43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4835-9303-FE83-9B4E-3E3B6E9B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00AC2-DD3E-F087-C2DC-ED039F89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A72-4EA1-2240-A8C0-61F731A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A3C2-F9BA-6C5B-E48F-CF26F84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EFC6-B906-2BD8-6F35-E1412847E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AEC6D-B0C5-C141-AE4D-B0843C2E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B0B7-DD1B-7545-B5B6-01FE9A23E43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AE6CE-92D0-2CFB-0CA4-1420C1A9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50D7D-5B40-69B1-DF7C-E9A2662D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A72-4EA1-2240-A8C0-61F731A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E8BB-6B51-DC73-9593-6392EF92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8E896-05D6-2D06-AC6E-668387B7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9C54C-3B03-83EB-17C1-3EF08EEB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B0B7-DD1B-7545-B5B6-01FE9A23E43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2D7A-D28E-A175-A0A3-04047F95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220BC-1F8D-F502-F846-B4C75B0B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A72-4EA1-2240-A8C0-61F731A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2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26B2-CB1F-AC30-ED99-DB3904D3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A3DE7-613F-B544-9727-45D2E7514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34242-1D24-E50D-B814-0A492014D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6B80B-4925-671E-B0BA-D49411DB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B0B7-DD1B-7545-B5B6-01FE9A23E43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2DAC-0024-4CA7-D720-ACB1F22E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763D4-F8CC-E3A0-7421-F1FEC907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A72-4EA1-2240-A8C0-61F731A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5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4EE97-3879-FBE1-D923-55F9E45E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2CFCC-D2E1-B6E3-6484-7A7360946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E73C4-B5F0-D170-AFA6-ADED61CBC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C8EA9-48A7-B951-5D20-5E8E850E3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60E67-9344-E08D-670E-4CB096E16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3D91E-07D9-CFC6-35A8-DE70D288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B0B7-DD1B-7545-B5B6-01FE9A23E43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A5093-51CD-A3E9-DA2F-72E780F7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33DF8-E3A1-488B-9F61-5E2BA19A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A72-4EA1-2240-A8C0-61F731A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9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80BE-64FE-69FF-39E8-3B2A47AA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E1D94-5319-1F08-2AF8-C8F010B6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B0B7-DD1B-7545-B5B6-01FE9A23E43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C5BA1-8869-2DC5-3FE9-2610FAD7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2198F-D55F-9A0B-A346-6C1DF263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A72-4EA1-2240-A8C0-61F731A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3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DE024-E56E-D6DC-0FF8-AF2D7B43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B0B7-DD1B-7545-B5B6-01FE9A23E43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BF328-3366-AB27-3700-FBA69D2F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485DB-A6BC-BCD4-7942-94F1A578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A72-4EA1-2240-A8C0-61F731A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8D84-7756-5E6A-9936-15BA09C5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83DD4-1D40-C79C-5120-62EEE0825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558F-5B4B-7DC6-E3BE-AB6040350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A0D87-90A8-5B77-AEAE-6240B8F0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B0B7-DD1B-7545-B5B6-01FE9A23E43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3F273-814C-FF15-3E98-CE204891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C4925-3900-C624-6F18-DECAB4B0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A72-4EA1-2240-A8C0-61F731A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2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F4AD-93C8-39AD-9E95-F5D38190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2B0BB-FF62-A2E1-2EE6-8576D5C57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C499-1E0A-209E-2960-10274E4D1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18B70-8FF1-98B8-A1EE-42895CDC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B0B7-DD1B-7545-B5B6-01FE9A23E43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00959-1828-D583-6B31-3CE4A49B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2F199-7236-AB87-86EE-CA19380F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7A72-4EA1-2240-A8C0-61F731A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0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AA6016-9929-EE30-8917-08EFCB78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7CD4E-E8CA-22AF-CA96-C828C289D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0CCE9-CA3C-725E-E81C-78E987C4A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B0B7-DD1B-7545-B5B6-01FE9A23E43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6A2C2-C650-C5B5-7C09-4E6509E35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9E51-AC82-B78D-D17D-7F6A2C134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7A72-4EA1-2240-A8C0-61F731A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3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ffusion_animation_InsulinR_binder.mp4" descr="diffusion_animation_InsulinR_binder.mp4">
            <a:hlinkClick r:id="" action="ppaction://media"/>
            <a:extLst>
              <a:ext uri="{FF2B5EF4-FFF2-40B4-BE49-F238E27FC236}">
                <a16:creationId xmlns:a16="http://schemas.microsoft.com/office/drawing/2014/main" id="{EE99B15E-4175-4B5B-D803-B1984F4427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3188" r="23365"/>
          <a:stretch/>
        </p:blipFill>
        <p:spPr>
          <a:xfrm>
            <a:off x="7556237" y="1976133"/>
            <a:ext cx="2873727" cy="3024480"/>
          </a:xfrm>
          <a:prstGeom prst="rect">
            <a:avLst/>
          </a:prstGeom>
        </p:spPr>
      </p:pic>
      <p:sp>
        <p:nvSpPr>
          <p:cNvPr id="100" name="Google Shape;100;g25a59677c48_0_20"/>
          <p:cNvSpPr txBox="1">
            <a:spLocks noGrp="1"/>
          </p:cNvSpPr>
          <p:nvPr>
            <p:ph type="title"/>
          </p:nvPr>
        </p:nvSpPr>
        <p:spPr>
          <a:xfrm>
            <a:off x="386281" y="260300"/>
            <a:ext cx="116769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/>
              <a:t>A case study of transformative success: Deep Mind’s AlphaFold2 </a:t>
            </a:r>
            <a:endParaRPr b="1"/>
          </a:p>
        </p:txBody>
      </p:sp>
      <p:sp>
        <p:nvSpPr>
          <p:cNvPr id="101" name="Google Shape;101;g25a59677c48_0_20"/>
          <p:cNvSpPr txBox="1">
            <a:spLocks noGrp="1"/>
          </p:cNvSpPr>
          <p:nvPr>
            <p:ph type="body" idx="1"/>
          </p:nvPr>
        </p:nvSpPr>
        <p:spPr>
          <a:xfrm>
            <a:off x="538650" y="5234875"/>
            <a:ext cx="8731500" cy="15330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8000" b="1" dirty="0">
                <a:highlight>
                  <a:srgbClr val="F4CCCC"/>
                </a:highlight>
              </a:rPr>
              <a:t>Key determinants of success:</a:t>
            </a:r>
            <a:endParaRPr b="1" dirty="0">
              <a:highlight>
                <a:srgbClr val="F4CCCC"/>
              </a:highligh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000" dirty="0"/>
              <a:t>Two </a:t>
            </a:r>
            <a:r>
              <a:rPr lang="en-US" sz="8000" dirty="0">
                <a:solidFill>
                  <a:srgbClr val="FF0000"/>
                </a:solidFill>
              </a:rPr>
              <a:t>very large, high information-content datasets: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000" dirty="0"/>
              <a:t>&gt;100,000 protein structures: coordinates for heavy atoms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000" dirty="0"/>
              <a:t>&gt;60 Million sequences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000" dirty="0"/>
              <a:t>Clear </a:t>
            </a:r>
            <a:r>
              <a:rPr lang="en-US" sz="8000" dirty="0">
                <a:solidFill>
                  <a:srgbClr val="FF0000"/>
                </a:solidFill>
              </a:rPr>
              <a:t>benchmark</a:t>
            </a:r>
            <a:r>
              <a:rPr lang="en-US" sz="8000" dirty="0"/>
              <a:t> (predict these coordinates) with blind, winnable </a:t>
            </a:r>
            <a:r>
              <a:rPr lang="en-US" sz="8000" dirty="0">
                <a:solidFill>
                  <a:srgbClr val="FF0000"/>
                </a:solidFill>
              </a:rPr>
              <a:t>competition</a:t>
            </a:r>
            <a:endParaRPr dirty="0"/>
          </a:p>
          <a:p>
            <a:pPr marL="22860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02" name="Google Shape;102;g25a59677c48_0_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4500" y="1639050"/>
            <a:ext cx="2873725" cy="29104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g25a59677c48_0_20"/>
          <p:cNvGrpSpPr/>
          <p:nvPr/>
        </p:nvGrpSpPr>
        <p:grpSpPr>
          <a:xfrm>
            <a:off x="386267" y="1117350"/>
            <a:ext cx="5788500" cy="3883263"/>
            <a:chOff x="386267" y="1117350"/>
            <a:chExt cx="5788500" cy="3883263"/>
          </a:xfrm>
        </p:grpSpPr>
        <p:sp>
          <p:nvSpPr>
            <p:cNvPr id="104" name="Google Shape;104;g25a59677c48_0_20"/>
            <p:cNvSpPr txBox="1"/>
            <p:nvPr/>
          </p:nvSpPr>
          <p:spPr>
            <a:xfrm>
              <a:off x="386267" y="1117350"/>
              <a:ext cx="5788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dk1"/>
                  </a:solidFill>
                  <a:highlight>
                    <a:srgbClr val="F4CCCC"/>
                  </a:highlight>
                  <a:latin typeface="Calibri"/>
                  <a:ea typeface="Calibri"/>
                  <a:cs typeface="Calibri"/>
                  <a:sym typeface="Calibri"/>
                </a:rPr>
                <a:t>Unprecedented performance </a:t>
              </a:r>
              <a:endParaRPr sz="1500">
                <a:highlight>
                  <a:srgbClr val="F4CCCC"/>
                </a:highlight>
              </a:endParaRPr>
            </a:p>
          </p:txBody>
        </p:sp>
        <p:pic>
          <p:nvPicPr>
            <p:cNvPr id="105" name="Google Shape;105;g25a59677c48_0_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2473" y="1562856"/>
              <a:ext cx="2959629" cy="3206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g25a59677c48_0_20"/>
            <p:cNvSpPr txBox="1"/>
            <p:nvPr/>
          </p:nvSpPr>
          <p:spPr>
            <a:xfrm>
              <a:off x="462475" y="4631313"/>
              <a:ext cx="384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22222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https://doi.org/10.1038/s41586-021-03819-2</a:t>
              </a:r>
              <a:endParaRPr/>
            </a:p>
          </p:txBody>
        </p:sp>
      </p:grpSp>
      <p:grpSp>
        <p:nvGrpSpPr>
          <p:cNvPr id="107" name="Google Shape;107;g25a59677c48_0_20"/>
          <p:cNvGrpSpPr/>
          <p:nvPr/>
        </p:nvGrpSpPr>
        <p:grpSpPr>
          <a:xfrm>
            <a:off x="6979450" y="1117350"/>
            <a:ext cx="5147700" cy="4100850"/>
            <a:chOff x="6979450" y="1117350"/>
            <a:chExt cx="5147700" cy="4100850"/>
          </a:xfrm>
        </p:grpSpPr>
        <p:sp>
          <p:nvSpPr>
            <p:cNvPr id="108" name="Google Shape;108;g25a59677c48_0_20"/>
            <p:cNvSpPr txBox="1"/>
            <p:nvPr/>
          </p:nvSpPr>
          <p:spPr>
            <a:xfrm>
              <a:off x="6979450" y="1117350"/>
              <a:ext cx="5147700" cy="9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 dirty="0">
                  <a:solidFill>
                    <a:schemeClr val="dk1"/>
                  </a:solidFill>
                  <a:highlight>
                    <a:srgbClr val="F4CCCC"/>
                  </a:highlight>
                  <a:latin typeface="Calibri"/>
                  <a:ea typeface="Calibri"/>
                  <a:cs typeface="Calibri"/>
                  <a:sym typeface="Calibri"/>
                </a:rPr>
                <a:t>Transformative capabilities beyond initial goals</a:t>
              </a:r>
              <a:r>
                <a:rPr lang="en-US" sz="1900" dirty="0">
                  <a:solidFill>
                    <a:schemeClr val="dk1"/>
                  </a:solidFill>
                  <a:highlight>
                    <a:srgbClr val="F4CCCC"/>
                  </a:highlight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00" dirty="0">
                <a:solidFill>
                  <a:schemeClr val="dk1"/>
                </a:solidFill>
                <a:highlight>
                  <a:srgbClr val="F4CCCC"/>
                </a:highlight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Example: Design using GPT-like methods: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“make a novel receptor binding protein”</a:t>
              </a:r>
              <a:endParaRPr dirty="0"/>
            </a:p>
          </p:txBody>
        </p:sp>
        <p:sp>
          <p:nvSpPr>
            <p:cNvPr id="109" name="Google Shape;109;g25a59677c48_0_20"/>
            <p:cNvSpPr txBox="1"/>
            <p:nvPr/>
          </p:nvSpPr>
          <p:spPr>
            <a:xfrm>
              <a:off x="8641081" y="4848900"/>
              <a:ext cx="3422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222222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https://</a:t>
              </a:r>
              <a:r>
                <a:rPr lang="en-US" sz="1200" dirty="0" err="1">
                  <a:solidFill>
                    <a:srgbClr val="222222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doi.org</a:t>
              </a:r>
              <a:r>
                <a:rPr lang="en-US" sz="1200" dirty="0">
                  <a:solidFill>
                    <a:srgbClr val="222222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/10.1038/s41586-023-06415-8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Macintosh PowerPoint</Application>
  <PresentationFormat>Widescreen</PresentationFormat>
  <Paragraphs>12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A case study of transformative success: Deep Mind’s AlphaFold2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study of transformative success: Deep Mind’s AlphaFold2 </dc:title>
  <dc:creator>Fraser, James</dc:creator>
  <cp:lastModifiedBy>Fraser, James</cp:lastModifiedBy>
  <cp:revision>1</cp:revision>
  <dcterms:created xsi:type="dcterms:W3CDTF">2023-11-09T17:48:19Z</dcterms:created>
  <dcterms:modified xsi:type="dcterms:W3CDTF">2023-11-09T17:48:26Z</dcterms:modified>
</cp:coreProperties>
</file>