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5661600" cy="18288000"/>
  <p:notesSz cx="7010400" cy="9296400"/>
  <p:defaultTextStyle>
    <a:defPPr>
      <a:defRPr lang="en-US"/>
    </a:defPPr>
    <a:lvl1pPr marL="0" algn="l" defTabSz="1541404" rtl="0" eaLnBrk="1" latinLnBrk="0" hangingPunct="1">
      <a:defRPr sz="6100" kern="1200">
        <a:solidFill>
          <a:schemeClr val="tx1"/>
        </a:solidFill>
        <a:latin typeface="+mn-lt"/>
        <a:ea typeface="+mn-ea"/>
        <a:cs typeface="+mn-cs"/>
      </a:defRPr>
    </a:lvl1pPr>
    <a:lvl2pPr marL="1541404" algn="l" defTabSz="1541404" rtl="0" eaLnBrk="1" latinLnBrk="0" hangingPunct="1">
      <a:defRPr sz="6100" kern="1200">
        <a:solidFill>
          <a:schemeClr val="tx1"/>
        </a:solidFill>
        <a:latin typeface="+mn-lt"/>
        <a:ea typeface="+mn-ea"/>
        <a:cs typeface="+mn-cs"/>
      </a:defRPr>
    </a:lvl2pPr>
    <a:lvl3pPr marL="3082808" algn="l" defTabSz="1541404" rtl="0" eaLnBrk="1" latinLnBrk="0" hangingPunct="1">
      <a:defRPr sz="6100" kern="1200">
        <a:solidFill>
          <a:schemeClr val="tx1"/>
        </a:solidFill>
        <a:latin typeface="+mn-lt"/>
        <a:ea typeface="+mn-ea"/>
        <a:cs typeface="+mn-cs"/>
      </a:defRPr>
    </a:lvl3pPr>
    <a:lvl4pPr marL="4624212" algn="l" defTabSz="1541404" rtl="0" eaLnBrk="1" latinLnBrk="0" hangingPunct="1">
      <a:defRPr sz="6100" kern="1200">
        <a:solidFill>
          <a:schemeClr val="tx1"/>
        </a:solidFill>
        <a:latin typeface="+mn-lt"/>
        <a:ea typeface="+mn-ea"/>
        <a:cs typeface="+mn-cs"/>
      </a:defRPr>
    </a:lvl4pPr>
    <a:lvl5pPr marL="6165616" algn="l" defTabSz="1541404" rtl="0" eaLnBrk="1" latinLnBrk="0" hangingPunct="1">
      <a:defRPr sz="6100" kern="1200">
        <a:solidFill>
          <a:schemeClr val="tx1"/>
        </a:solidFill>
        <a:latin typeface="+mn-lt"/>
        <a:ea typeface="+mn-ea"/>
        <a:cs typeface="+mn-cs"/>
      </a:defRPr>
    </a:lvl5pPr>
    <a:lvl6pPr marL="7707020" algn="l" defTabSz="1541404" rtl="0" eaLnBrk="1" latinLnBrk="0" hangingPunct="1">
      <a:defRPr sz="6100" kern="1200">
        <a:solidFill>
          <a:schemeClr val="tx1"/>
        </a:solidFill>
        <a:latin typeface="+mn-lt"/>
        <a:ea typeface="+mn-ea"/>
        <a:cs typeface="+mn-cs"/>
      </a:defRPr>
    </a:lvl6pPr>
    <a:lvl7pPr marL="9248424" algn="l" defTabSz="1541404" rtl="0" eaLnBrk="1" latinLnBrk="0" hangingPunct="1">
      <a:defRPr sz="6100" kern="1200">
        <a:solidFill>
          <a:schemeClr val="tx1"/>
        </a:solidFill>
        <a:latin typeface="+mn-lt"/>
        <a:ea typeface="+mn-ea"/>
        <a:cs typeface="+mn-cs"/>
      </a:defRPr>
    </a:lvl7pPr>
    <a:lvl8pPr marL="10789829" algn="l" defTabSz="1541404" rtl="0" eaLnBrk="1" latinLnBrk="0" hangingPunct="1">
      <a:defRPr sz="6100" kern="1200">
        <a:solidFill>
          <a:schemeClr val="tx1"/>
        </a:solidFill>
        <a:latin typeface="+mn-lt"/>
        <a:ea typeface="+mn-ea"/>
        <a:cs typeface="+mn-cs"/>
      </a:defRPr>
    </a:lvl8pPr>
    <a:lvl9pPr marL="12331233" algn="l" defTabSz="1541404"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p15:clr>
            <a:srgbClr val="A4A3A4"/>
          </p15:clr>
        </p15:guide>
        <p15:guide id="2" pos="112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8A1"/>
    <a:srgbClr val="FF7E79"/>
    <a:srgbClr val="9437FF"/>
    <a:srgbClr val="EC1848"/>
    <a:srgbClr val="178CCB"/>
    <a:srgbClr val="90BD31"/>
    <a:srgbClr val="716FB2"/>
    <a:srgbClr val="F48024"/>
    <a:srgbClr val="09387D"/>
    <a:srgbClr val="0520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3"/>
    <p:restoredTop sz="94055" autoAdjust="0"/>
  </p:normalViewPr>
  <p:slideViewPr>
    <p:cSldViewPr snapToGrid="0" snapToObjects="1">
      <p:cViewPr varScale="1">
        <p:scale>
          <a:sx n="33" d="100"/>
          <a:sy n="33" d="100"/>
        </p:scale>
        <p:origin x="312" y="624"/>
      </p:cViewPr>
      <p:guideLst>
        <p:guide orient="horz" pos="5760"/>
        <p:guide pos="112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cohoba, Jennifer" userId="035aea1a-2b9a-4fa8-af27-98058f3cdeae" providerId="ADAL" clId="{FDB835BF-B8FF-A74F-A16F-9EA7B6E69FC9}"/>
    <pc:docChg chg="undo custSel modSld">
      <pc:chgData name="Cocohoba, Jennifer" userId="035aea1a-2b9a-4fa8-af27-98058f3cdeae" providerId="ADAL" clId="{FDB835BF-B8FF-A74F-A16F-9EA7B6E69FC9}" dt="2024-08-17T20:41:33.110" v="7240" actId="1076"/>
      <pc:docMkLst>
        <pc:docMk/>
      </pc:docMkLst>
      <pc:sldChg chg="addSp delSp modSp">
        <pc:chgData name="Cocohoba, Jennifer" userId="035aea1a-2b9a-4fa8-af27-98058f3cdeae" providerId="ADAL" clId="{FDB835BF-B8FF-A74F-A16F-9EA7B6E69FC9}" dt="2024-08-17T20:41:33.110" v="7240" actId="1076"/>
        <pc:sldMkLst>
          <pc:docMk/>
          <pc:sldMk cId="269249397" sldId="256"/>
        </pc:sldMkLst>
        <pc:spChg chg="add del mod">
          <ac:chgData name="Cocohoba, Jennifer" userId="035aea1a-2b9a-4fa8-af27-98058f3cdeae" providerId="ADAL" clId="{FDB835BF-B8FF-A74F-A16F-9EA7B6E69FC9}" dt="2024-08-17T20:05:06.793" v="5175" actId="1076"/>
          <ac:spMkLst>
            <pc:docMk/>
            <pc:sldMk cId="269249397" sldId="256"/>
            <ac:spMk id="5" creationId="{00000000-0000-0000-0000-000000000000}"/>
          </ac:spMkLst>
        </pc:spChg>
        <pc:spChg chg="mod">
          <ac:chgData name="Cocohoba, Jennifer" userId="035aea1a-2b9a-4fa8-af27-98058f3cdeae" providerId="ADAL" clId="{FDB835BF-B8FF-A74F-A16F-9EA7B6E69FC9}" dt="2024-08-17T20:37:06.759" v="7208" actId="1076"/>
          <ac:spMkLst>
            <pc:docMk/>
            <pc:sldMk cId="269249397" sldId="256"/>
            <ac:spMk id="6" creationId="{00000000-0000-0000-0000-000000000000}"/>
          </ac:spMkLst>
        </pc:spChg>
        <pc:spChg chg="mod">
          <ac:chgData name="Cocohoba, Jennifer" userId="035aea1a-2b9a-4fa8-af27-98058f3cdeae" providerId="ADAL" clId="{FDB835BF-B8FF-A74F-A16F-9EA7B6E69FC9}" dt="2024-08-17T20:13:01.900" v="5388" actId="14"/>
          <ac:spMkLst>
            <pc:docMk/>
            <pc:sldMk cId="269249397" sldId="256"/>
            <ac:spMk id="9" creationId="{00000000-0000-0000-0000-000000000000}"/>
          </ac:spMkLst>
        </pc:spChg>
        <pc:spChg chg="mod">
          <ac:chgData name="Cocohoba, Jennifer" userId="035aea1a-2b9a-4fa8-af27-98058f3cdeae" providerId="ADAL" clId="{FDB835BF-B8FF-A74F-A16F-9EA7B6E69FC9}" dt="2024-08-17T20:38:03.146" v="7219" actId="20577"/>
          <ac:spMkLst>
            <pc:docMk/>
            <pc:sldMk cId="269249397" sldId="256"/>
            <ac:spMk id="10" creationId="{00000000-0000-0000-0000-000000000000}"/>
          </ac:spMkLst>
        </pc:spChg>
        <pc:spChg chg="mod">
          <ac:chgData name="Cocohoba, Jennifer" userId="035aea1a-2b9a-4fa8-af27-98058f3cdeae" providerId="ADAL" clId="{FDB835BF-B8FF-A74F-A16F-9EA7B6E69FC9}" dt="2024-08-17T20:04:45.004" v="5173" actId="1076"/>
          <ac:spMkLst>
            <pc:docMk/>
            <pc:sldMk cId="269249397" sldId="256"/>
            <ac:spMk id="13" creationId="{00000000-0000-0000-0000-000000000000}"/>
          </ac:spMkLst>
        </pc:spChg>
        <pc:spChg chg="add mod">
          <ac:chgData name="Cocohoba, Jennifer" userId="035aea1a-2b9a-4fa8-af27-98058f3cdeae" providerId="ADAL" clId="{FDB835BF-B8FF-A74F-A16F-9EA7B6E69FC9}" dt="2024-08-17T20:41:16.607" v="7235" actId="2711"/>
          <ac:spMkLst>
            <pc:docMk/>
            <pc:sldMk cId="269249397" sldId="256"/>
            <ac:spMk id="14" creationId="{6C56033C-B8A0-EB0B-206C-35BB965340ED}"/>
          </ac:spMkLst>
        </pc:spChg>
        <pc:spChg chg="del mod">
          <ac:chgData name="Cocohoba, Jennifer" userId="035aea1a-2b9a-4fa8-af27-98058f3cdeae" providerId="ADAL" clId="{FDB835BF-B8FF-A74F-A16F-9EA7B6E69FC9}" dt="2024-08-17T19:02:23.150" v="1408" actId="478"/>
          <ac:spMkLst>
            <pc:docMk/>
            <pc:sldMk cId="269249397" sldId="256"/>
            <ac:spMk id="15" creationId="{147F297C-AAA2-D93C-44AE-40E3D1240091}"/>
          </ac:spMkLst>
        </pc:spChg>
        <pc:spChg chg="mod">
          <ac:chgData name="Cocohoba, Jennifer" userId="035aea1a-2b9a-4fa8-af27-98058f3cdeae" providerId="ADAL" clId="{FDB835BF-B8FF-A74F-A16F-9EA7B6E69FC9}" dt="2024-08-17T20:40:48.466" v="7230" actId="2711"/>
          <ac:spMkLst>
            <pc:docMk/>
            <pc:sldMk cId="269249397" sldId="256"/>
            <ac:spMk id="22" creationId="{F3D6949D-B4E7-A374-8737-ED21864E14BA}"/>
          </ac:spMkLst>
        </pc:spChg>
        <pc:spChg chg="del mod">
          <ac:chgData name="Cocohoba, Jennifer" userId="035aea1a-2b9a-4fa8-af27-98058f3cdeae" providerId="ADAL" clId="{FDB835BF-B8FF-A74F-A16F-9EA7B6E69FC9}" dt="2024-08-17T19:25:05.889" v="2948" actId="478"/>
          <ac:spMkLst>
            <pc:docMk/>
            <pc:sldMk cId="269249397" sldId="256"/>
            <ac:spMk id="24" creationId="{1A7519B1-40F0-CC42-72D3-9CA3B28929BD}"/>
          </ac:spMkLst>
        </pc:spChg>
        <pc:spChg chg="del mod">
          <ac:chgData name="Cocohoba, Jennifer" userId="035aea1a-2b9a-4fa8-af27-98058f3cdeae" providerId="ADAL" clId="{FDB835BF-B8FF-A74F-A16F-9EA7B6E69FC9}" dt="2024-08-17T19:56:01.872" v="4186" actId="478"/>
          <ac:spMkLst>
            <pc:docMk/>
            <pc:sldMk cId="269249397" sldId="256"/>
            <ac:spMk id="25" creationId="{67F98233-D00B-B369-F1C9-99C59B782A4B}"/>
          </ac:spMkLst>
        </pc:spChg>
        <pc:spChg chg="add mod">
          <ac:chgData name="Cocohoba, Jennifer" userId="035aea1a-2b9a-4fa8-af27-98058f3cdeae" providerId="ADAL" clId="{FDB835BF-B8FF-A74F-A16F-9EA7B6E69FC9}" dt="2024-08-17T20:41:33.110" v="7240" actId="1076"/>
          <ac:spMkLst>
            <pc:docMk/>
            <pc:sldMk cId="269249397" sldId="256"/>
            <ac:spMk id="26" creationId="{50D9C435-682B-BDF4-53C0-E4FDD5E54C08}"/>
          </ac:spMkLst>
        </pc:spChg>
        <pc:spChg chg="del">
          <ac:chgData name="Cocohoba, Jennifer" userId="035aea1a-2b9a-4fa8-af27-98058f3cdeae" providerId="ADAL" clId="{FDB835BF-B8FF-A74F-A16F-9EA7B6E69FC9}" dt="2024-08-17T19:02:24.870" v="1409" actId="478"/>
          <ac:spMkLst>
            <pc:docMk/>
            <pc:sldMk cId="269249397" sldId="256"/>
            <ac:spMk id="27" creationId="{9E84A887-5133-B4A9-0A17-39135EA8AFB2}"/>
          </ac:spMkLst>
        </pc:spChg>
        <pc:spChg chg="del">
          <ac:chgData name="Cocohoba, Jennifer" userId="035aea1a-2b9a-4fa8-af27-98058f3cdeae" providerId="ADAL" clId="{FDB835BF-B8FF-A74F-A16F-9EA7B6E69FC9}" dt="2024-08-17T19:02:26.173" v="1410" actId="478"/>
          <ac:spMkLst>
            <pc:docMk/>
            <pc:sldMk cId="269249397" sldId="256"/>
            <ac:spMk id="30" creationId="{7816546D-A63E-1BF0-1F9E-9690B99A4635}"/>
          </ac:spMkLst>
        </pc:spChg>
        <pc:spChg chg="del">
          <ac:chgData name="Cocohoba, Jennifer" userId="035aea1a-2b9a-4fa8-af27-98058f3cdeae" providerId="ADAL" clId="{FDB835BF-B8FF-A74F-A16F-9EA7B6E69FC9}" dt="2024-08-17T19:02:27.453" v="1411" actId="478"/>
          <ac:spMkLst>
            <pc:docMk/>
            <pc:sldMk cId="269249397" sldId="256"/>
            <ac:spMk id="31" creationId="{AD51E804-B0AC-C5B5-2442-7147E7B99CCA}"/>
          </ac:spMkLst>
        </pc:spChg>
        <pc:spChg chg="del mod">
          <ac:chgData name="Cocohoba, Jennifer" userId="035aea1a-2b9a-4fa8-af27-98058f3cdeae" providerId="ADAL" clId="{FDB835BF-B8FF-A74F-A16F-9EA7B6E69FC9}" dt="2024-08-17T19:20:05.876" v="2440" actId="478"/>
          <ac:spMkLst>
            <pc:docMk/>
            <pc:sldMk cId="269249397" sldId="256"/>
            <ac:spMk id="32" creationId="{5D2D9900-1D10-D76C-2E84-47C4B54C750A}"/>
          </ac:spMkLst>
        </pc:spChg>
        <pc:graphicFrameChg chg="add mod modGraphic">
          <ac:chgData name="Cocohoba, Jennifer" userId="035aea1a-2b9a-4fa8-af27-98058f3cdeae" providerId="ADAL" clId="{FDB835BF-B8FF-A74F-A16F-9EA7B6E69FC9}" dt="2024-08-17T20:40:57.623" v="7232" actId="1076"/>
          <ac:graphicFrameMkLst>
            <pc:docMk/>
            <pc:sldMk cId="269249397" sldId="256"/>
            <ac:graphicFrameMk id="2" creationId="{28E8C0A0-F12B-27AB-4120-DF972B327EDC}"/>
          </ac:graphicFrameMkLst>
        </pc:graphicFrameChg>
        <pc:graphicFrameChg chg="add mod modGraphic">
          <ac:chgData name="Cocohoba, Jennifer" userId="035aea1a-2b9a-4fa8-af27-98058f3cdeae" providerId="ADAL" clId="{FDB835BF-B8FF-A74F-A16F-9EA7B6E69FC9}" dt="2024-08-17T20:41:28.688" v="7238" actId="1076"/>
          <ac:graphicFrameMkLst>
            <pc:docMk/>
            <pc:sldMk cId="269249397" sldId="256"/>
            <ac:graphicFrameMk id="19" creationId="{B1CB4F3C-0FEE-1D8F-55FD-7FC0608D91FA}"/>
          </ac:graphicFrameMkLst>
        </pc:graphicFrameChg>
        <pc:picChg chg="del">
          <ac:chgData name="Cocohoba, Jennifer" userId="035aea1a-2b9a-4fa8-af27-98058f3cdeae" providerId="ADAL" clId="{FDB835BF-B8FF-A74F-A16F-9EA7B6E69FC9}" dt="2024-08-17T19:01:17.039" v="1388" actId="478"/>
          <ac:picMkLst>
            <pc:docMk/>
            <pc:sldMk cId="269249397" sldId="256"/>
            <ac:picMk id="3" creationId="{73CCC24E-B0E3-BE23-BC35-8DDE55DA4438}"/>
          </ac:picMkLst>
        </pc:picChg>
        <pc:picChg chg="mod">
          <ac:chgData name="Cocohoba, Jennifer" userId="035aea1a-2b9a-4fa8-af27-98058f3cdeae" providerId="ADAL" clId="{FDB835BF-B8FF-A74F-A16F-9EA7B6E69FC9}" dt="2024-08-17T20:05:00.369" v="5174" actId="14100"/>
          <ac:picMkLst>
            <pc:docMk/>
            <pc:sldMk cId="269249397" sldId="256"/>
            <ac:picMk id="7" creationId="{00000000-0000-0000-0000-000000000000}"/>
          </ac:picMkLst>
        </pc:picChg>
        <pc:picChg chg="del">
          <ac:chgData name="Cocohoba, Jennifer" userId="035aea1a-2b9a-4fa8-af27-98058f3cdeae" providerId="ADAL" clId="{FDB835BF-B8FF-A74F-A16F-9EA7B6E69FC9}" dt="2024-08-17T20:09:44.179" v="5295" actId="478"/>
          <ac:picMkLst>
            <pc:docMk/>
            <pc:sldMk cId="269249397" sldId="256"/>
            <ac:picMk id="8" creationId="{D0AA3E3D-3382-C753-D436-C774B71ECB31}"/>
          </ac:picMkLst>
        </pc:picChg>
        <pc:picChg chg="add del mod">
          <ac:chgData name="Cocohoba, Jennifer" userId="035aea1a-2b9a-4fa8-af27-98058f3cdeae" providerId="ADAL" clId="{FDB835BF-B8FF-A74F-A16F-9EA7B6E69FC9}" dt="2024-08-17T19:29:20.264" v="3008" actId="478"/>
          <ac:picMkLst>
            <pc:docMk/>
            <pc:sldMk cId="269249397" sldId="256"/>
            <ac:picMk id="17" creationId="{CDA4C6F4-6C4D-4787-AC3C-8F77F95C7060}"/>
          </ac:picMkLst>
        </pc:picChg>
        <pc:picChg chg="add mod">
          <ac:chgData name="Cocohoba, Jennifer" userId="035aea1a-2b9a-4fa8-af27-98058f3cdeae" providerId="ADAL" clId="{FDB835BF-B8FF-A74F-A16F-9EA7B6E69FC9}" dt="2024-08-17T20:37:34.183" v="7216" actId="14100"/>
          <ac:picMkLst>
            <pc:docMk/>
            <pc:sldMk cId="269249397" sldId="256"/>
            <ac:picMk id="28" creationId="{CA69F3A4-7064-5AAA-C86E-5D88BD77A88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00BF112-0BD2-A24D-A692-034184E85735}" type="datetimeFigureOut">
              <a:rPr lang="en-US" smtClean="0"/>
              <a:t>8/17/24</a:t>
            </a:fld>
            <a:endParaRPr lang="en-US" dirty="0"/>
          </a:p>
        </p:txBody>
      </p:sp>
      <p:sp>
        <p:nvSpPr>
          <p:cNvPr id="4" name="Slide Image Placeholder 3"/>
          <p:cNvSpPr>
            <a:spLocks noGrp="1" noRot="1" noChangeAspect="1"/>
          </p:cNvSpPr>
          <p:nvPr>
            <p:ph type="sldImg" idx="2"/>
          </p:nvPr>
        </p:nvSpPr>
        <p:spPr>
          <a:xfrm>
            <a:off x="447675" y="1162050"/>
            <a:ext cx="611505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175BE5C-B455-F844-B090-824D30C1F08F}" type="slidenum">
              <a:rPr lang="en-US" smtClean="0"/>
              <a:t>‹#›</a:t>
            </a:fld>
            <a:endParaRPr lang="en-US" dirty="0"/>
          </a:p>
        </p:txBody>
      </p:sp>
    </p:spTree>
    <p:extLst>
      <p:ext uri="{BB962C8B-B14F-4D97-AF65-F5344CB8AC3E}">
        <p14:creationId xmlns:p14="http://schemas.microsoft.com/office/powerpoint/2010/main" val="642956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75BE5C-B455-F844-B090-824D30C1F08F}" type="slidenum">
              <a:rPr lang="en-US" smtClean="0"/>
              <a:t>1</a:t>
            </a:fld>
            <a:endParaRPr lang="en-US" dirty="0"/>
          </a:p>
        </p:txBody>
      </p:sp>
    </p:spTree>
    <p:extLst>
      <p:ext uri="{BB962C8B-B14F-4D97-AF65-F5344CB8AC3E}">
        <p14:creationId xmlns:p14="http://schemas.microsoft.com/office/powerpoint/2010/main" val="165612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74620" y="5681135"/>
            <a:ext cx="30312360" cy="3920067"/>
          </a:xfrm>
        </p:spPr>
        <p:txBody>
          <a:bodyPr/>
          <a:lstStyle/>
          <a:p>
            <a:r>
              <a:rPr lang="en-US"/>
              <a:t>Click to edit Master title style</a:t>
            </a:r>
          </a:p>
        </p:txBody>
      </p:sp>
      <p:sp>
        <p:nvSpPr>
          <p:cNvPr id="3" name="Subtitle 2"/>
          <p:cNvSpPr>
            <a:spLocks noGrp="1"/>
          </p:cNvSpPr>
          <p:nvPr>
            <p:ph type="subTitle" idx="1"/>
          </p:nvPr>
        </p:nvSpPr>
        <p:spPr>
          <a:xfrm>
            <a:off x="5349240" y="10363200"/>
            <a:ext cx="24963120" cy="4673600"/>
          </a:xfrm>
        </p:spPr>
        <p:txBody>
          <a:bodyPr/>
          <a:lstStyle>
            <a:lvl1pPr marL="0" indent="0" algn="ctr">
              <a:buNone/>
              <a:defRPr>
                <a:solidFill>
                  <a:schemeClr val="tx1">
                    <a:tint val="75000"/>
                  </a:schemeClr>
                </a:solidFill>
              </a:defRPr>
            </a:lvl1pPr>
            <a:lvl2pPr marL="1541404" indent="0" algn="ctr">
              <a:buNone/>
              <a:defRPr>
                <a:solidFill>
                  <a:schemeClr val="tx1">
                    <a:tint val="75000"/>
                  </a:schemeClr>
                </a:solidFill>
              </a:defRPr>
            </a:lvl2pPr>
            <a:lvl3pPr marL="3082808" indent="0" algn="ctr">
              <a:buNone/>
              <a:defRPr>
                <a:solidFill>
                  <a:schemeClr val="tx1">
                    <a:tint val="75000"/>
                  </a:schemeClr>
                </a:solidFill>
              </a:defRPr>
            </a:lvl3pPr>
            <a:lvl4pPr marL="4624212" indent="0" algn="ctr">
              <a:buNone/>
              <a:defRPr>
                <a:solidFill>
                  <a:schemeClr val="tx1">
                    <a:tint val="75000"/>
                  </a:schemeClr>
                </a:solidFill>
              </a:defRPr>
            </a:lvl4pPr>
            <a:lvl5pPr marL="6165616" indent="0" algn="ctr">
              <a:buNone/>
              <a:defRPr>
                <a:solidFill>
                  <a:schemeClr val="tx1">
                    <a:tint val="75000"/>
                  </a:schemeClr>
                </a:solidFill>
              </a:defRPr>
            </a:lvl5pPr>
            <a:lvl6pPr marL="7707020" indent="0" algn="ctr">
              <a:buNone/>
              <a:defRPr>
                <a:solidFill>
                  <a:schemeClr val="tx1">
                    <a:tint val="75000"/>
                  </a:schemeClr>
                </a:solidFill>
              </a:defRPr>
            </a:lvl6pPr>
            <a:lvl7pPr marL="9248424" indent="0" algn="ctr">
              <a:buNone/>
              <a:defRPr>
                <a:solidFill>
                  <a:schemeClr val="tx1">
                    <a:tint val="75000"/>
                  </a:schemeClr>
                </a:solidFill>
              </a:defRPr>
            </a:lvl7pPr>
            <a:lvl8pPr marL="10789829" indent="0" algn="ctr">
              <a:buNone/>
              <a:defRPr>
                <a:solidFill>
                  <a:schemeClr val="tx1">
                    <a:tint val="75000"/>
                  </a:schemeClr>
                </a:solidFill>
              </a:defRPr>
            </a:lvl8pPr>
            <a:lvl9pPr marL="1233123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D7EF195-8879-3840-93BE-513BCF39BCE4}" type="datetimeFigureOut">
              <a:rPr lang="en-US" smtClean="0"/>
              <a:t>8/17/24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191537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F195-8879-3840-93BE-513BCF39BCE4}" type="datetimeFigureOut">
              <a:rPr lang="en-US" smtClean="0"/>
              <a:t>8/17/24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39221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836892" y="1951569"/>
            <a:ext cx="31290578" cy="416136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52776" y="1951569"/>
            <a:ext cx="93289755" cy="41613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F195-8879-3840-93BE-513BCF39BCE4}" type="datetimeFigureOut">
              <a:rPr lang="en-US" smtClean="0"/>
              <a:t>8/17/24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91843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7EF195-8879-3840-93BE-513BCF39BCE4}" type="datetimeFigureOut">
              <a:rPr lang="en-US" smtClean="0"/>
              <a:t>8/17/24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42888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7021" y="11751735"/>
            <a:ext cx="30312360" cy="3632200"/>
          </a:xfrm>
        </p:spPr>
        <p:txBody>
          <a:bodyPr anchor="t"/>
          <a:lstStyle>
            <a:lvl1pPr algn="l">
              <a:defRPr sz="13500" b="1" cap="all"/>
            </a:lvl1pPr>
          </a:lstStyle>
          <a:p>
            <a:r>
              <a:rPr lang="en-US"/>
              <a:t>Click to edit Master title style</a:t>
            </a:r>
          </a:p>
        </p:txBody>
      </p:sp>
      <p:sp>
        <p:nvSpPr>
          <p:cNvPr id="3" name="Text Placeholder 2"/>
          <p:cNvSpPr>
            <a:spLocks noGrp="1"/>
          </p:cNvSpPr>
          <p:nvPr>
            <p:ph type="body" idx="1"/>
          </p:nvPr>
        </p:nvSpPr>
        <p:spPr>
          <a:xfrm>
            <a:off x="2817021" y="7751236"/>
            <a:ext cx="30312360" cy="4000499"/>
          </a:xfrm>
        </p:spPr>
        <p:txBody>
          <a:bodyPr anchor="b"/>
          <a:lstStyle>
            <a:lvl1pPr marL="0" indent="0">
              <a:buNone/>
              <a:defRPr sz="6700">
                <a:solidFill>
                  <a:schemeClr val="tx1">
                    <a:tint val="75000"/>
                  </a:schemeClr>
                </a:solidFill>
              </a:defRPr>
            </a:lvl1pPr>
            <a:lvl2pPr marL="1541404" indent="0">
              <a:buNone/>
              <a:defRPr sz="6100">
                <a:solidFill>
                  <a:schemeClr val="tx1">
                    <a:tint val="75000"/>
                  </a:schemeClr>
                </a:solidFill>
              </a:defRPr>
            </a:lvl2pPr>
            <a:lvl3pPr marL="3082808" indent="0">
              <a:buNone/>
              <a:defRPr sz="5400">
                <a:solidFill>
                  <a:schemeClr val="tx1">
                    <a:tint val="75000"/>
                  </a:schemeClr>
                </a:solidFill>
              </a:defRPr>
            </a:lvl3pPr>
            <a:lvl4pPr marL="4624212" indent="0">
              <a:buNone/>
              <a:defRPr sz="4700">
                <a:solidFill>
                  <a:schemeClr val="tx1">
                    <a:tint val="75000"/>
                  </a:schemeClr>
                </a:solidFill>
              </a:defRPr>
            </a:lvl4pPr>
            <a:lvl5pPr marL="6165616" indent="0">
              <a:buNone/>
              <a:defRPr sz="4700">
                <a:solidFill>
                  <a:schemeClr val="tx1">
                    <a:tint val="75000"/>
                  </a:schemeClr>
                </a:solidFill>
              </a:defRPr>
            </a:lvl5pPr>
            <a:lvl6pPr marL="7707020" indent="0">
              <a:buNone/>
              <a:defRPr sz="4700">
                <a:solidFill>
                  <a:schemeClr val="tx1">
                    <a:tint val="75000"/>
                  </a:schemeClr>
                </a:solidFill>
              </a:defRPr>
            </a:lvl6pPr>
            <a:lvl7pPr marL="9248424" indent="0">
              <a:buNone/>
              <a:defRPr sz="4700">
                <a:solidFill>
                  <a:schemeClr val="tx1">
                    <a:tint val="75000"/>
                  </a:schemeClr>
                </a:solidFill>
              </a:defRPr>
            </a:lvl7pPr>
            <a:lvl8pPr marL="10789829" indent="0">
              <a:buNone/>
              <a:defRPr sz="4700">
                <a:solidFill>
                  <a:schemeClr val="tx1">
                    <a:tint val="75000"/>
                  </a:schemeClr>
                </a:solidFill>
              </a:defRPr>
            </a:lvl8pPr>
            <a:lvl9pPr marL="12331233" indent="0">
              <a:buNone/>
              <a:defRPr sz="4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7EF195-8879-3840-93BE-513BCF39BCE4}" type="datetimeFigureOut">
              <a:rPr lang="en-US" smtClean="0"/>
              <a:t>8/17/24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22563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52778" y="11379201"/>
            <a:ext cx="62290164" cy="32186035"/>
          </a:xfrm>
        </p:spPr>
        <p:txBody>
          <a:bodyPr/>
          <a:lstStyle>
            <a:lvl1pPr>
              <a:defRPr sz="9400"/>
            </a:lvl1pPr>
            <a:lvl2pPr>
              <a:defRPr sz="8100"/>
            </a:lvl2pPr>
            <a:lvl3pPr>
              <a:defRPr sz="67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837300" y="11379201"/>
            <a:ext cx="62290168" cy="32186035"/>
          </a:xfrm>
        </p:spPr>
        <p:txBody>
          <a:bodyPr/>
          <a:lstStyle>
            <a:lvl1pPr>
              <a:defRPr sz="9400"/>
            </a:lvl1pPr>
            <a:lvl2pPr>
              <a:defRPr sz="8100"/>
            </a:lvl2pPr>
            <a:lvl3pPr>
              <a:defRPr sz="67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7EF195-8879-3840-93BE-513BCF39BCE4}" type="datetimeFigureOut">
              <a:rPr lang="en-US" smtClean="0"/>
              <a:t>8/17/24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135089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83080" y="732368"/>
            <a:ext cx="32095440" cy="3048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83080" y="4093635"/>
            <a:ext cx="15756733" cy="1706032"/>
          </a:xfrm>
        </p:spPr>
        <p:txBody>
          <a:bodyPr anchor="b"/>
          <a:lstStyle>
            <a:lvl1pPr marL="0" indent="0">
              <a:buNone/>
              <a:defRPr sz="8100" b="1"/>
            </a:lvl1pPr>
            <a:lvl2pPr marL="1541404" indent="0">
              <a:buNone/>
              <a:defRPr sz="6700" b="1"/>
            </a:lvl2pPr>
            <a:lvl3pPr marL="3082808" indent="0">
              <a:buNone/>
              <a:defRPr sz="6100" b="1"/>
            </a:lvl3pPr>
            <a:lvl4pPr marL="4624212" indent="0">
              <a:buNone/>
              <a:defRPr sz="5400" b="1"/>
            </a:lvl4pPr>
            <a:lvl5pPr marL="6165616" indent="0">
              <a:buNone/>
              <a:defRPr sz="5400" b="1"/>
            </a:lvl5pPr>
            <a:lvl6pPr marL="7707020" indent="0">
              <a:buNone/>
              <a:defRPr sz="5400" b="1"/>
            </a:lvl6pPr>
            <a:lvl7pPr marL="9248424" indent="0">
              <a:buNone/>
              <a:defRPr sz="5400" b="1"/>
            </a:lvl7pPr>
            <a:lvl8pPr marL="10789829" indent="0">
              <a:buNone/>
              <a:defRPr sz="5400" b="1"/>
            </a:lvl8pPr>
            <a:lvl9pPr marL="12331233" indent="0">
              <a:buNone/>
              <a:defRPr sz="5400" b="1"/>
            </a:lvl9pPr>
          </a:lstStyle>
          <a:p>
            <a:pPr lvl="0"/>
            <a:r>
              <a:rPr lang="en-US"/>
              <a:t>Click to edit Master text styles</a:t>
            </a:r>
          </a:p>
        </p:txBody>
      </p:sp>
      <p:sp>
        <p:nvSpPr>
          <p:cNvPr id="4" name="Content Placeholder 3"/>
          <p:cNvSpPr>
            <a:spLocks noGrp="1"/>
          </p:cNvSpPr>
          <p:nvPr>
            <p:ph sz="half" idx="2"/>
          </p:nvPr>
        </p:nvSpPr>
        <p:spPr>
          <a:xfrm>
            <a:off x="1783080" y="5799667"/>
            <a:ext cx="15756733" cy="10536768"/>
          </a:xfrm>
        </p:spPr>
        <p:txBody>
          <a:bodyPr/>
          <a:lstStyle>
            <a:lvl1pPr>
              <a:defRPr sz="8100"/>
            </a:lvl1pPr>
            <a:lvl2pPr>
              <a:defRPr sz="67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115599" y="4093635"/>
            <a:ext cx="15762923" cy="1706032"/>
          </a:xfrm>
        </p:spPr>
        <p:txBody>
          <a:bodyPr anchor="b"/>
          <a:lstStyle>
            <a:lvl1pPr marL="0" indent="0">
              <a:buNone/>
              <a:defRPr sz="8100" b="1"/>
            </a:lvl1pPr>
            <a:lvl2pPr marL="1541404" indent="0">
              <a:buNone/>
              <a:defRPr sz="6700" b="1"/>
            </a:lvl2pPr>
            <a:lvl3pPr marL="3082808" indent="0">
              <a:buNone/>
              <a:defRPr sz="6100" b="1"/>
            </a:lvl3pPr>
            <a:lvl4pPr marL="4624212" indent="0">
              <a:buNone/>
              <a:defRPr sz="5400" b="1"/>
            </a:lvl4pPr>
            <a:lvl5pPr marL="6165616" indent="0">
              <a:buNone/>
              <a:defRPr sz="5400" b="1"/>
            </a:lvl5pPr>
            <a:lvl6pPr marL="7707020" indent="0">
              <a:buNone/>
              <a:defRPr sz="5400" b="1"/>
            </a:lvl6pPr>
            <a:lvl7pPr marL="9248424" indent="0">
              <a:buNone/>
              <a:defRPr sz="5400" b="1"/>
            </a:lvl7pPr>
            <a:lvl8pPr marL="10789829" indent="0">
              <a:buNone/>
              <a:defRPr sz="5400" b="1"/>
            </a:lvl8pPr>
            <a:lvl9pPr marL="12331233"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8115599" y="5799667"/>
            <a:ext cx="15762923" cy="10536768"/>
          </a:xfrm>
        </p:spPr>
        <p:txBody>
          <a:bodyPr/>
          <a:lstStyle>
            <a:lvl1pPr>
              <a:defRPr sz="8100"/>
            </a:lvl1pPr>
            <a:lvl2pPr>
              <a:defRPr sz="67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7EF195-8879-3840-93BE-513BCF39BCE4}" type="datetimeFigureOut">
              <a:rPr lang="en-US" smtClean="0"/>
              <a:t>8/17/24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310287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7EF195-8879-3840-93BE-513BCF39BCE4}" type="datetimeFigureOut">
              <a:rPr lang="en-US" smtClean="0"/>
              <a:t>8/17/24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175563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7EF195-8879-3840-93BE-513BCF39BCE4}" type="datetimeFigureOut">
              <a:rPr lang="en-US" smtClean="0"/>
              <a:t>8/17/24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65700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082" y="728133"/>
            <a:ext cx="11732421" cy="3098800"/>
          </a:xfrm>
        </p:spPr>
        <p:txBody>
          <a:bodyPr anchor="b"/>
          <a:lstStyle>
            <a:lvl1pPr algn="l">
              <a:defRPr sz="6700" b="1"/>
            </a:lvl1pPr>
          </a:lstStyle>
          <a:p>
            <a:r>
              <a:rPr lang="en-US"/>
              <a:t>Click to edit Master title style</a:t>
            </a:r>
          </a:p>
        </p:txBody>
      </p:sp>
      <p:sp>
        <p:nvSpPr>
          <p:cNvPr id="3" name="Content Placeholder 2"/>
          <p:cNvSpPr>
            <a:spLocks noGrp="1"/>
          </p:cNvSpPr>
          <p:nvPr>
            <p:ph idx="1"/>
          </p:nvPr>
        </p:nvSpPr>
        <p:spPr>
          <a:xfrm>
            <a:off x="13942695" y="728135"/>
            <a:ext cx="19935825" cy="15608301"/>
          </a:xfrm>
        </p:spPr>
        <p:txBody>
          <a:bodyPr/>
          <a:lstStyle>
            <a:lvl1pPr>
              <a:defRPr sz="10800"/>
            </a:lvl1pPr>
            <a:lvl2pPr>
              <a:defRPr sz="9400"/>
            </a:lvl2pPr>
            <a:lvl3pPr>
              <a:defRPr sz="8100"/>
            </a:lvl3pPr>
            <a:lvl4pPr>
              <a:defRPr sz="6700"/>
            </a:lvl4pPr>
            <a:lvl5pPr>
              <a:defRPr sz="6700"/>
            </a:lvl5pPr>
            <a:lvl6pPr>
              <a:defRPr sz="6700"/>
            </a:lvl6pPr>
            <a:lvl7pPr>
              <a:defRPr sz="6700"/>
            </a:lvl7pPr>
            <a:lvl8pPr>
              <a:defRPr sz="6700"/>
            </a:lvl8pPr>
            <a:lvl9pPr>
              <a:defRPr sz="6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783082" y="3826935"/>
            <a:ext cx="11732421" cy="12509501"/>
          </a:xfrm>
        </p:spPr>
        <p:txBody>
          <a:bodyPr/>
          <a:lstStyle>
            <a:lvl1pPr marL="0" indent="0">
              <a:buNone/>
              <a:defRPr sz="4700"/>
            </a:lvl1pPr>
            <a:lvl2pPr marL="1541404" indent="0">
              <a:buNone/>
              <a:defRPr sz="4000"/>
            </a:lvl2pPr>
            <a:lvl3pPr marL="3082808" indent="0">
              <a:buNone/>
              <a:defRPr sz="3400"/>
            </a:lvl3pPr>
            <a:lvl4pPr marL="4624212" indent="0">
              <a:buNone/>
              <a:defRPr sz="3000"/>
            </a:lvl4pPr>
            <a:lvl5pPr marL="6165616" indent="0">
              <a:buNone/>
              <a:defRPr sz="3000"/>
            </a:lvl5pPr>
            <a:lvl6pPr marL="7707020" indent="0">
              <a:buNone/>
              <a:defRPr sz="3000"/>
            </a:lvl6pPr>
            <a:lvl7pPr marL="9248424" indent="0">
              <a:buNone/>
              <a:defRPr sz="3000"/>
            </a:lvl7pPr>
            <a:lvl8pPr marL="10789829" indent="0">
              <a:buNone/>
              <a:defRPr sz="3000"/>
            </a:lvl8pPr>
            <a:lvl9pPr marL="12331233"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fld id="{3D7EF195-8879-3840-93BE-513BCF39BCE4}" type="datetimeFigureOut">
              <a:rPr lang="en-US" smtClean="0"/>
              <a:t>8/17/24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3345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9923" y="12801600"/>
            <a:ext cx="21396960" cy="1511301"/>
          </a:xfrm>
        </p:spPr>
        <p:txBody>
          <a:bodyPr anchor="b"/>
          <a:lstStyle>
            <a:lvl1pPr algn="l">
              <a:defRPr sz="6700" b="1"/>
            </a:lvl1pPr>
          </a:lstStyle>
          <a:p>
            <a:r>
              <a:rPr lang="en-US"/>
              <a:t>Click to edit Master title style</a:t>
            </a:r>
          </a:p>
        </p:txBody>
      </p:sp>
      <p:sp>
        <p:nvSpPr>
          <p:cNvPr id="3" name="Picture Placeholder 2"/>
          <p:cNvSpPr>
            <a:spLocks noGrp="1"/>
          </p:cNvSpPr>
          <p:nvPr>
            <p:ph type="pic" idx="1"/>
          </p:nvPr>
        </p:nvSpPr>
        <p:spPr>
          <a:xfrm>
            <a:off x="6989923" y="1634067"/>
            <a:ext cx="21396960" cy="10972800"/>
          </a:xfrm>
        </p:spPr>
        <p:txBody>
          <a:bodyPr/>
          <a:lstStyle>
            <a:lvl1pPr marL="0" indent="0">
              <a:buNone/>
              <a:defRPr sz="10800"/>
            </a:lvl1pPr>
            <a:lvl2pPr marL="1541404" indent="0">
              <a:buNone/>
              <a:defRPr sz="9400"/>
            </a:lvl2pPr>
            <a:lvl3pPr marL="3082808" indent="0">
              <a:buNone/>
              <a:defRPr sz="8100"/>
            </a:lvl3pPr>
            <a:lvl4pPr marL="4624212" indent="0">
              <a:buNone/>
              <a:defRPr sz="6700"/>
            </a:lvl4pPr>
            <a:lvl5pPr marL="6165616" indent="0">
              <a:buNone/>
              <a:defRPr sz="6700"/>
            </a:lvl5pPr>
            <a:lvl6pPr marL="7707020" indent="0">
              <a:buNone/>
              <a:defRPr sz="6700"/>
            </a:lvl6pPr>
            <a:lvl7pPr marL="9248424" indent="0">
              <a:buNone/>
              <a:defRPr sz="6700"/>
            </a:lvl7pPr>
            <a:lvl8pPr marL="10789829" indent="0">
              <a:buNone/>
              <a:defRPr sz="6700"/>
            </a:lvl8pPr>
            <a:lvl9pPr marL="12331233" indent="0">
              <a:buNone/>
              <a:defRPr sz="6700"/>
            </a:lvl9pPr>
          </a:lstStyle>
          <a:p>
            <a:endParaRPr lang="en-US" dirty="0"/>
          </a:p>
        </p:txBody>
      </p:sp>
      <p:sp>
        <p:nvSpPr>
          <p:cNvPr id="4" name="Text Placeholder 3"/>
          <p:cNvSpPr>
            <a:spLocks noGrp="1"/>
          </p:cNvSpPr>
          <p:nvPr>
            <p:ph type="body" sz="half" idx="2"/>
          </p:nvPr>
        </p:nvSpPr>
        <p:spPr>
          <a:xfrm>
            <a:off x="6989923" y="14312901"/>
            <a:ext cx="21396960" cy="2146299"/>
          </a:xfrm>
        </p:spPr>
        <p:txBody>
          <a:bodyPr/>
          <a:lstStyle>
            <a:lvl1pPr marL="0" indent="0">
              <a:buNone/>
              <a:defRPr sz="4700"/>
            </a:lvl1pPr>
            <a:lvl2pPr marL="1541404" indent="0">
              <a:buNone/>
              <a:defRPr sz="4000"/>
            </a:lvl2pPr>
            <a:lvl3pPr marL="3082808" indent="0">
              <a:buNone/>
              <a:defRPr sz="3400"/>
            </a:lvl3pPr>
            <a:lvl4pPr marL="4624212" indent="0">
              <a:buNone/>
              <a:defRPr sz="3000"/>
            </a:lvl4pPr>
            <a:lvl5pPr marL="6165616" indent="0">
              <a:buNone/>
              <a:defRPr sz="3000"/>
            </a:lvl5pPr>
            <a:lvl6pPr marL="7707020" indent="0">
              <a:buNone/>
              <a:defRPr sz="3000"/>
            </a:lvl6pPr>
            <a:lvl7pPr marL="9248424" indent="0">
              <a:buNone/>
              <a:defRPr sz="3000"/>
            </a:lvl7pPr>
            <a:lvl8pPr marL="10789829" indent="0">
              <a:buNone/>
              <a:defRPr sz="3000"/>
            </a:lvl8pPr>
            <a:lvl9pPr marL="12331233"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fld id="{3D7EF195-8879-3840-93BE-513BCF39BCE4}" type="datetimeFigureOut">
              <a:rPr lang="en-US" smtClean="0"/>
              <a:t>8/17/24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95E28B-6616-9841-9E31-BFE599A24720}" type="slidenum">
              <a:rPr lang="en-US" smtClean="0"/>
              <a:t>‹#›</a:t>
            </a:fld>
            <a:endParaRPr lang="en-US" dirty="0"/>
          </a:p>
        </p:txBody>
      </p:sp>
    </p:spTree>
    <p:extLst>
      <p:ext uri="{BB962C8B-B14F-4D97-AF65-F5344CB8AC3E}">
        <p14:creationId xmlns:p14="http://schemas.microsoft.com/office/powerpoint/2010/main" val="215498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83080" y="732368"/>
            <a:ext cx="32095440" cy="3048000"/>
          </a:xfrm>
          <a:prstGeom prst="rect">
            <a:avLst/>
          </a:prstGeom>
        </p:spPr>
        <p:txBody>
          <a:bodyPr vert="horz" lIns="308281" tIns="154140" rIns="308281" bIns="154140" rtlCol="0" anchor="ctr">
            <a:normAutofit/>
          </a:bodyPr>
          <a:lstStyle/>
          <a:p>
            <a:r>
              <a:rPr lang="en-US"/>
              <a:t>Click to edit Master title style</a:t>
            </a:r>
          </a:p>
        </p:txBody>
      </p:sp>
      <p:sp>
        <p:nvSpPr>
          <p:cNvPr id="3" name="Text Placeholder 2"/>
          <p:cNvSpPr>
            <a:spLocks noGrp="1"/>
          </p:cNvSpPr>
          <p:nvPr>
            <p:ph type="body" idx="1"/>
          </p:nvPr>
        </p:nvSpPr>
        <p:spPr>
          <a:xfrm>
            <a:off x="1783080" y="4267201"/>
            <a:ext cx="32095440" cy="12069235"/>
          </a:xfrm>
          <a:prstGeom prst="rect">
            <a:avLst/>
          </a:prstGeom>
        </p:spPr>
        <p:txBody>
          <a:bodyPr vert="horz" lIns="308281" tIns="154140" rIns="308281" bIns="1541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783080" y="16950268"/>
            <a:ext cx="8321040" cy="973667"/>
          </a:xfrm>
          <a:prstGeom prst="rect">
            <a:avLst/>
          </a:prstGeom>
        </p:spPr>
        <p:txBody>
          <a:bodyPr vert="horz" lIns="308281" tIns="154140" rIns="308281" bIns="154140" rtlCol="0" anchor="ctr"/>
          <a:lstStyle>
            <a:lvl1pPr algn="l">
              <a:defRPr sz="4000">
                <a:solidFill>
                  <a:schemeClr val="tx1">
                    <a:tint val="75000"/>
                  </a:schemeClr>
                </a:solidFill>
              </a:defRPr>
            </a:lvl1pPr>
          </a:lstStyle>
          <a:p>
            <a:fld id="{3D7EF195-8879-3840-93BE-513BCF39BCE4}" type="datetimeFigureOut">
              <a:rPr lang="en-US" smtClean="0"/>
              <a:t>8/17/24</a:t>
            </a:fld>
            <a:endParaRPr lang="en-US" dirty="0"/>
          </a:p>
        </p:txBody>
      </p:sp>
      <p:sp>
        <p:nvSpPr>
          <p:cNvPr id="5" name="Footer Placeholder 4"/>
          <p:cNvSpPr>
            <a:spLocks noGrp="1"/>
          </p:cNvSpPr>
          <p:nvPr>
            <p:ph type="ftr" sz="quarter" idx="3"/>
          </p:nvPr>
        </p:nvSpPr>
        <p:spPr>
          <a:xfrm>
            <a:off x="12184380" y="16950268"/>
            <a:ext cx="11292840" cy="973667"/>
          </a:xfrm>
          <a:prstGeom prst="rect">
            <a:avLst/>
          </a:prstGeom>
        </p:spPr>
        <p:txBody>
          <a:bodyPr vert="horz" lIns="308281" tIns="154140" rIns="308281" bIns="154140" rtlCol="0" anchor="ctr"/>
          <a:lstStyle>
            <a:lvl1pPr algn="ctr">
              <a:defRPr sz="4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557480" y="16950268"/>
            <a:ext cx="8321040" cy="973667"/>
          </a:xfrm>
          <a:prstGeom prst="rect">
            <a:avLst/>
          </a:prstGeom>
        </p:spPr>
        <p:txBody>
          <a:bodyPr vert="horz" lIns="308281" tIns="154140" rIns="308281" bIns="154140" rtlCol="0" anchor="ctr"/>
          <a:lstStyle>
            <a:lvl1pPr algn="r">
              <a:defRPr sz="4000">
                <a:solidFill>
                  <a:schemeClr val="tx1">
                    <a:tint val="75000"/>
                  </a:schemeClr>
                </a:solidFill>
              </a:defRPr>
            </a:lvl1pPr>
          </a:lstStyle>
          <a:p>
            <a:fld id="{0495E28B-6616-9841-9E31-BFE599A24720}" type="slidenum">
              <a:rPr lang="en-US" smtClean="0"/>
              <a:t>‹#›</a:t>
            </a:fld>
            <a:endParaRPr lang="en-US" dirty="0"/>
          </a:p>
        </p:txBody>
      </p:sp>
    </p:spTree>
    <p:extLst>
      <p:ext uri="{BB962C8B-B14F-4D97-AF65-F5344CB8AC3E}">
        <p14:creationId xmlns:p14="http://schemas.microsoft.com/office/powerpoint/2010/main" val="2930202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41404" rtl="0" eaLnBrk="1" latinLnBrk="0" hangingPunct="1">
        <a:spcBef>
          <a:spcPct val="0"/>
        </a:spcBef>
        <a:buNone/>
        <a:defRPr sz="14800" kern="1200">
          <a:solidFill>
            <a:schemeClr val="tx1"/>
          </a:solidFill>
          <a:latin typeface="+mj-lt"/>
          <a:ea typeface="+mj-ea"/>
          <a:cs typeface="+mj-cs"/>
        </a:defRPr>
      </a:lvl1pPr>
    </p:titleStyle>
    <p:bodyStyle>
      <a:lvl1pPr marL="1156053" indent="-1156053" algn="l" defTabSz="1541404" rtl="0" eaLnBrk="1" latinLnBrk="0" hangingPunct="1">
        <a:spcBef>
          <a:spcPct val="20000"/>
        </a:spcBef>
        <a:buFont typeface="Arial"/>
        <a:buChar char="•"/>
        <a:defRPr sz="10800" kern="1200">
          <a:solidFill>
            <a:schemeClr val="tx1"/>
          </a:solidFill>
          <a:latin typeface="+mn-lt"/>
          <a:ea typeface="+mn-ea"/>
          <a:cs typeface="+mn-cs"/>
        </a:defRPr>
      </a:lvl1pPr>
      <a:lvl2pPr marL="2504782" indent="-963378" algn="l" defTabSz="1541404" rtl="0" eaLnBrk="1" latinLnBrk="0" hangingPunct="1">
        <a:spcBef>
          <a:spcPct val="20000"/>
        </a:spcBef>
        <a:buFont typeface="Arial"/>
        <a:buChar char="–"/>
        <a:defRPr sz="9400" kern="1200">
          <a:solidFill>
            <a:schemeClr val="tx1"/>
          </a:solidFill>
          <a:latin typeface="+mn-lt"/>
          <a:ea typeface="+mn-ea"/>
          <a:cs typeface="+mn-cs"/>
        </a:defRPr>
      </a:lvl2pPr>
      <a:lvl3pPr marL="3853510" indent="-770702" algn="l" defTabSz="1541404" rtl="0" eaLnBrk="1" latinLnBrk="0" hangingPunct="1">
        <a:spcBef>
          <a:spcPct val="20000"/>
        </a:spcBef>
        <a:buFont typeface="Arial"/>
        <a:buChar char="•"/>
        <a:defRPr sz="8100" kern="1200">
          <a:solidFill>
            <a:schemeClr val="tx1"/>
          </a:solidFill>
          <a:latin typeface="+mn-lt"/>
          <a:ea typeface="+mn-ea"/>
          <a:cs typeface="+mn-cs"/>
        </a:defRPr>
      </a:lvl3pPr>
      <a:lvl4pPr marL="5394914" indent="-770702" algn="l" defTabSz="1541404" rtl="0" eaLnBrk="1" latinLnBrk="0" hangingPunct="1">
        <a:spcBef>
          <a:spcPct val="20000"/>
        </a:spcBef>
        <a:buFont typeface="Arial"/>
        <a:buChar char="–"/>
        <a:defRPr sz="6700" kern="1200">
          <a:solidFill>
            <a:schemeClr val="tx1"/>
          </a:solidFill>
          <a:latin typeface="+mn-lt"/>
          <a:ea typeface="+mn-ea"/>
          <a:cs typeface="+mn-cs"/>
        </a:defRPr>
      </a:lvl4pPr>
      <a:lvl5pPr marL="6936318" indent="-770702" algn="l" defTabSz="1541404" rtl="0" eaLnBrk="1" latinLnBrk="0" hangingPunct="1">
        <a:spcBef>
          <a:spcPct val="20000"/>
        </a:spcBef>
        <a:buFont typeface="Arial"/>
        <a:buChar char="»"/>
        <a:defRPr sz="6700" kern="1200">
          <a:solidFill>
            <a:schemeClr val="tx1"/>
          </a:solidFill>
          <a:latin typeface="+mn-lt"/>
          <a:ea typeface="+mn-ea"/>
          <a:cs typeface="+mn-cs"/>
        </a:defRPr>
      </a:lvl5pPr>
      <a:lvl6pPr marL="8477722" indent="-770702" algn="l" defTabSz="1541404" rtl="0" eaLnBrk="1" latinLnBrk="0" hangingPunct="1">
        <a:spcBef>
          <a:spcPct val="20000"/>
        </a:spcBef>
        <a:buFont typeface="Arial"/>
        <a:buChar char="•"/>
        <a:defRPr sz="6700" kern="1200">
          <a:solidFill>
            <a:schemeClr val="tx1"/>
          </a:solidFill>
          <a:latin typeface="+mn-lt"/>
          <a:ea typeface="+mn-ea"/>
          <a:cs typeface="+mn-cs"/>
        </a:defRPr>
      </a:lvl6pPr>
      <a:lvl7pPr marL="10019127" indent="-770702" algn="l" defTabSz="1541404" rtl="0" eaLnBrk="1" latinLnBrk="0" hangingPunct="1">
        <a:spcBef>
          <a:spcPct val="20000"/>
        </a:spcBef>
        <a:buFont typeface="Arial"/>
        <a:buChar char="•"/>
        <a:defRPr sz="6700" kern="1200">
          <a:solidFill>
            <a:schemeClr val="tx1"/>
          </a:solidFill>
          <a:latin typeface="+mn-lt"/>
          <a:ea typeface="+mn-ea"/>
          <a:cs typeface="+mn-cs"/>
        </a:defRPr>
      </a:lvl7pPr>
      <a:lvl8pPr marL="11560531" indent="-770702" algn="l" defTabSz="1541404" rtl="0" eaLnBrk="1" latinLnBrk="0" hangingPunct="1">
        <a:spcBef>
          <a:spcPct val="20000"/>
        </a:spcBef>
        <a:buFont typeface="Arial"/>
        <a:buChar char="•"/>
        <a:defRPr sz="6700" kern="1200">
          <a:solidFill>
            <a:schemeClr val="tx1"/>
          </a:solidFill>
          <a:latin typeface="+mn-lt"/>
          <a:ea typeface="+mn-ea"/>
          <a:cs typeface="+mn-cs"/>
        </a:defRPr>
      </a:lvl8pPr>
      <a:lvl9pPr marL="13101935" indent="-770702" algn="l" defTabSz="1541404" rtl="0" eaLnBrk="1" latinLnBrk="0" hangingPunct="1">
        <a:spcBef>
          <a:spcPct val="20000"/>
        </a:spcBef>
        <a:buFont typeface="Arial"/>
        <a:buChar char="•"/>
        <a:defRPr sz="6700" kern="1200">
          <a:solidFill>
            <a:schemeClr val="tx1"/>
          </a:solidFill>
          <a:latin typeface="+mn-lt"/>
          <a:ea typeface="+mn-ea"/>
          <a:cs typeface="+mn-cs"/>
        </a:defRPr>
      </a:lvl9pPr>
    </p:bodyStyle>
    <p:otherStyle>
      <a:defPPr>
        <a:defRPr lang="en-US"/>
      </a:defPPr>
      <a:lvl1pPr marL="0" algn="l" defTabSz="1541404" rtl="0" eaLnBrk="1" latinLnBrk="0" hangingPunct="1">
        <a:defRPr sz="6100" kern="1200">
          <a:solidFill>
            <a:schemeClr val="tx1"/>
          </a:solidFill>
          <a:latin typeface="+mn-lt"/>
          <a:ea typeface="+mn-ea"/>
          <a:cs typeface="+mn-cs"/>
        </a:defRPr>
      </a:lvl1pPr>
      <a:lvl2pPr marL="1541404" algn="l" defTabSz="1541404" rtl="0" eaLnBrk="1" latinLnBrk="0" hangingPunct="1">
        <a:defRPr sz="6100" kern="1200">
          <a:solidFill>
            <a:schemeClr val="tx1"/>
          </a:solidFill>
          <a:latin typeface="+mn-lt"/>
          <a:ea typeface="+mn-ea"/>
          <a:cs typeface="+mn-cs"/>
        </a:defRPr>
      </a:lvl2pPr>
      <a:lvl3pPr marL="3082808" algn="l" defTabSz="1541404" rtl="0" eaLnBrk="1" latinLnBrk="0" hangingPunct="1">
        <a:defRPr sz="6100" kern="1200">
          <a:solidFill>
            <a:schemeClr val="tx1"/>
          </a:solidFill>
          <a:latin typeface="+mn-lt"/>
          <a:ea typeface="+mn-ea"/>
          <a:cs typeface="+mn-cs"/>
        </a:defRPr>
      </a:lvl3pPr>
      <a:lvl4pPr marL="4624212" algn="l" defTabSz="1541404" rtl="0" eaLnBrk="1" latinLnBrk="0" hangingPunct="1">
        <a:defRPr sz="6100" kern="1200">
          <a:solidFill>
            <a:schemeClr val="tx1"/>
          </a:solidFill>
          <a:latin typeface="+mn-lt"/>
          <a:ea typeface="+mn-ea"/>
          <a:cs typeface="+mn-cs"/>
        </a:defRPr>
      </a:lvl4pPr>
      <a:lvl5pPr marL="6165616" algn="l" defTabSz="1541404" rtl="0" eaLnBrk="1" latinLnBrk="0" hangingPunct="1">
        <a:defRPr sz="6100" kern="1200">
          <a:solidFill>
            <a:schemeClr val="tx1"/>
          </a:solidFill>
          <a:latin typeface="+mn-lt"/>
          <a:ea typeface="+mn-ea"/>
          <a:cs typeface="+mn-cs"/>
        </a:defRPr>
      </a:lvl5pPr>
      <a:lvl6pPr marL="7707020" algn="l" defTabSz="1541404" rtl="0" eaLnBrk="1" latinLnBrk="0" hangingPunct="1">
        <a:defRPr sz="6100" kern="1200">
          <a:solidFill>
            <a:schemeClr val="tx1"/>
          </a:solidFill>
          <a:latin typeface="+mn-lt"/>
          <a:ea typeface="+mn-ea"/>
          <a:cs typeface="+mn-cs"/>
        </a:defRPr>
      </a:lvl6pPr>
      <a:lvl7pPr marL="9248424" algn="l" defTabSz="1541404" rtl="0" eaLnBrk="1" latinLnBrk="0" hangingPunct="1">
        <a:defRPr sz="6100" kern="1200">
          <a:solidFill>
            <a:schemeClr val="tx1"/>
          </a:solidFill>
          <a:latin typeface="+mn-lt"/>
          <a:ea typeface="+mn-ea"/>
          <a:cs typeface="+mn-cs"/>
        </a:defRPr>
      </a:lvl7pPr>
      <a:lvl8pPr marL="10789829" algn="l" defTabSz="1541404" rtl="0" eaLnBrk="1" latinLnBrk="0" hangingPunct="1">
        <a:defRPr sz="6100" kern="1200">
          <a:solidFill>
            <a:schemeClr val="tx1"/>
          </a:solidFill>
          <a:latin typeface="+mn-lt"/>
          <a:ea typeface="+mn-ea"/>
          <a:cs typeface="+mn-cs"/>
        </a:defRPr>
      </a:lvl8pPr>
      <a:lvl9pPr marL="12331233" algn="l" defTabSz="1541404"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3"/>
          <p:cNvSpPr txBox="1"/>
          <p:nvPr/>
        </p:nvSpPr>
        <p:spPr>
          <a:xfrm>
            <a:off x="6688667" y="431443"/>
            <a:ext cx="26684753" cy="2315581"/>
          </a:xfrm>
          <a:prstGeom prst="rect">
            <a:avLst/>
          </a:prstGeom>
          <a:noFill/>
          <a:ln>
            <a:noFill/>
          </a:ln>
        </p:spPr>
        <p:txBody>
          <a:bodyPr wrap="square" lIns="0" tIns="0" rIns="0" bIns="0" anchor="t"/>
          <a:lstStyle/>
          <a:p>
            <a:pPr algn="ctr">
              <a:lnSpc>
                <a:spcPts val="7469"/>
              </a:lnSpc>
              <a:spcAft>
                <a:spcPts val="1100"/>
              </a:spcAft>
              <a:defRPr lang="en-US"/>
            </a:pPr>
            <a:r>
              <a:rPr lang="en-US" sz="6225" b="1" spc="-62" dirty="0">
                <a:solidFill>
                  <a:srgbClr val="0B48A1"/>
                </a:solidFill>
                <a:latin typeface="Arial" charset="77"/>
                <a:ea typeface="Arial" charset="77"/>
                <a:cs typeface="Arial" charset="77"/>
              </a:rPr>
              <a:t>SOP Strategic Plan Update – “TRANSFORMATIVE PARTNERSHIPS”</a:t>
            </a:r>
          </a:p>
          <a:p>
            <a:pPr algn="ctr">
              <a:lnSpc>
                <a:spcPts val="3000"/>
              </a:lnSpc>
              <a:defRPr lang="en-US"/>
            </a:pPr>
            <a:r>
              <a:rPr lang="en-US" sz="2739" dirty="0">
                <a:latin typeface="Arial" charset="77"/>
                <a:ea typeface="Arial" charset="77"/>
                <a:cs typeface="Arial" charset="77"/>
              </a:rPr>
              <a:t>Co-Leads: Jennifer Cocohoba  and </a:t>
            </a:r>
            <a:r>
              <a:rPr lang="en-US" sz="2739" dirty="0" err="1">
                <a:latin typeface="Arial" charset="77"/>
                <a:ea typeface="Arial" charset="77"/>
                <a:cs typeface="Arial" charset="77"/>
              </a:rPr>
              <a:t>Nevan</a:t>
            </a:r>
            <a:r>
              <a:rPr lang="en-US" sz="2739" dirty="0">
                <a:latin typeface="Arial" charset="77"/>
                <a:ea typeface="Arial" charset="77"/>
                <a:cs typeface="Arial" charset="77"/>
              </a:rPr>
              <a:t> </a:t>
            </a:r>
            <a:r>
              <a:rPr lang="en-US" sz="2739" dirty="0" err="1">
                <a:latin typeface="Arial" charset="77"/>
                <a:ea typeface="Arial" charset="77"/>
                <a:cs typeface="Arial" charset="77"/>
              </a:rPr>
              <a:t>Krogan</a:t>
            </a:r>
            <a:endParaRPr lang="en-US" sz="2739" dirty="0">
              <a:latin typeface="Arial" charset="77"/>
              <a:ea typeface="Arial" charset="77"/>
              <a:cs typeface="Arial" charset="77"/>
            </a:endParaRPr>
          </a:p>
          <a:p>
            <a:pPr algn="ctr">
              <a:lnSpc>
                <a:spcPts val="3000"/>
              </a:lnSpc>
              <a:defRPr lang="en-US"/>
            </a:pPr>
            <a:r>
              <a:rPr lang="en-US" sz="2739" dirty="0">
                <a:latin typeface="Arial" charset="77"/>
                <a:ea typeface="Arial" charset="77"/>
                <a:cs typeface="Arial" charset="77"/>
              </a:rPr>
              <a:t>Group Members: Andrej </a:t>
            </a:r>
            <a:r>
              <a:rPr lang="en-US" sz="2739" dirty="0" err="1">
                <a:latin typeface="Arial" charset="77"/>
                <a:ea typeface="Arial" charset="77"/>
                <a:cs typeface="Arial" charset="77"/>
              </a:rPr>
              <a:t>Sali</a:t>
            </a:r>
            <a:r>
              <a:rPr lang="en-US" sz="2739" dirty="0">
                <a:latin typeface="Arial" charset="77"/>
                <a:ea typeface="Arial" charset="77"/>
                <a:cs typeface="Arial" charset="77"/>
              </a:rPr>
              <a:t>, </a:t>
            </a:r>
            <a:r>
              <a:rPr lang="en-US" sz="2739" dirty="0" err="1">
                <a:latin typeface="Arial" charset="77"/>
                <a:ea typeface="Arial" charset="77"/>
                <a:cs typeface="Arial" charset="77"/>
              </a:rPr>
              <a:t>Balyn</a:t>
            </a:r>
            <a:r>
              <a:rPr lang="en-US" sz="2739" dirty="0">
                <a:latin typeface="Arial" charset="77"/>
                <a:ea typeface="Arial" charset="77"/>
                <a:cs typeface="Arial" charset="77"/>
              </a:rPr>
              <a:t> Zero</a:t>
            </a:r>
          </a:p>
        </p:txBody>
      </p:sp>
      <p:sp>
        <p:nvSpPr>
          <p:cNvPr id="6" name="Rectangle 105"/>
          <p:cNvSpPr>
            <a:spLocks noChangeArrowheads="1"/>
          </p:cNvSpPr>
          <p:nvPr/>
        </p:nvSpPr>
        <p:spPr bwMode="auto">
          <a:xfrm>
            <a:off x="266773" y="4024773"/>
            <a:ext cx="35400409" cy="15309077"/>
          </a:xfrm>
          <a:prstGeom prst="rect">
            <a:avLst/>
          </a:prstGeom>
          <a:solidFill>
            <a:srgbClr val="E8E9E9"/>
          </a:solidFill>
          <a:ln>
            <a:noFill/>
          </a:ln>
        </p:spPr>
        <p:txBody>
          <a:bodyPr wrap="none" anchor="ctr"/>
          <a:lstStyle/>
          <a:p>
            <a:endParaRPr lang="en-US" dirty="0"/>
          </a:p>
        </p:txBody>
      </p:sp>
      <p:sp>
        <p:nvSpPr>
          <p:cNvPr id="9" name="TextBox 3"/>
          <p:cNvSpPr txBox="1"/>
          <p:nvPr/>
        </p:nvSpPr>
        <p:spPr>
          <a:xfrm>
            <a:off x="493776" y="2985215"/>
            <a:ext cx="6878576" cy="14635273"/>
          </a:xfrm>
          <a:prstGeom prst="rect">
            <a:avLst/>
          </a:prstGeom>
          <a:solidFill>
            <a:schemeClr val="bg1"/>
          </a:solidFill>
          <a:ln>
            <a:noFill/>
          </a:ln>
        </p:spPr>
        <p:txBody>
          <a:bodyPr wrap="square" lIns="548640" tIns="457200" rIns="365760" bIns="365760" anchor="t"/>
          <a:lstStyle/>
          <a:p>
            <a:pPr>
              <a:lnSpc>
                <a:spcPts val="3486"/>
              </a:lnSpc>
              <a:spcAft>
                <a:spcPts val="1800"/>
              </a:spcAft>
              <a:defRPr lang="en-US"/>
            </a:pPr>
            <a:r>
              <a:rPr lang="en-US" sz="3703" b="1" spc="-18" dirty="0">
                <a:solidFill>
                  <a:srgbClr val="0B48A1"/>
                </a:solidFill>
                <a:latin typeface="Arial" panose="020B0604020202020204" pitchFamily="34" charset="0"/>
                <a:ea typeface="Garamond" charset="77"/>
                <a:cs typeface="Arial" panose="020B0604020202020204" pitchFamily="34" charset="0"/>
              </a:rPr>
              <a:t>Working Definition</a:t>
            </a:r>
          </a:p>
          <a:p>
            <a:pPr>
              <a:lnSpc>
                <a:spcPts val="3486"/>
              </a:lnSpc>
              <a:spcAft>
                <a:spcPts val="1800"/>
              </a:spcAft>
              <a:defRPr lang="en-US"/>
            </a:pPr>
            <a:r>
              <a:rPr lang="en-US" sz="2000" b="1" spc="-18" dirty="0">
                <a:solidFill>
                  <a:srgbClr val="0B48A1"/>
                </a:solidFill>
                <a:latin typeface="Arial" panose="020B0604020202020204" pitchFamily="34" charset="0"/>
                <a:ea typeface="Garamond" charset="77"/>
                <a:cs typeface="Arial" panose="020B0604020202020204" pitchFamily="34" charset="0"/>
              </a:rPr>
              <a:t>A partnership which helps individual departments, ORUs, and the UCSF School of Pharmacy meet their mission and vision.</a:t>
            </a:r>
          </a:p>
          <a:p>
            <a:pPr>
              <a:lnSpc>
                <a:spcPts val="3486"/>
              </a:lnSpc>
              <a:spcAft>
                <a:spcPts val="1800"/>
              </a:spcAft>
              <a:defRPr lang="en-US"/>
            </a:pPr>
            <a:endParaRPr lang="en-US" sz="3703" b="1" spc="-18" dirty="0">
              <a:solidFill>
                <a:srgbClr val="0B48A1"/>
              </a:solidFill>
              <a:latin typeface="Arial" panose="020B0604020202020204" pitchFamily="34" charset="0"/>
              <a:ea typeface="Garamond" charset="77"/>
              <a:cs typeface="Arial" panose="020B0604020202020204" pitchFamily="34" charset="0"/>
            </a:endParaRPr>
          </a:p>
          <a:p>
            <a:pPr>
              <a:lnSpc>
                <a:spcPts val="3486"/>
              </a:lnSpc>
              <a:spcAft>
                <a:spcPts val="1800"/>
              </a:spcAft>
              <a:defRPr lang="en-US"/>
            </a:pPr>
            <a:r>
              <a:rPr lang="en-US" sz="3703" b="1" spc="-18" dirty="0">
                <a:solidFill>
                  <a:srgbClr val="0B48A1"/>
                </a:solidFill>
                <a:latin typeface="Arial" panose="020B0604020202020204" pitchFamily="34" charset="0"/>
                <a:ea typeface="Garamond" charset="77"/>
                <a:cs typeface="Arial" panose="020B0604020202020204" pitchFamily="34" charset="0"/>
              </a:rPr>
              <a:t>Goals</a:t>
            </a:r>
            <a:endParaRPr lang="en-US" sz="2000" b="1" spc="-18" dirty="0">
              <a:solidFill>
                <a:srgbClr val="0B48A1"/>
              </a:solidFill>
              <a:latin typeface="Arial" panose="020B0604020202020204" pitchFamily="34" charset="0"/>
              <a:ea typeface="Garamond" charset="77"/>
              <a:cs typeface="Arial" panose="020B0604020202020204" pitchFamily="34" charset="0"/>
            </a:endParaRPr>
          </a:p>
          <a:p>
            <a:pPr>
              <a:spcAft>
                <a:spcPts val="1800"/>
              </a:spcAft>
              <a:defRPr lang="en-US"/>
            </a:pPr>
            <a:r>
              <a:rPr lang="en-US" sz="2000" b="1" spc="-18" dirty="0">
                <a:solidFill>
                  <a:srgbClr val="0B48A1"/>
                </a:solidFill>
                <a:latin typeface="Arial" panose="020B0604020202020204" pitchFamily="34" charset="0"/>
                <a:ea typeface="Garamond" charset="77"/>
                <a:cs typeface="Arial" panose="020B0604020202020204" pitchFamily="34" charset="0"/>
              </a:rPr>
              <a:t>***7.1 To enhance our education, research, and clinical missions, </a:t>
            </a:r>
            <a:r>
              <a:rPr lang="en-US" sz="2000" b="1" u="sng" spc="-18" dirty="0">
                <a:solidFill>
                  <a:srgbClr val="0B48A1"/>
                </a:solidFill>
                <a:latin typeface="Arial" panose="020B0604020202020204" pitchFamily="34" charset="0"/>
                <a:ea typeface="Garamond" charset="77"/>
                <a:cs typeface="Arial" panose="020B0604020202020204" pitchFamily="34" charset="0"/>
              </a:rPr>
              <a:t>establish transformative </a:t>
            </a:r>
            <a:r>
              <a:rPr lang="en-US" sz="2000" b="1" spc="-18" dirty="0">
                <a:solidFill>
                  <a:srgbClr val="0B48A1"/>
                </a:solidFill>
                <a:latin typeface="Arial" panose="020B0604020202020204" pitchFamily="34" charset="0"/>
                <a:ea typeface="Garamond" charset="77"/>
                <a:cs typeface="Arial" panose="020B0604020202020204" pitchFamily="34" charset="0"/>
              </a:rPr>
              <a:t>partnerships with national and international organizations including other academic and health institutions, non-profit entities, professional organizations, and for-profit companies. ***</a:t>
            </a:r>
          </a:p>
          <a:p>
            <a:pPr>
              <a:spcAft>
                <a:spcPts val="1800"/>
              </a:spcAft>
              <a:defRPr lang="en-US"/>
            </a:pPr>
            <a:r>
              <a:rPr lang="en-US" sz="2000" b="1" spc="-18" dirty="0">
                <a:solidFill>
                  <a:srgbClr val="0B48A1"/>
                </a:solidFill>
                <a:latin typeface="Arial" panose="020B0604020202020204" pitchFamily="34" charset="0"/>
                <a:ea typeface="Garamond" charset="77"/>
                <a:cs typeface="Arial" panose="020B0604020202020204" pitchFamily="34" charset="0"/>
              </a:rPr>
              <a:t>7.2 Facilitate the creation and goals of partnerships with external organizations by </a:t>
            </a:r>
            <a:r>
              <a:rPr lang="en-US" sz="2000" b="1" u="sng" spc="-18" dirty="0">
                <a:solidFill>
                  <a:srgbClr val="0B48A1"/>
                </a:solidFill>
                <a:latin typeface="Arial" panose="020B0604020202020204" pitchFamily="34" charset="0"/>
                <a:ea typeface="Garamond" charset="77"/>
                <a:cs typeface="Arial" panose="020B0604020202020204" pitchFamily="34" charset="0"/>
              </a:rPr>
              <a:t>streamlining internal policies and processes</a:t>
            </a:r>
            <a:r>
              <a:rPr lang="en-US" sz="2000" b="1" spc="-18" dirty="0">
                <a:solidFill>
                  <a:srgbClr val="0B48A1"/>
                </a:solidFill>
                <a:latin typeface="Arial" panose="020B0604020202020204" pitchFamily="34" charset="0"/>
                <a:ea typeface="Garamond" charset="77"/>
                <a:cs typeface="Arial" panose="020B0604020202020204" pitchFamily="34" charset="0"/>
              </a:rPr>
              <a:t> including processes for contracts, material and data transfer, intellectual property, and student/faculty exchange.</a:t>
            </a:r>
            <a:endParaRPr lang="en-US" sz="3703" b="1" spc="37" dirty="0">
              <a:solidFill>
                <a:srgbClr val="0B48A1"/>
              </a:solidFill>
              <a:latin typeface="Arial" panose="020B0604020202020204" pitchFamily="34" charset="0"/>
              <a:ea typeface="Garamond" charset="77"/>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endParaRPr lang="en-US" sz="3700" b="1" dirty="0">
              <a:solidFill>
                <a:srgbClr val="0B48A1"/>
              </a:solidFill>
              <a:latin typeface="Arial" panose="020B0604020202020204" pitchFamily="34" charset="0"/>
              <a:cs typeface="Arial" panose="020B0604020202020204" pitchFamily="34" charset="0"/>
            </a:endParaRPr>
          </a:p>
          <a:p>
            <a:r>
              <a:rPr lang="en-US" sz="3700" b="1" dirty="0">
                <a:solidFill>
                  <a:srgbClr val="0B48A1"/>
                </a:solidFill>
                <a:latin typeface="Arial" panose="020B0604020202020204" pitchFamily="34" charset="0"/>
                <a:cs typeface="Arial" panose="020B0604020202020204" pitchFamily="34" charset="0"/>
              </a:rPr>
              <a:t>Highlighted Subgoals</a:t>
            </a:r>
          </a:p>
          <a:p>
            <a:pPr algn="just"/>
            <a:r>
              <a:rPr lang="en-US" sz="2000" b="1" dirty="0">
                <a:solidFill>
                  <a:srgbClr val="0B48A1"/>
                </a:solidFill>
                <a:latin typeface="Arial" panose="020B0604020202020204" pitchFamily="34" charset="0"/>
                <a:cs typeface="Arial" panose="020B0604020202020204" pitchFamily="34" charset="0"/>
              </a:rPr>
              <a:t>7.1.1 Conduct a needs assessment to define and prioritize transformative partnerships.</a:t>
            </a:r>
          </a:p>
          <a:p>
            <a:pPr algn="just"/>
            <a:r>
              <a:rPr lang="en-US" sz="2000" b="1" dirty="0">
                <a:solidFill>
                  <a:srgbClr val="0B48A1"/>
                </a:solidFill>
                <a:latin typeface="Arial" panose="020B0604020202020204" pitchFamily="34" charset="0"/>
                <a:cs typeface="Arial" panose="020B0604020202020204" pitchFamily="34" charset="0"/>
              </a:rPr>
              <a:t>7.1.2 Outline best practices for establishing and executing transformative partnerships</a:t>
            </a:r>
          </a:p>
          <a:p>
            <a:endParaRPr lang="en-US" sz="3700" b="1" dirty="0">
              <a:solidFill>
                <a:srgbClr val="0B48A1"/>
              </a:solidFill>
              <a:latin typeface="Arial" panose="020B0604020202020204" pitchFamily="34" charset="0"/>
              <a:cs typeface="Arial" panose="020B0604020202020204" pitchFamily="34" charset="0"/>
            </a:endParaRPr>
          </a:p>
          <a:p>
            <a:r>
              <a:rPr lang="en-US" sz="3700" b="1" dirty="0">
                <a:solidFill>
                  <a:srgbClr val="0B48A1"/>
                </a:solidFill>
                <a:latin typeface="Arial" panose="020B0604020202020204" pitchFamily="34" charset="0"/>
                <a:cs typeface="Arial" panose="020B0604020202020204" pitchFamily="34" charset="0"/>
              </a:rPr>
              <a:t>Accomplishments-to-date</a:t>
            </a:r>
            <a:endParaRPr lang="en-US" sz="1800" dirty="0">
              <a:solidFill>
                <a:srgbClr val="0B48A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b="1" dirty="0">
                <a:solidFill>
                  <a:srgbClr val="0B48A1"/>
                </a:solidFill>
                <a:latin typeface="Arial" panose="020B0604020202020204" pitchFamily="34" charset="0"/>
                <a:cs typeface="Arial" panose="020B0604020202020204" pitchFamily="34" charset="0"/>
              </a:rPr>
              <a:t>Needs assessment conducted (12/23)</a:t>
            </a:r>
          </a:p>
          <a:p>
            <a:pPr marL="1884304" lvl="1" indent="-342900">
              <a:buFont typeface="Arial" panose="020B0604020202020204" pitchFamily="34" charset="0"/>
              <a:buChar char="•"/>
            </a:pPr>
            <a:r>
              <a:rPr lang="en-US" sz="2000" b="1" dirty="0">
                <a:solidFill>
                  <a:srgbClr val="0B48A1"/>
                </a:solidFill>
                <a:latin typeface="Arial" panose="020B0604020202020204" pitchFamily="34" charset="0"/>
                <a:cs typeface="Arial" panose="020B0604020202020204" pitchFamily="34" charset="0"/>
              </a:rPr>
              <a:t>10 Clinical Pharm</a:t>
            </a:r>
          </a:p>
          <a:p>
            <a:pPr marL="1884304" lvl="1" indent="-342900">
              <a:buFont typeface="Arial" panose="020B0604020202020204" pitchFamily="34" charset="0"/>
              <a:buChar char="•"/>
            </a:pPr>
            <a:r>
              <a:rPr lang="en-US" sz="2000" b="1" dirty="0">
                <a:solidFill>
                  <a:srgbClr val="0B48A1"/>
                </a:solidFill>
                <a:latin typeface="Arial" panose="020B0604020202020204" pitchFamily="34" charset="0"/>
                <a:cs typeface="Arial" panose="020B0604020202020204" pitchFamily="34" charset="0"/>
              </a:rPr>
              <a:t>4 Pharm Chem</a:t>
            </a:r>
          </a:p>
          <a:p>
            <a:pPr marL="1884304" lvl="1" indent="-342900">
              <a:buFont typeface="Arial" panose="020B0604020202020204" pitchFamily="34" charset="0"/>
              <a:buChar char="•"/>
            </a:pPr>
            <a:r>
              <a:rPr lang="en-US" sz="2000" b="1" dirty="0">
                <a:solidFill>
                  <a:srgbClr val="0B48A1"/>
                </a:solidFill>
                <a:latin typeface="Arial" panose="020B0604020202020204" pitchFamily="34" charset="0"/>
                <a:cs typeface="Arial" panose="020B0604020202020204" pitchFamily="34" charset="0"/>
              </a:rPr>
              <a:t>3 BTS</a:t>
            </a:r>
          </a:p>
          <a:p>
            <a:pPr marL="342900" indent="-342900">
              <a:buFont typeface="Arial" panose="020B0604020202020204" pitchFamily="34" charset="0"/>
              <a:buChar char="•"/>
            </a:pPr>
            <a:r>
              <a:rPr lang="en-US" sz="2000" b="1" dirty="0">
                <a:solidFill>
                  <a:srgbClr val="0B48A1"/>
                </a:solidFill>
                <a:latin typeface="Arial" panose="020B0604020202020204" pitchFamily="34" charset="0"/>
                <a:cs typeface="Arial" panose="020B0604020202020204" pitchFamily="34" charset="0"/>
              </a:rPr>
              <a:t>Informal discussions (ongoing)</a:t>
            </a:r>
          </a:p>
        </p:txBody>
      </p:sp>
      <p:sp>
        <p:nvSpPr>
          <p:cNvPr id="10" name="TextBox 4"/>
          <p:cNvSpPr txBox="1"/>
          <p:nvPr/>
        </p:nvSpPr>
        <p:spPr>
          <a:xfrm>
            <a:off x="26627328" y="2985215"/>
            <a:ext cx="8567928" cy="14635273"/>
          </a:xfrm>
          <a:prstGeom prst="rect">
            <a:avLst/>
          </a:prstGeom>
          <a:solidFill>
            <a:schemeClr val="bg1"/>
          </a:solidFill>
          <a:ln>
            <a:noFill/>
          </a:ln>
        </p:spPr>
        <p:txBody>
          <a:bodyPr wrap="square" lIns="548640" tIns="457200" rIns="365760" bIns="365760" anchor="t"/>
          <a:lstStyle/>
          <a:p>
            <a:pPr>
              <a:lnSpc>
                <a:spcPts val="3486"/>
              </a:lnSpc>
              <a:spcAft>
                <a:spcPts val="1800"/>
              </a:spcAft>
              <a:defRPr lang="en-US"/>
            </a:pPr>
            <a:endParaRPr lang="en-US" sz="3703" spc="-18" dirty="0">
              <a:solidFill>
                <a:srgbClr val="178CCB"/>
              </a:solidFill>
              <a:latin typeface="Garamond" charset="77"/>
              <a:ea typeface="Garamond" charset="77"/>
              <a:cs typeface="Garamond" charset="77"/>
            </a:endParaRPr>
          </a:p>
          <a:p>
            <a:pPr>
              <a:lnSpc>
                <a:spcPts val="3486"/>
              </a:lnSpc>
              <a:spcAft>
                <a:spcPts val="1800"/>
              </a:spcAft>
              <a:defRPr lang="en-US"/>
            </a:pPr>
            <a:endParaRPr lang="en-US" sz="3703" spc="-18" dirty="0">
              <a:solidFill>
                <a:srgbClr val="178CCB"/>
              </a:solidFill>
              <a:latin typeface="Garamond" charset="77"/>
              <a:ea typeface="Garamond" charset="77"/>
              <a:cs typeface="Garamond" charset="77"/>
            </a:endParaRPr>
          </a:p>
          <a:p>
            <a:pPr>
              <a:lnSpc>
                <a:spcPts val="3486"/>
              </a:lnSpc>
              <a:spcAft>
                <a:spcPts val="1800"/>
              </a:spcAft>
              <a:defRPr lang="en-US"/>
            </a:pPr>
            <a:endParaRPr lang="en-US" sz="3703" spc="-18" dirty="0">
              <a:solidFill>
                <a:srgbClr val="178CCB"/>
              </a:solidFill>
              <a:latin typeface="Garamond" charset="77"/>
              <a:ea typeface="Garamond" charset="77"/>
              <a:cs typeface="Garamond" charset="77"/>
            </a:endParaRPr>
          </a:p>
          <a:p>
            <a:pPr>
              <a:lnSpc>
                <a:spcPts val="3486"/>
              </a:lnSpc>
              <a:spcAft>
                <a:spcPts val="1800"/>
              </a:spcAft>
              <a:defRPr lang="en-US"/>
            </a:pPr>
            <a:endParaRPr lang="en-US" sz="3703" spc="-18" dirty="0">
              <a:solidFill>
                <a:srgbClr val="178CCB"/>
              </a:solidFill>
              <a:latin typeface="Garamond" charset="77"/>
              <a:ea typeface="Garamond" charset="77"/>
              <a:cs typeface="Garamond" charset="77"/>
            </a:endParaRPr>
          </a:p>
          <a:p>
            <a:pPr>
              <a:defRPr lang="en-US"/>
            </a:pPr>
            <a:r>
              <a:rPr lang="en-US" sz="3703" b="1" spc="-18" dirty="0">
                <a:solidFill>
                  <a:srgbClr val="0B48A1"/>
                </a:solidFill>
                <a:latin typeface="Arial" panose="020B0604020202020204" pitchFamily="34" charset="0"/>
                <a:ea typeface="Garamond" charset="77"/>
                <a:cs typeface="Arial" panose="020B0604020202020204" pitchFamily="34" charset="0"/>
              </a:rPr>
              <a:t>Where does this leave us?</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Broad array of partnerships faculty are interested in reflect diversity of SOP and SOP activities</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Interest in research partnerships with bio/</a:t>
            </a:r>
            <a:r>
              <a:rPr lang="en-US" sz="2000" spc="-18" dirty="0" err="1">
                <a:solidFill>
                  <a:srgbClr val="0B48A1"/>
                </a:solidFill>
                <a:latin typeface="Arial" panose="020B0604020202020204" pitchFamily="34" charset="0"/>
                <a:ea typeface="Garamond" charset="77"/>
                <a:cs typeface="Arial" panose="020B0604020202020204" pitchFamily="34" charset="0"/>
              </a:rPr>
              <a:t>pharma</a:t>
            </a:r>
            <a:r>
              <a:rPr lang="en-US" sz="2000" spc="-18" dirty="0">
                <a:solidFill>
                  <a:srgbClr val="0B48A1"/>
                </a:solidFill>
                <a:latin typeface="Arial" panose="020B0604020202020204" pitchFamily="34" charset="0"/>
                <a:ea typeface="Garamond" charset="77"/>
                <a:cs typeface="Arial" panose="020B0604020202020204" pitchFamily="34" charset="0"/>
              </a:rPr>
              <a:t>/tech for research AND education – synergy</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Sentiment that partnerships are built from individual relationships – unclear how SOP as organization creates opportunities for these?</a:t>
            </a:r>
          </a:p>
          <a:p>
            <a:pPr marL="1827154" lvl="1"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Website for partnerships we seek Vs faculty profiles?</a:t>
            </a:r>
          </a:p>
          <a:p>
            <a:pPr marL="1827154" lvl="1"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Template Dean’s letter to help faculty  “cold call”?</a:t>
            </a:r>
          </a:p>
          <a:p>
            <a:pPr marL="1827154" lvl="1"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Incubator symposium to catalyze connections?</a:t>
            </a:r>
          </a:p>
          <a:p>
            <a:pPr marL="1827154" lvl="1"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Other ways to actively seek partnerships?</a:t>
            </a:r>
            <a:endParaRPr lang="en-US" sz="1600" spc="-18" dirty="0">
              <a:latin typeface="Arial" panose="020B0604020202020204" pitchFamily="34" charset="0"/>
              <a:ea typeface="Garamond" charset="77"/>
              <a:cs typeface="Arial" panose="020B0604020202020204" pitchFamily="34" charset="0"/>
            </a:endParaRP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Partnership vs. </a:t>
            </a:r>
            <a:r>
              <a:rPr lang="en-US" sz="2000" i="1" spc="-18" dirty="0">
                <a:solidFill>
                  <a:srgbClr val="0B48A1"/>
                </a:solidFill>
                <a:latin typeface="Arial" panose="020B0604020202020204" pitchFamily="34" charset="0"/>
                <a:ea typeface="Garamond" charset="77"/>
                <a:cs typeface="Arial" panose="020B0604020202020204" pitchFamily="34" charset="0"/>
              </a:rPr>
              <a:t>transformative partnership</a:t>
            </a:r>
            <a:r>
              <a:rPr lang="en-US" sz="2000" spc="-18" dirty="0">
                <a:solidFill>
                  <a:srgbClr val="0B48A1"/>
                </a:solidFill>
                <a:latin typeface="Arial" panose="020B0604020202020204" pitchFamily="34" charset="0"/>
                <a:ea typeface="Garamond" charset="77"/>
                <a:cs typeface="Arial" panose="020B0604020202020204" pitchFamily="34" charset="0"/>
              </a:rPr>
              <a:t> - alter definition to include innovation and novelty?</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Wha is role of AI for transformative partnerships – other than partnerships with AI companies &amp; opportunities to streamline processes and procedures for setting up?</a:t>
            </a:r>
          </a:p>
          <a:p>
            <a:pPr marL="285750" indent="-285750">
              <a:buFont typeface="Arial" panose="020B0604020202020204" pitchFamily="34" charset="0"/>
              <a:buChar char="•"/>
              <a:defRPr lang="en-US"/>
            </a:pPr>
            <a:endParaRPr lang="en-US" sz="2000" b="1" spc="-18" dirty="0">
              <a:solidFill>
                <a:srgbClr val="0B48A1"/>
              </a:solidFill>
              <a:latin typeface="Arial" panose="020B0604020202020204" pitchFamily="34" charset="0"/>
              <a:ea typeface="Garamond" charset="77"/>
              <a:cs typeface="Arial" panose="020B0604020202020204" pitchFamily="34" charset="0"/>
            </a:endParaRPr>
          </a:p>
          <a:p>
            <a:pPr>
              <a:defRPr lang="en-US"/>
            </a:pPr>
            <a:endParaRPr lang="en-US" sz="3700" b="1" spc="-18" dirty="0">
              <a:solidFill>
                <a:srgbClr val="0B48A1"/>
              </a:solidFill>
              <a:latin typeface="Arial" panose="020B0604020202020204" pitchFamily="34" charset="0"/>
              <a:ea typeface="Garamond" charset="77"/>
              <a:cs typeface="Arial" panose="020B0604020202020204" pitchFamily="34" charset="0"/>
            </a:endParaRPr>
          </a:p>
          <a:p>
            <a:pPr>
              <a:defRPr lang="en-US"/>
            </a:pPr>
            <a:r>
              <a:rPr lang="en-US" sz="3700" b="1" spc="-18" dirty="0">
                <a:solidFill>
                  <a:srgbClr val="0B48A1"/>
                </a:solidFill>
                <a:latin typeface="Arial" panose="020B0604020202020204" pitchFamily="34" charset="0"/>
                <a:ea typeface="Garamond" charset="77"/>
                <a:cs typeface="Arial" panose="020B0604020202020204" pitchFamily="34" charset="0"/>
              </a:rPr>
              <a:t>Future – individual interviews</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Explore ideas for facilitating partnerships</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Gather experiences creating partnerships for best practices</a:t>
            </a:r>
          </a:p>
          <a:p>
            <a:pPr marL="285750" indent="-285750">
              <a:buFont typeface="Arial" panose="020B0604020202020204" pitchFamily="34" charset="0"/>
              <a:buChar char="•"/>
              <a:defRPr lang="en-US"/>
            </a:pPr>
            <a:r>
              <a:rPr lang="en-US" sz="2000" spc="-18" dirty="0">
                <a:solidFill>
                  <a:srgbClr val="0B48A1"/>
                </a:solidFill>
                <a:latin typeface="Arial" panose="020B0604020202020204" pitchFamily="34" charset="0"/>
                <a:ea typeface="Garamond" charset="77"/>
                <a:cs typeface="Arial" panose="020B0604020202020204" pitchFamily="34" charset="0"/>
              </a:rPr>
              <a:t>Understand obstacles experienced in creating transformative partnerships (processes, procedures, policies)</a:t>
            </a:r>
          </a:p>
          <a:p>
            <a:pPr marL="285750" indent="-285750">
              <a:buFont typeface="Arial" panose="020B0604020202020204" pitchFamily="34" charset="0"/>
              <a:buChar char="•"/>
              <a:defRPr lang="en-US"/>
            </a:pPr>
            <a:endParaRPr lang="en-US" sz="2000" spc="-18" dirty="0">
              <a:solidFill>
                <a:srgbClr val="0B48A1"/>
              </a:solidFill>
              <a:latin typeface="Arial" panose="020B0604020202020204" pitchFamily="34" charset="0"/>
              <a:ea typeface="Garamond" charset="77"/>
              <a:cs typeface="Arial" panose="020B0604020202020204" pitchFamily="34" charset="0"/>
            </a:endParaRPr>
          </a:p>
          <a:p>
            <a:pPr>
              <a:defRPr lang="en-US"/>
            </a:pPr>
            <a:endParaRPr lang="en-US" sz="3700" b="1" spc="-18" dirty="0">
              <a:solidFill>
                <a:srgbClr val="0B48A1"/>
              </a:solidFill>
              <a:latin typeface="Arial" panose="020B0604020202020204" pitchFamily="34" charset="0"/>
              <a:ea typeface="Garamond" charset="77"/>
              <a:cs typeface="Arial" panose="020B0604020202020204" pitchFamily="34" charset="0"/>
            </a:endParaRPr>
          </a:p>
          <a:p>
            <a:pPr>
              <a:defRPr lang="en-US"/>
            </a:pPr>
            <a:r>
              <a:rPr lang="en-US" sz="3700" b="1" spc="-18" dirty="0">
                <a:solidFill>
                  <a:srgbClr val="0B48A1"/>
                </a:solidFill>
                <a:latin typeface="Arial" panose="020B0604020202020204" pitchFamily="34" charset="0"/>
                <a:ea typeface="Garamond" charset="77"/>
                <a:cs typeface="Arial" panose="020B0604020202020204" pitchFamily="34" charset="0"/>
              </a:rPr>
              <a:t>Feedback from Participants:</a:t>
            </a:r>
          </a:p>
          <a:p>
            <a:pPr>
              <a:defRPr lang="en-US"/>
            </a:pPr>
            <a:endParaRPr lang="en-US" sz="1600" spc="-18" dirty="0">
              <a:solidFill>
                <a:srgbClr val="0B48A1"/>
              </a:solidFill>
              <a:latin typeface="Arial" panose="020B0604020202020204" pitchFamily="34" charset="0"/>
              <a:ea typeface="Garamond" charset="77"/>
              <a:cs typeface="Arial" panose="020B0604020202020204" pitchFamily="34" charset="0"/>
            </a:endParaRPr>
          </a:p>
          <a:p>
            <a:pPr>
              <a:defRPr lang="en-US"/>
            </a:pPr>
            <a:r>
              <a:rPr lang="en-US" sz="3700" spc="37" dirty="0">
                <a:latin typeface="Arial" panose="020B0604020202020204" pitchFamily="34" charset="0"/>
                <a:ea typeface="Garamond" charset="77"/>
                <a:cs typeface="Arial" panose="020B0604020202020204" pitchFamily="34" charset="0"/>
              </a:rPr>
              <a:t>Attendees can provide feedback electronically &amp; via the use of sticky notes directly on the poster.</a:t>
            </a:r>
            <a:endParaRPr sz="3700" spc="37" dirty="0">
              <a:latin typeface="Arial" panose="020B0604020202020204" pitchFamily="34" charset="0"/>
              <a:ea typeface="Garamond" charset="77"/>
              <a:cs typeface="Arial" panose="020B0604020202020204" pitchFamily="34" charset="0"/>
            </a:endParaRPr>
          </a:p>
        </p:txBody>
      </p:sp>
      <p:sp>
        <p:nvSpPr>
          <p:cNvPr id="13" name="TextBox 6"/>
          <p:cNvSpPr txBox="1"/>
          <p:nvPr/>
        </p:nvSpPr>
        <p:spPr>
          <a:xfrm>
            <a:off x="7807568" y="2808819"/>
            <a:ext cx="18384543" cy="15016833"/>
          </a:xfrm>
          <a:prstGeom prst="rect">
            <a:avLst/>
          </a:prstGeom>
          <a:solidFill>
            <a:schemeClr val="bg1"/>
          </a:solidFill>
          <a:ln>
            <a:noFill/>
          </a:ln>
        </p:spPr>
        <p:txBody>
          <a:bodyPr wrap="square" lIns="548640" tIns="457200" rIns="365760" bIns="365760" anchor="t"/>
          <a:lstStyle/>
          <a:p>
            <a:pPr>
              <a:lnSpc>
                <a:spcPts val="3486"/>
              </a:lnSpc>
              <a:spcAft>
                <a:spcPts val="1800"/>
              </a:spcAft>
              <a:defRPr lang="en-US"/>
            </a:pPr>
            <a:r>
              <a:rPr lang="en-US" sz="3703" b="1" spc="-18" dirty="0">
                <a:solidFill>
                  <a:srgbClr val="0B48A1"/>
                </a:solidFill>
                <a:latin typeface="Arial" panose="020B0604020202020204" pitchFamily="34" charset="0"/>
                <a:ea typeface="Garamond" charset="77"/>
                <a:cs typeface="Arial" panose="020B0604020202020204" pitchFamily="34" charset="0"/>
              </a:rPr>
              <a:t> </a:t>
            </a:r>
          </a:p>
        </p:txBody>
      </p:sp>
      <p:sp>
        <p:nvSpPr>
          <p:cNvPr id="20" name="TextBox 12"/>
          <p:cNvSpPr txBox="1"/>
          <p:nvPr/>
        </p:nvSpPr>
        <p:spPr>
          <a:xfrm>
            <a:off x="27594634" y="17623058"/>
            <a:ext cx="4785941" cy="1662240"/>
          </a:xfrm>
          <a:prstGeom prst="rect">
            <a:avLst/>
          </a:prstGeom>
          <a:noFill/>
          <a:ln>
            <a:noFill/>
          </a:ln>
        </p:spPr>
        <p:txBody>
          <a:bodyPr wrap="square" lIns="0" tIns="0" rIns="0" bIns="0" anchor="t"/>
          <a:lstStyle/>
          <a:p>
            <a:pPr>
              <a:lnSpc>
                <a:spcPts val="1663"/>
              </a:lnSpc>
              <a:spcAft>
                <a:spcPts val="275"/>
              </a:spcAft>
              <a:defRPr lang="en-US"/>
            </a:pPr>
            <a:endParaRPr lang="en-US" sz="1300" b="1" spc="12" dirty="0">
              <a:solidFill>
                <a:srgbClr val="716FB2"/>
              </a:solidFill>
              <a:latin typeface="Arial" charset="77"/>
              <a:ea typeface="Arial" charset="77"/>
              <a:cs typeface="Arial" charset="77"/>
            </a:endParaRPr>
          </a:p>
          <a:p>
            <a:pPr>
              <a:lnSpc>
                <a:spcPts val="1663"/>
              </a:lnSpc>
              <a:spcAft>
                <a:spcPts val="275"/>
              </a:spcAft>
              <a:defRPr lang="en-US"/>
            </a:pPr>
            <a:endParaRPr lang="en-US" sz="3000" b="1" spc="12" dirty="0">
              <a:solidFill>
                <a:srgbClr val="FF0000"/>
              </a:solidFill>
              <a:latin typeface="Arial" charset="77"/>
              <a:ea typeface="Arial" charset="77"/>
              <a:cs typeface="Arial" charset="77"/>
            </a:endParaRPr>
          </a:p>
          <a:p>
            <a:pPr>
              <a:lnSpc>
                <a:spcPts val="1663"/>
              </a:lnSpc>
              <a:spcAft>
                <a:spcPts val="275"/>
              </a:spcAft>
              <a:defRPr lang="en-US"/>
            </a:pPr>
            <a:endParaRPr lang="en-US" sz="3000" b="1" spc="12" dirty="0">
              <a:solidFill>
                <a:srgbClr val="FF0000"/>
              </a:solidFill>
              <a:latin typeface="Arial" charset="77"/>
              <a:ea typeface="Arial" charset="77"/>
              <a:cs typeface="Arial" charset="77"/>
            </a:endParaRPr>
          </a:p>
          <a:p>
            <a:pPr>
              <a:lnSpc>
                <a:spcPts val="1663"/>
              </a:lnSpc>
              <a:spcAft>
                <a:spcPts val="275"/>
              </a:spcAft>
              <a:defRPr lang="en-US"/>
            </a:pPr>
            <a:endParaRPr lang="en-US" sz="3000" b="1" spc="12" dirty="0">
              <a:solidFill>
                <a:srgbClr val="FF0000"/>
              </a:solidFill>
              <a:latin typeface="Arial" charset="77"/>
              <a:ea typeface="Arial" charset="77"/>
              <a:cs typeface="Arial" charset="77"/>
            </a:endParaRPr>
          </a:p>
          <a:p>
            <a:pPr>
              <a:lnSpc>
                <a:spcPts val="1663"/>
              </a:lnSpc>
              <a:spcAft>
                <a:spcPts val="275"/>
              </a:spcAft>
              <a:defRPr lang="en-US"/>
            </a:pPr>
            <a:r>
              <a:rPr lang="en-US" sz="3000" b="1" spc="12" dirty="0">
                <a:solidFill>
                  <a:srgbClr val="BA0000"/>
                </a:solidFill>
                <a:latin typeface="Arial" charset="77"/>
                <a:ea typeface="Arial" charset="77"/>
                <a:cs typeface="Arial" charset="77"/>
              </a:rPr>
              <a:t>Need to output at 200%</a:t>
            </a:r>
            <a:endParaRPr sz="3000" spc="12" dirty="0">
              <a:solidFill>
                <a:srgbClr val="BA0000"/>
              </a:solidFill>
              <a:latin typeface="Arial" charset="77"/>
              <a:ea typeface="Arial" charset="77"/>
              <a:cs typeface="Arial" charset="77"/>
            </a:endParaRPr>
          </a:p>
        </p:txBody>
      </p:sp>
      <p:pic>
        <p:nvPicPr>
          <p:cNvPr id="7" name="Picture 6" descr="UCSF_SubLogo_SchoolPharm_navy_RGB.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434" y="434742"/>
            <a:ext cx="6451233" cy="1964761"/>
          </a:xfrm>
          <a:prstGeom prst="rect">
            <a:avLst/>
          </a:prstGeom>
        </p:spPr>
      </p:pic>
      <p:sp>
        <p:nvSpPr>
          <p:cNvPr id="22" name="TextBox 21">
            <a:extLst>
              <a:ext uri="{FF2B5EF4-FFF2-40B4-BE49-F238E27FC236}">
                <a16:creationId xmlns:a16="http://schemas.microsoft.com/office/drawing/2014/main" id="{F3D6949D-B4E7-A374-8737-ED21864E14BA}"/>
              </a:ext>
            </a:extLst>
          </p:cNvPr>
          <p:cNvSpPr txBox="1"/>
          <p:nvPr/>
        </p:nvSpPr>
        <p:spPr>
          <a:xfrm>
            <a:off x="7932579" y="2748309"/>
            <a:ext cx="17765121" cy="1508105"/>
          </a:xfrm>
          <a:prstGeom prst="rect">
            <a:avLst/>
          </a:prstGeom>
          <a:solidFill>
            <a:srgbClr val="FF0000"/>
          </a:solidFill>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Current important partnerships</a:t>
            </a:r>
          </a:p>
          <a:p>
            <a:r>
              <a:rPr lang="en-US" sz="2000" i="1" dirty="0">
                <a:solidFill>
                  <a:schemeClr val="bg1"/>
                </a:solidFill>
                <a:latin typeface="Arial" panose="020B0604020202020204" pitchFamily="34" charset="0"/>
                <a:cs typeface="Arial" panose="020B0604020202020204" pitchFamily="34" charset="0"/>
              </a:rPr>
              <a:t>Faculty individually hold various partnerships that are valuable to their work. In these partnerships they are serving as members, committee members, advocates, advisory board members, collaborators, founders, journal editor, or educational leaders.  In some cases the partnerships result in new sources of data for research.</a:t>
            </a:r>
          </a:p>
        </p:txBody>
      </p:sp>
      <p:graphicFrame>
        <p:nvGraphicFramePr>
          <p:cNvPr id="2" name="Table 1">
            <a:extLst>
              <a:ext uri="{FF2B5EF4-FFF2-40B4-BE49-F238E27FC236}">
                <a16:creationId xmlns:a16="http://schemas.microsoft.com/office/drawing/2014/main" id="{28E8C0A0-F12B-27AB-4120-DF972B327EDC}"/>
              </a:ext>
            </a:extLst>
          </p:cNvPr>
          <p:cNvGraphicFramePr>
            <a:graphicFrameLocks noGrp="1"/>
          </p:cNvGraphicFramePr>
          <p:nvPr>
            <p:extLst>
              <p:ext uri="{D42A27DB-BD31-4B8C-83A1-F6EECF244321}">
                <p14:modId xmlns:p14="http://schemas.microsoft.com/office/powerpoint/2010/main" val="1059575186"/>
              </p:ext>
            </p:extLst>
          </p:nvPr>
        </p:nvGraphicFramePr>
        <p:xfrm>
          <a:off x="7939680" y="4284918"/>
          <a:ext cx="17765120" cy="4134552"/>
        </p:xfrm>
        <a:graphic>
          <a:graphicData uri="http://schemas.openxmlformats.org/drawingml/2006/table">
            <a:tbl>
              <a:tblPr bandRow="1">
                <a:tableStyleId>{5C22544A-7EE6-4342-B048-85BDC9FD1C3A}</a:tableStyleId>
              </a:tblPr>
              <a:tblGrid>
                <a:gridCol w="4441280">
                  <a:extLst>
                    <a:ext uri="{9D8B030D-6E8A-4147-A177-3AD203B41FA5}">
                      <a16:colId xmlns:a16="http://schemas.microsoft.com/office/drawing/2014/main" val="354848553"/>
                    </a:ext>
                  </a:extLst>
                </a:gridCol>
                <a:gridCol w="4441280">
                  <a:extLst>
                    <a:ext uri="{9D8B030D-6E8A-4147-A177-3AD203B41FA5}">
                      <a16:colId xmlns:a16="http://schemas.microsoft.com/office/drawing/2014/main" val="2432102498"/>
                    </a:ext>
                  </a:extLst>
                </a:gridCol>
                <a:gridCol w="4441280">
                  <a:extLst>
                    <a:ext uri="{9D8B030D-6E8A-4147-A177-3AD203B41FA5}">
                      <a16:colId xmlns:a16="http://schemas.microsoft.com/office/drawing/2014/main" val="3760370100"/>
                    </a:ext>
                  </a:extLst>
                </a:gridCol>
                <a:gridCol w="4441280">
                  <a:extLst>
                    <a:ext uri="{9D8B030D-6E8A-4147-A177-3AD203B41FA5}">
                      <a16:colId xmlns:a16="http://schemas.microsoft.com/office/drawing/2014/main" val="2878479434"/>
                    </a:ext>
                  </a:extLst>
                </a:gridCol>
              </a:tblGrid>
              <a:tr h="995112">
                <a:tc>
                  <a:txBody>
                    <a:bodyPr/>
                    <a:lstStyle/>
                    <a:p>
                      <a:r>
                        <a:rPr lang="en-US" sz="3200" u="sng" dirty="0">
                          <a:latin typeface="Arial" panose="020B0604020202020204" pitchFamily="34" charset="0"/>
                          <a:cs typeface="Arial" panose="020B0604020202020204" pitchFamily="34" charset="0"/>
                        </a:rPr>
                        <a:t>Education</a:t>
                      </a:r>
                    </a:p>
                  </a:txBody>
                  <a:tcPr/>
                </a:tc>
                <a:tc>
                  <a:txBody>
                    <a:bodyPr/>
                    <a:lstStyle/>
                    <a:p>
                      <a:r>
                        <a:rPr lang="en-US" sz="3200" u="sng" dirty="0">
                          <a:latin typeface="Arial" panose="020B0604020202020204" pitchFamily="34" charset="0"/>
                          <a:cs typeface="Arial" panose="020B0604020202020204" pitchFamily="34" charset="0"/>
                        </a:rPr>
                        <a:t>Research</a:t>
                      </a:r>
                    </a:p>
                  </a:txBody>
                  <a:tcPr/>
                </a:tc>
                <a:tc>
                  <a:txBody>
                    <a:bodyPr/>
                    <a:lstStyle/>
                    <a:p>
                      <a:r>
                        <a:rPr lang="en-US" sz="3200" u="sng" dirty="0">
                          <a:latin typeface="Arial" panose="020B0604020202020204" pitchFamily="34" charset="0"/>
                          <a:cs typeface="Arial" panose="020B0604020202020204" pitchFamily="34" charset="0"/>
                        </a:rPr>
                        <a:t>Clinical</a:t>
                      </a:r>
                    </a:p>
                  </a:txBody>
                  <a:tcPr/>
                </a:tc>
                <a:tc>
                  <a:txBody>
                    <a:bodyPr/>
                    <a:lstStyle/>
                    <a:p>
                      <a:r>
                        <a:rPr lang="en-US" sz="3200" u="sng" dirty="0">
                          <a:latin typeface="Arial" panose="020B0604020202020204" pitchFamily="34" charset="0"/>
                          <a:cs typeface="Arial" panose="020B0604020202020204" pitchFamily="34" charset="0"/>
                        </a:rPr>
                        <a:t>Other</a:t>
                      </a:r>
                    </a:p>
                  </a:txBody>
                  <a:tcPr/>
                </a:tc>
                <a:extLst>
                  <a:ext uri="{0D108BD9-81ED-4DB2-BD59-A6C34878D82A}">
                    <a16:rowId xmlns:a16="http://schemas.microsoft.com/office/drawing/2014/main" val="1411778350"/>
                  </a:ext>
                </a:extLst>
              </a:tr>
              <a:tr h="995112">
                <a:tc>
                  <a:txBody>
                    <a:bodyPr/>
                    <a:lstStyle/>
                    <a:p>
                      <a:r>
                        <a:rPr lang="en-US" sz="2000" dirty="0">
                          <a:latin typeface="Arial" panose="020B0604020202020204" pitchFamily="34" charset="0"/>
                          <a:cs typeface="Arial" panose="020B0604020202020204" pitchFamily="34" charset="0"/>
                        </a:rPr>
                        <a:t>UCSF Academy of Medical Educators</a:t>
                      </a:r>
                    </a:p>
                    <a:p>
                      <a:r>
                        <a:rPr lang="en-US" sz="2000" dirty="0">
                          <a:latin typeface="Arial" panose="020B0604020202020204" pitchFamily="34" charset="0"/>
                          <a:cs typeface="Arial" panose="020B0604020202020204" pitchFamily="34" charset="0"/>
                        </a:rPr>
                        <a:t>ZSFG Division of ID</a:t>
                      </a:r>
                    </a:p>
                    <a:p>
                      <a:r>
                        <a:rPr lang="en-US" sz="2000" dirty="0">
                          <a:latin typeface="Arial" panose="020B0604020202020204" pitchFamily="34" charset="0"/>
                          <a:cs typeface="Arial" panose="020B0604020202020204" pitchFamily="34" charset="0"/>
                        </a:rPr>
                        <a:t>San Francisco State University</a:t>
                      </a:r>
                    </a:p>
                    <a:p>
                      <a:r>
                        <a:rPr lang="en-US" sz="2000" dirty="0">
                          <a:latin typeface="Arial" panose="020B0604020202020204" pitchFamily="34" charset="0"/>
                          <a:cs typeface="Arial" panose="020B0604020202020204" pitchFamily="34" charset="0"/>
                        </a:rPr>
                        <a:t>UCSF School of Medicine</a:t>
                      </a:r>
                    </a:p>
                    <a:p>
                      <a:r>
                        <a:rPr lang="en-US" sz="2000" dirty="0">
                          <a:latin typeface="Arial" panose="020B0604020202020204" pitchFamily="34" charset="0"/>
                          <a:cs typeface="Arial" panose="020B0604020202020204" pitchFamily="34" charset="0"/>
                        </a:rPr>
                        <a:t>UCSF Medical Center</a:t>
                      </a:r>
                    </a:p>
                    <a:p>
                      <a:r>
                        <a:rPr lang="en-US" sz="2000" dirty="0">
                          <a:latin typeface="Arial" panose="020B0604020202020204" pitchFamily="34" charset="0"/>
                          <a:cs typeface="Arial" panose="020B0604020202020204" pitchFamily="34" charset="0"/>
                        </a:rPr>
                        <a:t>UC Berkeley</a:t>
                      </a:r>
                    </a:p>
                    <a:p>
                      <a:r>
                        <a:rPr lang="en-US" sz="2000" dirty="0">
                          <a:latin typeface="Arial" panose="020B0604020202020204" pitchFamily="34" charset="0"/>
                          <a:cs typeface="Arial" panose="020B0604020202020204" pitchFamily="34" charset="0"/>
                        </a:rPr>
                        <a:t>Genentech</a:t>
                      </a:r>
                    </a:p>
                  </a:txBody>
                  <a:tcPr/>
                </a:tc>
                <a:tc>
                  <a:txBody>
                    <a:bodyPr/>
                    <a:lstStyle/>
                    <a:p>
                      <a:r>
                        <a:rPr lang="en-US" sz="2000" dirty="0">
                          <a:latin typeface="Arial" panose="020B0604020202020204" pitchFamily="34" charset="0"/>
                          <a:cs typeface="Arial" panose="020B0604020202020204" pitchFamily="34" charset="0"/>
                        </a:rPr>
                        <a:t>ZSFG Division of Experimental Med</a:t>
                      </a:r>
                    </a:p>
                    <a:p>
                      <a:r>
                        <a:rPr lang="en-US" sz="2000" dirty="0">
                          <a:latin typeface="Arial" panose="020B0604020202020204" pitchFamily="34" charset="0"/>
                          <a:cs typeface="Arial" panose="020B0604020202020204" pitchFamily="34" charset="0"/>
                        </a:rPr>
                        <a:t>ZSFG Division of ID</a:t>
                      </a:r>
                    </a:p>
                    <a:p>
                      <a:r>
                        <a:rPr lang="en-US" sz="2000" dirty="0">
                          <a:latin typeface="Arial" panose="020B0604020202020204" pitchFamily="34" charset="0"/>
                          <a:cs typeface="Arial" panose="020B0604020202020204" pitchFamily="34" charset="0"/>
                        </a:rPr>
                        <a:t>Department of Defense</a:t>
                      </a:r>
                    </a:p>
                    <a:p>
                      <a:r>
                        <a:rPr lang="en-US" sz="2000" dirty="0">
                          <a:latin typeface="Arial" panose="020B0604020202020204" pitchFamily="34" charset="0"/>
                          <a:cs typeface="Arial" panose="020B0604020202020204" pitchFamily="34" charset="0"/>
                        </a:rPr>
                        <a:t>FDA</a:t>
                      </a:r>
                    </a:p>
                    <a:p>
                      <a:r>
                        <a:rPr lang="en-US" sz="2000" dirty="0">
                          <a:latin typeface="Arial" panose="020B0604020202020204" pitchFamily="34" charset="0"/>
                          <a:cs typeface="Arial" panose="020B0604020202020204" pitchFamily="34" charset="0"/>
                        </a:rPr>
                        <a:t>ITC</a:t>
                      </a:r>
                    </a:p>
                    <a:p>
                      <a:r>
                        <a:rPr lang="en-US" sz="2000" dirty="0">
                          <a:latin typeface="Arial" panose="020B0604020202020204" pitchFamily="34" charset="0"/>
                          <a:cs typeface="Arial" panose="020B0604020202020204" pitchFamily="34" charset="0"/>
                        </a:rPr>
                        <a:t>Merck</a:t>
                      </a:r>
                    </a:p>
                    <a:p>
                      <a:r>
                        <a:rPr lang="en-US" sz="2000" dirty="0">
                          <a:latin typeface="Arial" panose="020B0604020202020204" pitchFamily="34" charset="0"/>
                          <a:cs typeface="Arial" panose="020B0604020202020204" pitchFamily="34" charset="0"/>
                        </a:rPr>
                        <a:t>Novartis</a:t>
                      </a:r>
                    </a:p>
                    <a:p>
                      <a:r>
                        <a:rPr lang="en-US" sz="2000" dirty="0" err="1">
                          <a:latin typeface="Arial" panose="020B0604020202020204" pitchFamily="34" charset="0"/>
                          <a:cs typeface="Arial" panose="020B0604020202020204" pitchFamily="34" charset="0"/>
                        </a:rPr>
                        <a:t>OptumLabs</a:t>
                      </a:r>
                      <a:endParaRPr lang="en-US" sz="2000" dirty="0">
                        <a:latin typeface="Arial" panose="020B0604020202020204" pitchFamily="34" charset="0"/>
                        <a:cs typeface="Arial" panose="020B0604020202020204" pitchFamily="34" charset="0"/>
                      </a:endParaRPr>
                    </a:p>
                    <a:p>
                      <a:r>
                        <a:rPr lang="en-US" sz="2000" dirty="0" err="1">
                          <a:latin typeface="Arial" panose="020B0604020202020204" pitchFamily="34" charset="0"/>
                          <a:cs typeface="Arial" panose="020B0604020202020204" pitchFamily="34" charset="0"/>
                        </a:rPr>
                        <a:t>Proteostasis</a:t>
                      </a:r>
                      <a:r>
                        <a:rPr lang="en-US" sz="2000" dirty="0">
                          <a:latin typeface="Arial" panose="020B0604020202020204" pitchFamily="34" charset="0"/>
                          <a:cs typeface="Arial" panose="020B0604020202020204" pitchFamily="34" charset="0"/>
                        </a:rPr>
                        <a:t> Consortium</a:t>
                      </a:r>
                    </a:p>
                    <a:p>
                      <a:r>
                        <a:rPr lang="en-US" sz="2000" dirty="0">
                          <a:latin typeface="Arial" panose="020B0604020202020204" pitchFamily="34" charset="0"/>
                          <a:cs typeface="Arial" panose="020B0604020202020204" pitchFamily="34" charset="0"/>
                        </a:rPr>
                        <a:t>UCSF Quant Biosciences Consortium</a:t>
                      </a:r>
                    </a:p>
                  </a:txBody>
                  <a:tcPr/>
                </a:tc>
                <a:tc>
                  <a:txBody>
                    <a:bodyPr/>
                    <a:lstStyle/>
                    <a:p>
                      <a:r>
                        <a:rPr lang="en-US" sz="2000" dirty="0">
                          <a:latin typeface="Arial" panose="020B0604020202020204" pitchFamily="34" charset="0"/>
                          <a:cs typeface="Arial" panose="020B0604020202020204" pitchFamily="34" charset="0"/>
                        </a:rPr>
                        <a:t>UCSF </a:t>
                      </a:r>
                      <a:r>
                        <a:rPr lang="en-US" sz="2000" dirty="0" err="1">
                          <a:latin typeface="Arial" panose="020B0604020202020204" pitchFamily="34" charset="0"/>
                          <a:cs typeface="Arial" panose="020B0604020202020204" pitchFamily="34" charset="0"/>
                        </a:rPr>
                        <a:t>Osher</a:t>
                      </a:r>
                      <a:r>
                        <a:rPr lang="en-US" sz="2000" dirty="0">
                          <a:latin typeface="Arial" panose="020B0604020202020204" pitchFamily="34" charset="0"/>
                          <a:cs typeface="Arial" panose="020B0604020202020204" pitchFamily="34" charset="0"/>
                        </a:rPr>
                        <a:t> Center</a:t>
                      </a:r>
                    </a:p>
                    <a:p>
                      <a:r>
                        <a:rPr lang="en-US" sz="2000" dirty="0">
                          <a:latin typeface="Arial" panose="020B0604020202020204" pitchFamily="34" charset="0"/>
                          <a:cs typeface="Arial" panose="020B0604020202020204" pitchFamily="34" charset="0"/>
                        </a:rPr>
                        <a:t>UCSF Medical Center</a:t>
                      </a:r>
                    </a:p>
                    <a:p>
                      <a:r>
                        <a:rPr lang="en-US" sz="2000" dirty="0">
                          <a:latin typeface="Arial" panose="020B0604020202020204" pitchFamily="34" charset="0"/>
                          <a:cs typeface="Arial" panose="020B0604020202020204" pitchFamily="34" charset="0"/>
                        </a:rPr>
                        <a:t>UCSF School of Medicine</a:t>
                      </a:r>
                    </a:p>
                  </a:txBody>
                  <a:tcPr/>
                </a:tc>
                <a:tc>
                  <a:txBody>
                    <a:bodyPr/>
                    <a:lstStyle/>
                    <a:p>
                      <a:r>
                        <a:rPr lang="en-US" sz="2000" dirty="0">
                          <a:latin typeface="Arial" panose="020B0604020202020204" pitchFamily="34" charset="0"/>
                          <a:cs typeface="Arial" panose="020B0604020202020204" pitchFamily="34" charset="0"/>
                        </a:rPr>
                        <a:t>American </a:t>
                      </a:r>
                      <a:r>
                        <a:rPr lang="en-US" sz="2000" dirty="0" err="1">
                          <a:latin typeface="Arial" panose="020B0604020202020204" pitchFamily="34" charset="0"/>
                          <a:cs typeface="Arial" panose="020B0604020202020204" pitchFamily="34" charset="0"/>
                        </a:rPr>
                        <a:t>Assn</a:t>
                      </a:r>
                      <a:r>
                        <a:rPr lang="en-US" sz="2000" dirty="0">
                          <a:latin typeface="Arial" panose="020B0604020202020204" pitchFamily="34" charset="0"/>
                          <a:cs typeface="Arial" panose="020B0604020202020204" pitchFamily="34" charset="0"/>
                        </a:rPr>
                        <a:t> Kidney Pts</a:t>
                      </a:r>
                    </a:p>
                    <a:p>
                      <a:r>
                        <a:rPr lang="en-US" sz="2000" dirty="0">
                          <a:latin typeface="Arial" panose="020B0604020202020204" pitchFamily="34" charset="0"/>
                          <a:cs typeface="Arial" panose="020B0604020202020204" pitchFamily="34" charset="0"/>
                        </a:rPr>
                        <a:t>American Chemical Society</a:t>
                      </a:r>
                    </a:p>
                    <a:p>
                      <a:r>
                        <a:rPr lang="en-US" sz="2000" dirty="0">
                          <a:latin typeface="Arial" panose="020B0604020202020204" pitchFamily="34" charset="0"/>
                          <a:cs typeface="Arial" panose="020B0604020202020204" pitchFamily="34" charset="0"/>
                        </a:rPr>
                        <a:t>ChemicalProbes.org</a:t>
                      </a:r>
                    </a:p>
                    <a:p>
                      <a:r>
                        <a:rPr lang="en-US" sz="2000" dirty="0">
                          <a:latin typeface="Arial" panose="020B0604020202020204" pitchFamily="34" charset="0"/>
                          <a:cs typeface="Arial" panose="020B0604020202020204" pitchFamily="34" charset="0"/>
                        </a:rPr>
                        <a:t>CA Society Health Systems Pharmacists</a:t>
                      </a:r>
                    </a:p>
                    <a:p>
                      <a:r>
                        <a:rPr lang="en-US" sz="2000" dirty="0">
                          <a:latin typeface="Arial" panose="020B0604020202020204" pitchFamily="34" charset="0"/>
                          <a:cs typeface="Arial" panose="020B0604020202020204" pitchFamily="34" charset="0"/>
                        </a:rPr>
                        <a:t>Home </a:t>
                      </a:r>
                      <a:r>
                        <a:rPr lang="en-US" sz="2000" dirty="0" err="1">
                          <a:latin typeface="Arial" panose="020B0604020202020204" pitchFamily="34" charset="0"/>
                          <a:cs typeface="Arial" panose="020B0604020202020204" pitchFamily="34" charset="0"/>
                        </a:rPr>
                        <a:t>Dialyzors</a:t>
                      </a:r>
                      <a:r>
                        <a:rPr lang="en-US" sz="2000" dirty="0">
                          <a:latin typeface="Arial" panose="020B0604020202020204" pitchFamily="34" charset="0"/>
                          <a:cs typeface="Arial" panose="020B0604020202020204" pitchFamily="34" charset="0"/>
                        </a:rPr>
                        <a:t> United</a:t>
                      </a:r>
                    </a:p>
                    <a:p>
                      <a:r>
                        <a:rPr lang="en-US" sz="2000" dirty="0">
                          <a:latin typeface="Arial" panose="020B0604020202020204" pitchFamily="34" charset="0"/>
                          <a:cs typeface="Arial" panose="020B0604020202020204" pitchFamily="34" charset="0"/>
                        </a:rPr>
                        <a:t>University of Bern</a:t>
                      </a:r>
                    </a:p>
                    <a:p>
                      <a:r>
                        <a:rPr lang="en-US" sz="2000" dirty="0">
                          <a:latin typeface="Arial" panose="020B0604020202020204" pitchFamily="34" charset="0"/>
                          <a:cs typeface="Arial" panose="020B0604020202020204" pitchFamily="34" charset="0"/>
                        </a:rPr>
                        <a:t>Incubators</a:t>
                      </a:r>
                    </a:p>
                    <a:p>
                      <a:r>
                        <a:rPr lang="en-US" sz="2000" dirty="0">
                          <a:latin typeface="Arial" panose="020B0604020202020204" pitchFamily="34" charset="0"/>
                          <a:cs typeface="Arial" panose="020B0604020202020204" pitchFamily="34" charset="0"/>
                        </a:rPr>
                        <a:t>Venture Capitalists</a:t>
                      </a:r>
                    </a:p>
                  </a:txBody>
                  <a:tcPr/>
                </a:tc>
                <a:extLst>
                  <a:ext uri="{0D108BD9-81ED-4DB2-BD59-A6C34878D82A}">
                    <a16:rowId xmlns:a16="http://schemas.microsoft.com/office/drawing/2014/main" val="717902085"/>
                  </a:ext>
                </a:extLst>
              </a:tr>
            </a:tbl>
          </a:graphicData>
        </a:graphic>
      </p:graphicFrame>
      <p:sp>
        <p:nvSpPr>
          <p:cNvPr id="14" name="TextBox 13">
            <a:extLst>
              <a:ext uri="{FF2B5EF4-FFF2-40B4-BE49-F238E27FC236}">
                <a16:creationId xmlns:a16="http://schemas.microsoft.com/office/drawing/2014/main" id="{6C56033C-B8A0-EB0B-206C-35BB965340ED}"/>
              </a:ext>
            </a:extLst>
          </p:cNvPr>
          <p:cNvSpPr txBox="1"/>
          <p:nvPr/>
        </p:nvSpPr>
        <p:spPr>
          <a:xfrm>
            <a:off x="7932580" y="8958339"/>
            <a:ext cx="17764526" cy="1508105"/>
          </a:xfrm>
          <a:prstGeom prst="rect">
            <a:avLst/>
          </a:prstGeom>
          <a:solidFill>
            <a:srgbClr val="FF0000"/>
          </a:solidFill>
        </p:spPr>
        <p:txBody>
          <a:bodyPr wrap="square" rtlCol="0">
            <a:spAutoFit/>
          </a:bodyPr>
          <a:lstStyle>
            <a:defPPr>
              <a:defRPr lang="en-US"/>
            </a:defPPr>
            <a:lvl1pPr marL="0" algn="l" defTabSz="1541404" rtl="0" eaLnBrk="1" latinLnBrk="0" hangingPunct="1">
              <a:defRPr sz="6100" kern="1200">
                <a:solidFill>
                  <a:schemeClr val="tx1"/>
                </a:solidFill>
                <a:latin typeface="+mn-lt"/>
                <a:ea typeface="+mn-ea"/>
                <a:cs typeface="+mn-cs"/>
              </a:defRPr>
            </a:lvl1pPr>
            <a:lvl2pPr marL="1541404" algn="l" defTabSz="1541404" rtl="0" eaLnBrk="1" latinLnBrk="0" hangingPunct="1">
              <a:defRPr sz="6100" kern="1200">
                <a:solidFill>
                  <a:schemeClr val="tx1"/>
                </a:solidFill>
                <a:latin typeface="+mn-lt"/>
                <a:ea typeface="+mn-ea"/>
                <a:cs typeface="+mn-cs"/>
              </a:defRPr>
            </a:lvl2pPr>
            <a:lvl3pPr marL="3082808" algn="l" defTabSz="1541404" rtl="0" eaLnBrk="1" latinLnBrk="0" hangingPunct="1">
              <a:defRPr sz="6100" kern="1200">
                <a:solidFill>
                  <a:schemeClr val="tx1"/>
                </a:solidFill>
                <a:latin typeface="+mn-lt"/>
                <a:ea typeface="+mn-ea"/>
                <a:cs typeface="+mn-cs"/>
              </a:defRPr>
            </a:lvl3pPr>
            <a:lvl4pPr marL="4624212" algn="l" defTabSz="1541404" rtl="0" eaLnBrk="1" latinLnBrk="0" hangingPunct="1">
              <a:defRPr sz="6100" kern="1200">
                <a:solidFill>
                  <a:schemeClr val="tx1"/>
                </a:solidFill>
                <a:latin typeface="+mn-lt"/>
                <a:ea typeface="+mn-ea"/>
                <a:cs typeface="+mn-cs"/>
              </a:defRPr>
            </a:lvl4pPr>
            <a:lvl5pPr marL="6165616" algn="l" defTabSz="1541404" rtl="0" eaLnBrk="1" latinLnBrk="0" hangingPunct="1">
              <a:defRPr sz="6100" kern="1200">
                <a:solidFill>
                  <a:schemeClr val="tx1"/>
                </a:solidFill>
                <a:latin typeface="+mn-lt"/>
                <a:ea typeface="+mn-ea"/>
                <a:cs typeface="+mn-cs"/>
              </a:defRPr>
            </a:lvl5pPr>
            <a:lvl6pPr marL="7707020" algn="l" defTabSz="1541404" rtl="0" eaLnBrk="1" latinLnBrk="0" hangingPunct="1">
              <a:defRPr sz="6100" kern="1200">
                <a:solidFill>
                  <a:schemeClr val="tx1"/>
                </a:solidFill>
                <a:latin typeface="+mn-lt"/>
                <a:ea typeface="+mn-ea"/>
                <a:cs typeface="+mn-cs"/>
              </a:defRPr>
            </a:lvl6pPr>
            <a:lvl7pPr marL="9248424" algn="l" defTabSz="1541404" rtl="0" eaLnBrk="1" latinLnBrk="0" hangingPunct="1">
              <a:defRPr sz="6100" kern="1200">
                <a:solidFill>
                  <a:schemeClr val="tx1"/>
                </a:solidFill>
                <a:latin typeface="+mn-lt"/>
                <a:ea typeface="+mn-ea"/>
                <a:cs typeface="+mn-cs"/>
              </a:defRPr>
            </a:lvl7pPr>
            <a:lvl8pPr marL="10789829" algn="l" defTabSz="1541404" rtl="0" eaLnBrk="1" latinLnBrk="0" hangingPunct="1">
              <a:defRPr sz="6100" kern="1200">
                <a:solidFill>
                  <a:schemeClr val="tx1"/>
                </a:solidFill>
                <a:latin typeface="+mn-lt"/>
                <a:ea typeface="+mn-ea"/>
                <a:cs typeface="+mn-cs"/>
              </a:defRPr>
            </a:lvl8pPr>
            <a:lvl9pPr marL="12331233" algn="l" defTabSz="1541404" rtl="0" eaLnBrk="1" latinLnBrk="0" hangingPunct="1">
              <a:defRPr sz="6100" kern="1200">
                <a:solidFill>
                  <a:schemeClr val="tx1"/>
                </a:solidFill>
                <a:latin typeface="+mn-lt"/>
                <a:ea typeface="+mn-ea"/>
                <a:cs typeface="+mn-cs"/>
              </a:defRPr>
            </a:lvl9pPr>
          </a:lstStyle>
          <a:p>
            <a:r>
              <a:rPr lang="en-US" sz="3200" dirty="0">
                <a:solidFill>
                  <a:schemeClr val="bg1"/>
                </a:solidFill>
                <a:latin typeface="Arial" panose="020B0604020202020204" pitchFamily="34" charset="0"/>
                <a:cs typeface="Arial" panose="020B0604020202020204" pitchFamily="34" charset="0"/>
              </a:rPr>
              <a:t>Desired future partnerships</a:t>
            </a:r>
          </a:p>
          <a:p>
            <a:r>
              <a:rPr lang="en-US" sz="2000" i="1" dirty="0">
                <a:solidFill>
                  <a:schemeClr val="bg1"/>
                </a:solidFill>
                <a:latin typeface="Arial" panose="020B0604020202020204" pitchFamily="34" charset="0"/>
                <a:cs typeface="Arial" panose="020B0604020202020204" pitchFamily="34" charset="0"/>
              </a:rPr>
              <a:t>Faculty were most interested in fostering new partnerships centered around expanding the educational capability and research capability of the School of Pharmacy.  They were hoping that these partnerships would lead to new sources or types of data for research, to improve current research models, for opportunities for new fellowship or internship programs, or new clinical rotations.   </a:t>
            </a:r>
          </a:p>
        </p:txBody>
      </p:sp>
      <p:graphicFrame>
        <p:nvGraphicFramePr>
          <p:cNvPr id="19" name="Table 18">
            <a:extLst>
              <a:ext uri="{FF2B5EF4-FFF2-40B4-BE49-F238E27FC236}">
                <a16:creationId xmlns:a16="http://schemas.microsoft.com/office/drawing/2014/main" id="{B1CB4F3C-0FEE-1D8F-55FD-7FC0608D91FA}"/>
              </a:ext>
            </a:extLst>
          </p:cNvPr>
          <p:cNvGraphicFramePr/>
          <p:nvPr>
            <p:extLst>
              <p:ext uri="{D42A27DB-BD31-4B8C-83A1-F6EECF244321}">
                <p14:modId xmlns:p14="http://schemas.microsoft.com/office/powerpoint/2010/main" val="1942332633"/>
              </p:ext>
            </p:extLst>
          </p:nvPr>
        </p:nvGraphicFramePr>
        <p:xfrm>
          <a:off x="7939680" y="10466444"/>
          <a:ext cx="17735488" cy="5658552"/>
        </p:xfrm>
        <a:graphic>
          <a:graphicData uri="http://schemas.openxmlformats.org/drawingml/2006/table">
            <a:tbl>
              <a:tblPr bandRow="1">
                <a:tableStyleId>{5C22544A-7EE6-4342-B048-85BDC9FD1C3A}</a:tableStyleId>
              </a:tblPr>
              <a:tblGrid>
                <a:gridCol w="4433872">
                  <a:extLst>
                    <a:ext uri="{9D8B030D-6E8A-4147-A177-3AD203B41FA5}">
                      <a16:colId xmlns:a16="http://schemas.microsoft.com/office/drawing/2014/main" val="354848553"/>
                    </a:ext>
                  </a:extLst>
                </a:gridCol>
                <a:gridCol w="4433872">
                  <a:extLst>
                    <a:ext uri="{9D8B030D-6E8A-4147-A177-3AD203B41FA5}">
                      <a16:colId xmlns:a16="http://schemas.microsoft.com/office/drawing/2014/main" val="2432102498"/>
                    </a:ext>
                  </a:extLst>
                </a:gridCol>
                <a:gridCol w="4433872">
                  <a:extLst>
                    <a:ext uri="{9D8B030D-6E8A-4147-A177-3AD203B41FA5}">
                      <a16:colId xmlns:a16="http://schemas.microsoft.com/office/drawing/2014/main" val="3760370100"/>
                    </a:ext>
                  </a:extLst>
                </a:gridCol>
                <a:gridCol w="4433872">
                  <a:extLst>
                    <a:ext uri="{9D8B030D-6E8A-4147-A177-3AD203B41FA5}">
                      <a16:colId xmlns:a16="http://schemas.microsoft.com/office/drawing/2014/main" val="759822496"/>
                    </a:ext>
                  </a:extLst>
                </a:gridCol>
              </a:tblGrid>
              <a:tr h="995112">
                <a:tc>
                  <a:txBody>
                    <a:bodyPr/>
                    <a:lstStyle/>
                    <a:p>
                      <a:r>
                        <a:rPr lang="en-US" sz="3200" u="sng" dirty="0">
                          <a:latin typeface="Arial" panose="020B0604020202020204" pitchFamily="34" charset="0"/>
                          <a:cs typeface="Arial" panose="020B0604020202020204" pitchFamily="34" charset="0"/>
                        </a:rPr>
                        <a:t>Education</a:t>
                      </a:r>
                    </a:p>
                  </a:txBody>
                  <a:tcPr/>
                </a:tc>
                <a:tc>
                  <a:txBody>
                    <a:bodyPr/>
                    <a:lstStyle/>
                    <a:p>
                      <a:r>
                        <a:rPr lang="en-US" sz="3200" u="sng" dirty="0">
                          <a:latin typeface="Arial" panose="020B0604020202020204" pitchFamily="34" charset="0"/>
                          <a:cs typeface="Arial" panose="020B0604020202020204" pitchFamily="34" charset="0"/>
                        </a:rPr>
                        <a:t>Research</a:t>
                      </a:r>
                    </a:p>
                  </a:txBody>
                  <a:tcPr/>
                </a:tc>
                <a:tc>
                  <a:txBody>
                    <a:bodyPr/>
                    <a:lstStyle/>
                    <a:p>
                      <a:r>
                        <a:rPr lang="en-US" sz="3200" u="sng" dirty="0">
                          <a:latin typeface="Arial" panose="020B0604020202020204" pitchFamily="34" charset="0"/>
                          <a:cs typeface="Arial" panose="020B0604020202020204" pitchFamily="34" charset="0"/>
                        </a:rPr>
                        <a:t>Clinical</a:t>
                      </a:r>
                    </a:p>
                  </a:txBody>
                  <a:tcPr/>
                </a:tc>
                <a:tc>
                  <a:txBody>
                    <a:bodyPr/>
                    <a:lstStyle/>
                    <a:p>
                      <a:r>
                        <a:rPr lang="en-US" sz="3200" u="sng" dirty="0">
                          <a:latin typeface="Arial" panose="020B0604020202020204" pitchFamily="34" charset="0"/>
                          <a:cs typeface="Arial" panose="020B0604020202020204" pitchFamily="34" charset="0"/>
                        </a:rPr>
                        <a:t>Other</a:t>
                      </a:r>
                    </a:p>
                  </a:txBody>
                  <a:tcPr/>
                </a:tc>
                <a:extLst>
                  <a:ext uri="{0D108BD9-81ED-4DB2-BD59-A6C34878D82A}">
                    <a16:rowId xmlns:a16="http://schemas.microsoft.com/office/drawing/2014/main" val="1411778350"/>
                  </a:ext>
                </a:extLst>
              </a:tr>
              <a:tr h="995112">
                <a:tc>
                  <a:txBody>
                    <a:bodyPr/>
                    <a:lstStyle/>
                    <a:p>
                      <a:r>
                        <a:rPr lang="en-US" sz="2000" dirty="0">
                          <a:latin typeface="Arial" panose="020B0604020202020204" pitchFamily="34" charset="0"/>
                          <a:cs typeface="Arial" panose="020B0604020202020204" pitchFamily="34" charset="0"/>
                        </a:rPr>
                        <a:t>89 Bio</a:t>
                      </a:r>
                    </a:p>
                    <a:p>
                      <a:r>
                        <a:rPr lang="en-US" sz="2000" dirty="0">
                          <a:latin typeface="Arial" panose="020B0604020202020204" pitchFamily="34" charset="0"/>
                          <a:cs typeface="Arial" panose="020B0604020202020204" pitchFamily="34" charset="0"/>
                        </a:rPr>
                        <a:t>CDC</a:t>
                      </a:r>
                    </a:p>
                    <a:p>
                      <a:r>
                        <a:rPr lang="en-US" sz="2000" dirty="0">
                          <a:latin typeface="Arial" panose="020B0604020202020204" pitchFamily="34" charset="0"/>
                          <a:cs typeface="Arial" panose="020B0604020202020204" pitchFamily="34" charset="0"/>
                        </a:rPr>
                        <a:t>FDA</a:t>
                      </a:r>
                    </a:p>
                    <a:p>
                      <a:r>
                        <a:rPr lang="en-US" sz="2000" dirty="0">
                          <a:latin typeface="Arial" panose="020B0604020202020204" pitchFamily="34" charset="0"/>
                          <a:cs typeface="Arial" panose="020B0604020202020204" pitchFamily="34" charset="0"/>
                        </a:rPr>
                        <a:t>Kaiser Permanente</a:t>
                      </a:r>
                    </a:p>
                    <a:p>
                      <a:r>
                        <a:rPr lang="en-US" sz="2000" dirty="0">
                          <a:latin typeface="Arial" panose="020B0604020202020204" pitchFamily="34" charset="0"/>
                          <a:cs typeface="Arial" panose="020B0604020202020204" pitchFamily="34" charset="0"/>
                        </a:rPr>
                        <a:t>News outlets</a:t>
                      </a:r>
                    </a:p>
                    <a:p>
                      <a:r>
                        <a:rPr lang="en-US" sz="2000" dirty="0">
                          <a:latin typeface="Arial" panose="020B0604020202020204" pitchFamily="34" charset="0"/>
                          <a:cs typeface="Arial" panose="020B0604020202020204" pitchFamily="34" charset="0"/>
                        </a:rPr>
                        <a:t>NIH</a:t>
                      </a:r>
                    </a:p>
                    <a:p>
                      <a:r>
                        <a:rPr lang="en-US" sz="2000" dirty="0">
                          <a:latin typeface="Arial" panose="020B0604020202020204" pitchFamily="34" charset="0"/>
                          <a:cs typeface="Arial" panose="020B0604020202020204" pitchFamily="34" charset="0"/>
                        </a:rPr>
                        <a:t>Various industry (biopharma/tech)</a:t>
                      </a:r>
                    </a:p>
                    <a:p>
                      <a:r>
                        <a:rPr lang="en-US" sz="2000" dirty="0">
                          <a:latin typeface="Arial" panose="020B0604020202020204" pitchFamily="34" charset="0"/>
                          <a:cs typeface="Arial" panose="020B0604020202020204" pitchFamily="34" charset="0"/>
                        </a:rPr>
                        <a:t>St. Mary’s/St. Francis</a:t>
                      </a:r>
                    </a:p>
                    <a:p>
                      <a:r>
                        <a:rPr lang="en-US" sz="2000" dirty="0">
                          <a:latin typeface="Arial" panose="020B0604020202020204" pitchFamily="34" charset="0"/>
                          <a:cs typeface="Arial" panose="020B0604020202020204" pitchFamily="34" charset="0"/>
                        </a:rPr>
                        <a:t>SF DPH</a:t>
                      </a:r>
                    </a:p>
                    <a:p>
                      <a:r>
                        <a:rPr lang="en-US" sz="2000" dirty="0">
                          <a:latin typeface="Arial" panose="020B0604020202020204" pitchFamily="34" charset="0"/>
                          <a:cs typeface="Arial" panose="020B0604020202020204" pitchFamily="34" charset="0"/>
                        </a:rPr>
                        <a:t>UCSF SOM</a:t>
                      </a:r>
                    </a:p>
                    <a:p>
                      <a:r>
                        <a:rPr lang="en-US" sz="2000" dirty="0">
                          <a:latin typeface="Arial" panose="020B0604020202020204" pitchFamily="34" charset="0"/>
                          <a:cs typeface="Arial" panose="020B0604020202020204" pitchFamily="34" charset="0"/>
                        </a:rPr>
                        <a:t>UNC/UKY</a:t>
                      </a:r>
                    </a:p>
                    <a:p>
                      <a:r>
                        <a:rPr lang="en-US" sz="2000" dirty="0">
                          <a:latin typeface="Arial" panose="020B0604020202020204" pitchFamily="34" charset="0"/>
                          <a:cs typeface="Arial" panose="020B0604020202020204" pitchFamily="34" charset="0"/>
                        </a:rPr>
                        <a:t>UCSF Doc-IT</a:t>
                      </a:r>
                    </a:p>
                  </a:txBody>
                  <a:tcPr/>
                </a:tc>
                <a:tc>
                  <a:txBody>
                    <a:bodyPr/>
                    <a:lstStyle/>
                    <a:p>
                      <a:r>
                        <a:rPr lang="en-US" sz="2000" dirty="0">
                          <a:latin typeface="Arial" panose="020B0604020202020204" pitchFamily="34" charset="0"/>
                          <a:cs typeface="Arial" panose="020B0604020202020204" pitchFamily="34" charset="0"/>
                        </a:rPr>
                        <a:t>Artificial Intelligence Companies</a:t>
                      </a:r>
                    </a:p>
                    <a:p>
                      <a:r>
                        <a:rPr lang="en-US" sz="2000" dirty="0">
                          <a:latin typeface="Arial" panose="020B0604020202020204" pitchFamily="34" charset="0"/>
                          <a:cs typeface="Arial" panose="020B0604020202020204" pitchFamily="34" charset="0"/>
                        </a:rPr>
                        <a:t>Amgen</a:t>
                      </a:r>
                    </a:p>
                    <a:p>
                      <a:r>
                        <a:rPr lang="en-US" sz="2000" dirty="0">
                          <a:latin typeface="Arial" panose="020B0604020202020204" pitchFamily="34" charset="0"/>
                          <a:cs typeface="Arial" panose="020B0604020202020204" pitchFamily="34" charset="0"/>
                        </a:rPr>
                        <a:t>BARD</a:t>
                      </a:r>
                    </a:p>
                    <a:p>
                      <a:pPr marL="0" marR="0" lvl="0" indent="0" algn="l" defTabSz="1541404" rtl="0" eaLnBrk="1" fontAlgn="auto" latinLnBrk="0" hangingPunct="1">
                        <a:lnSpc>
                          <a:spcPct val="100000"/>
                        </a:lnSpc>
                        <a:spcBef>
                          <a:spcPts val="0"/>
                        </a:spcBef>
                        <a:spcAft>
                          <a:spcPts val="0"/>
                        </a:spcAft>
                        <a:buClrTx/>
                        <a:buSzTx/>
                        <a:buFontTx/>
                        <a:buNone/>
                        <a:tabLst/>
                        <a:defRPr/>
                      </a:pPr>
                      <a:r>
                        <a:rPr lang="en-US" sz="2000" dirty="0">
                          <a:latin typeface="Arial" panose="020B0604020202020204" pitchFamily="34" charset="0"/>
                          <a:cs typeface="Arial" panose="020B0604020202020204" pitchFamily="34" charset="0"/>
                        </a:rPr>
                        <a:t>Center for Medicare and Medicaid </a:t>
                      </a:r>
                      <a:r>
                        <a:rPr lang="en-US" sz="2000" dirty="0" err="1">
                          <a:latin typeface="Arial" panose="020B0604020202020204" pitchFamily="34" charset="0"/>
                          <a:cs typeface="Arial" panose="020B0604020202020204" pitchFamily="34" charset="0"/>
                        </a:rPr>
                        <a:t>Svc</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Various industry (biopharma/tech)</a:t>
                      </a:r>
                    </a:p>
                    <a:p>
                      <a:r>
                        <a:rPr lang="en-US" sz="2000" dirty="0">
                          <a:latin typeface="Arial" panose="020B0604020202020204" pitchFamily="34" charset="0"/>
                          <a:cs typeface="Arial" panose="020B0604020202020204" pitchFamily="34" charset="0"/>
                        </a:rPr>
                        <a:t>UCSF CTSI</a:t>
                      </a:r>
                    </a:p>
                    <a:p>
                      <a:r>
                        <a:rPr lang="en-US" sz="2000" dirty="0">
                          <a:latin typeface="Arial" panose="020B0604020202020204" pitchFamily="34" charset="0"/>
                          <a:cs typeface="Arial" panose="020B0604020202020204" pitchFamily="34" charset="0"/>
                        </a:rPr>
                        <a:t>UCSF Doc-IT</a:t>
                      </a:r>
                    </a:p>
                    <a:p>
                      <a:r>
                        <a:rPr lang="en-US" sz="2000" dirty="0">
                          <a:latin typeface="Arial" panose="020B0604020202020204" pitchFamily="34" charset="0"/>
                          <a:cs typeface="Arial" panose="020B0604020202020204" pitchFamily="34" charset="0"/>
                        </a:rPr>
                        <a:t>Gates Foundation</a:t>
                      </a:r>
                    </a:p>
                    <a:p>
                      <a:r>
                        <a:rPr lang="en-US" sz="2000" dirty="0">
                          <a:latin typeface="Arial" panose="020B0604020202020204" pitchFamily="34" charset="0"/>
                          <a:cs typeface="Arial" panose="020B0604020202020204" pitchFamily="34" charset="0"/>
                        </a:rPr>
                        <a:t>Google (wearables)</a:t>
                      </a:r>
                    </a:p>
                    <a:p>
                      <a:r>
                        <a:rPr lang="en-US" sz="2000" dirty="0">
                          <a:latin typeface="Arial" panose="020B0604020202020204" pitchFamily="34" charset="0"/>
                          <a:cs typeface="Arial" panose="020B0604020202020204" pitchFamily="34" charset="0"/>
                        </a:rPr>
                        <a:t>Intel</a:t>
                      </a:r>
                    </a:p>
                    <a:p>
                      <a:r>
                        <a:rPr lang="en-US" sz="2000" dirty="0">
                          <a:latin typeface="Arial" panose="020B0604020202020204" pitchFamily="34" charset="0"/>
                          <a:cs typeface="Arial" panose="020B0604020202020204" pitchFamily="34" charset="0"/>
                        </a:rPr>
                        <a:t>Kaiser Permanente</a:t>
                      </a:r>
                    </a:p>
                    <a:p>
                      <a:r>
                        <a:rPr lang="en-US" sz="2000" dirty="0">
                          <a:latin typeface="Arial" panose="020B0604020202020204" pitchFamily="34" charset="0"/>
                          <a:cs typeface="Arial" panose="020B0604020202020204" pitchFamily="34" charset="0"/>
                        </a:rPr>
                        <a:t>QB3 startups</a:t>
                      </a:r>
                    </a:p>
                    <a:p>
                      <a:r>
                        <a:rPr lang="en-US" sz="2000" dirty="0">
                          <a:latin typeface="Arial" panose="020B0604020202020204" pitchFamily="34" charset="0"/>
                          <a:cs typeface="Arial" panose="020B0604020202020204" pitchFamily="34" charset="0"/>
                        </a:rPr>
                        <a:t>WHO</a:t>
                      </a:r>
                    </a:p>
                    <a:p>
                      <a:endParaRPr lang="en-US" sz="2000" dirty="0">
                        <a:latin typeface="Arial" panose="020B0604020202020204" pitchFamily="34" charset="0"/>
                        <a:cs typeface="Arial" panose="020B0604020202020204" pitchFamily="34" charset="0"/>
                      </a:endParaRPr>
                    </a:p>
                  </a:txBody>
                  <a:tcPr/>
                </a:tc>
                <a:tc>
                  <a:txBody>
                    <a:bodyPr/>
                    <a:lstStyle/>
                    <a:p>
                      <a:r>
                        <a:rPr lang="en-US" sz="2000" dirty="0">
                          <a:latin typeface="Arial" panose="020B0604020202020204" pitchFamily="34" charset="0"/>
                          <a:cs typeface="Arial" panose="020B0604020202020204" pitchFamily="34" charset="0"/>
                        </a:rPr>
                        <a:t>Astra Zeneca</a:t>
                      </a:r>
                    </a:p>
                    <a:p>
                      <a:r>
                        <a:rPr lang="en-US" sz="2000" dirty="0">
                          <a:latin typeface="Arial" panose="020B0604020202020204" pitchFamily="34" charset="0"/>
                          <a:cs typeface="Arial" panose="020B0604020202020204" pitchFamily="34" charset="0"/>
                        </a:rPr>
                        <a:t>Janssen Pharmaceuticals</a:t>
                      </a:r>
                    </a:p>
                  </a:txBody>
                  <a:tcPr/>
                </a:tc>
                <a:tc>
                  <a:txBody>
                    <a:bodyPr/>
                    <a:lstStyle/>
                    <a:p>
                      <a:r>
                        <a:rPr lang="en-US" sz="2000" dirty="0">
                          <a:latin typeface="Arial" panose="020B0604020202020204" pitchFamily="34" charset="0"/>
                          <a:cs typeface="Arial" panose="020B0604020202020204" pitchFamily="34" charset="0"/>
                        </a:rPr>
                        <a:t>Amazon</a:t>
                      </a:r>
                    </a:p>
                  </a:txBody>
                  <a:tcPr/>
                </a:tc>
                <a:extLst>
                  <a:ext uri="{0D108BD9-81ED-4DB2-BD59-A6C34878D82A}">
                    <a16:rowId xmlns:a16="http://schemas.microsoft.com/office/drawing/2014/main" val="717902085"/>
                  </a:ext>
                </a:extLst>
              </a:tr>
            </a:tbl>
          </a:graphicData>
        </a:graphic>
      </p:graphicFrame>
      <p:sp>
        <p:nvSpPr>
          <p:cNvPr id="26" name="TextBox 25">
            <a:extLst>
              <a:ext uri="{FF2B5EF4-FFF2-40B4-BE49-F238E27FC236}">
                <a16:creationId xmlns:a16="http://schemas.microsoft.com/office/drawing/2014/main" id="{50D9C435-682B-BDF4-53C0-E4FDD5E54C08}"/>
              </a:ext>
            </a:extLst>
          </p:cNvPr>
          <p:cNvSpPr txBox="1"/>
          <p:nvPr/>
        </p:nvSpPr>
        <p:spPr>
          <a:xfrm>
            <a:off x="16892544" y="12790100"/>
            <a:ext cx="9486500" cy="3662541"/>
          </a:xfrm>
          <a:prstGeom prst="rect">
            <a:avLst/>
          </a:prstGeom>
          <a:solidFill>
            <a:srgbClr val="FF0000"/>
          </a:solidFill>
        </p:spPr>
        <p:txBody>
          <a:bodyPr wrap="square" rtlCol="0">
            <a:spAutoFit/>
          </a:bodyPr>
          <a:lstStyle>
            <a:defPPr>
              <a:defRPr lang="en-US"/>
            </a:defPPr>
            <a:lvl1pPr marL="0" algn="l" defTabSz="1541404" rtl="0" eaLnBrk="1" latinLnBrk="0" hangingPunct="1">
              <a:defRPr sz="6100" kern="1200">
                <a:solidFill>
                  <a:schemeClr val="tx1"/>
                </a:solidFill>
                <a:latin typeface="+mn-lt"/>
                <a:ea typeface="+mn-ea"/>
                <a:cs typeface="+mn-cs"/>
              </a:defRPr>
            </a:lvl1pPr>
            <a:lvl2pPr marL="1541404" algn="l" defTabSz="1541404" rtl="0" eaLnBrk="1" latinLnBrk="0" hangingPunct="1">
              <a:defRPr sz="6100" kern="1200">
                <a:solidFill>
                  <a:schemeClr val="tx1"/>
                </a:solidFill>
                <a:latin typeface="+mn-lt"/>
                <a:ea typeface="+mn-ea"/>
                <a:cs typeface="+mn-cs"/>
              </a:defRPr>
            </a:lvl2pPr>
            <a:lvl3pPr marL="3082808" algn="l" defTabSz="1541404" rtl="0" eaLnBrk="1" latinLnBrk="0" hangingPunct="1">
              <a:defRPr sz="6100" kern="1200">
                <a:solidFill>
                  <a:schemeClr val="tx1"/>
                </a:solidFill>
                <a:latin typeface="+mn-lt"/>
                <a:ea typeface="+mn-ea"/>
                <a:cs typeface="+mn-cs"/>
              </a:defRPr>
            </a:lvl3pPr>
            <a:lvl4pPr marL="4624212" algn="l" defTabSz="1541404" rtl="0" eaLnBrk="1" latinLnBrk="0" hangingPunct="1">
              <a:defRPr sz="6100" kern="1200">
                <a:solidFill>
                  <a:schemeClr val="tx1"/>
                </a:solidFill>
                <a:latin typeface="+mn-lt"/>
                <a:ea typeface="+mn-ea"/>
                <a:cs typeface="+mn-cs"/>
              </a:defRPr>
            </a:lvl4pPr>
            <a:lvl5pPr marL="6165616" algn="l" defTabSz="1541404" rtl="0" eaLnBrk="1" latinLnBrk="0" hangingPunct="1">
              <a:defRPr sz="6100" kern="1200">
                <a:solidFill>
                  <a:schemeClr val="tx1"/>
                </a:solidFill>
                <a:latin typeface="+mn-lt"/>
                <a:ea typeface="+mn-ea"/>
                <a:cs typeface="+mn-cs"/>
              </a:defRPr>
            </a:lvl5pPr>
            <a:lvl6pPr marL="7707020" algn="l" defTabSz="1541404" rtl="0" eaLnBrk="1" latinLnBrk="0" hangingPunct="1">
              <a:defRPr sz="6100" kern="1200">
                <a:solidFill>
                  <a:schemeClr val="tx1"/>
                </a:solidFill>
                <a:latin typeface="+mn-lt"/>
                <a:ea typeface="+mn-ea"/>
                <a:cs typeface="+mn-cs"/>
              </a:defRPr>
            </a:lvl6pPr>
            <a:lvl7pPr marL="9248424" algn="l" defTabSz="1541404" rtl="0" eaLnBrk="1" latinLnBrk="0" hangingPunct="1">
              <a:defRPr sz="6100" kern="1200">
                <a:solidFill>
                  <a:schemeClr val="tx1"/>
                </a:solidFill>
                <a:latin typeface="+mn-lt"/>
                <a:ea typeface="+mn-ea"/>
                <a:cs typeface="+mn-cs"/>
              </a:defRPr>
            </a:lvl7pPr>
            <a:lvl8pPr marL="10789829" algn="l" defTabSz="1541404" rtl="0" eaLnBrk="1" latinLnBrk="0" hangingPunct="1">
              <a:defRPr sz="6100" kern="1200">
                <a:solidFill>
                  <a:schemeClr val="tx1"/>
                </a:solidFill>
                <a:latin typeface="+mn-lt"/>
                <a:ea typeface="+mn-ea"/>
                <a:cs typeface="+mn-cs"/>
              </a:defRPr>
            </a:lvl8pPr>
            <a:lvl9pPr marL="12331233" algn="l" defTabSz="1541404" rtl="0" eaLnBrk="1" latinLnBrk="0" hangingPunct="1">
              <a:defRPr sz="6100" kern="1200">
                <a:solidFill>
                  <a:schemeClr val="tx1"/>
                </a:solidFill>
                <a:latin typeface="+mn-lt"/>
                <a:ea typeface="+mn-ea"/>
                <a:cs typeface="+mn-cs"/>
              </a:defRPr>
            </a:lvl9pPr>
          </a:lstStyle>
          <a:p>
            <a:r>
              <a:rPr lang="en-US" sz="3200" dirty="0">
                <a:solidFill>
                  <a:schemeClr val="bg1"/>
                </a:solidFill>
              </a:rPr>
              <a:t>Other thoughts shared by respondents</a:t>
            </a:r>
          </a:p>
          <a:p>
            <a:r>
              <a:rPr lang="en-US" sz="2000" i="1" dirty="0">
                <a:solidFill>
                  <a:schemeClr val="bg1"/>
                </a:solidFill>
              </a:rPr>
              <a:t>“UCSF needs to be SATURATING the marketplace with our collaborations…”</a:t>
            </a:r>
          </a:p>
          <a:p>
            <a:r>
              <a:rPr lang="en-US" sz="2000" i="1" dirty="0">
                <a:solidFill>
                  <a:schemeClr val="bg1"/>
                </a:solidFill>
              </a:rPr>
              <a:t>“We need to have SPARK sessions where creative ideas are shared and business models proposed…our faculty are not trained in creating business models…”</a:t>
            </a:r>
          </a:p>
          <a:p>
            <a:r>
              <a:rPr lang="en-US" sz="2000" i="1" dirty="0">
                <a:solidFill>
                  <a:schemeClr val="bg1"/>
                </a:solidFill>
              </a:rPr>
              <a:t>“Protein degradation and covalent drug discovery are strengths of UCSF”</a:t>
            </a:r>
          </a:p>
          <a:p>
            <a:r>
              <a:rPr lang="en-US" sz="2000" i="1" dirty="0">
                <a:solidFill>
                  <a:schemeClr val="bg1"/>
                </a:solidFill>
              </a:rPr>
              <a:t>“Corporate partnerships align with both basic and translational (research)”</a:t>
            </a:r>
          </a:p>
          <a:p>
            <a:r>
              <a:rPr lang="en-US" sz="2000" i="1" dirty="0">
                <a:solidFill>
                  <a:schemeClr val="bg1"/>
                </a:solidFill>
              </a:rPr>
              <a:t>“Using fellowship model to connect with </a:t>
            </a:r>
            <a:r>
              <a:rPr lang="en-US" sz="2000" i="1" dirty="0" err="1">
                <a:solidFill>
                  <a:schemeClr val="bg1"/>
                </a:solidFill>
              </a:rPr>
              <a:t>pharma</a:t>
            </a:r>
            <a:r>
              <a:rPr lang="en-US" sz="2000" i="1" dirty="0">
                <a:solidFill>
                  <a:schemeClr val="bg1"/>
                </a:solidFill>
              </a:rPr>
              <a:t> in Bay Area to enhance and retain researchers in academia”</a:t>
            </a:r>
          </a:p>
          <a:p>
            <a:r>
              <a:rPr lang="en-US" sz="2000" i="1" dirty="0">
                <a:solidFill>
                  <a:schemeClr val="bg1"/>
                </a:solidFill>
              </a:rPr>
              <a:t>“This model does not really fit my research — tend to connect with other individual researchers/organizations that compliment my own research.”</a:t>
            </a:r>
          </a:p>
          <a:p>
            <a:r>
              <a:rPr lang="en-US" sz="2000" i="1" dirty="0">
                <a:solidFill>
                  <a:schemeClr val="bg1"/>
                </a:solidFill>
              </a:rPr>
              <a:t>“SOP can’t really be driving partnerships…they are more organic.”</a:t>
            </a:r>
          </a:p>
        </p:txBody>
      </p:sp>
      <p:pic>
        <p:nvPicPr>
          <p:cNvPr id="28" name="Picture 27" descr="Road Sign Arrows Arrow · Free image on Pixabay">
            <a:extLst>
              <a:ext uri="{FF2B5EF4-FFF2-40B4-BE49-F238E27FC236}">
                <a16:creationId xmlns:a16="http://schemas.microsoft.com/office/drawing/2014/main" id="{CA69F3A4-7064-5AAA-C86E-5D88BD77A88B}"/>
              </a:ext>
            </a:extLst>
          </p:cNvPr>
          <p:cNvPicPr>
            <a:picLocks noChangeAspect="1"/>
          </p:cNvPicPr>
          <p:nvPr/>
        </p:nvPicPr>
        <p:blipFill>
          <a:blip r:embed="rId4"/>
          <a:stretch>
            <a:fillRect/>
          </a:stretch>
        </p:blipFill>
        <p:spPr>
          <a:xfrm>
            <a:off x="27854031" y="2122952"/>
            <a:ext cx="5653775" cy="3680551"/>
          </a:xfrm>
          <a:prstGeom prst="rect">
            <a:avLst/>
          </a:prstGeom>
        </p:spPr>
      </p:pic>
    </p:spTree>
    <p:extLst>
      <p:ext uri="{BB962C8B-B14F-4D97-AF65-F5344CB8AC3E}">
        <p14:creationId xmlns:p14="http://schemas.microsoft.com/office/powerpoint/2010/main" val="269249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C36F4753F4C84EB451F6C600B7CDC8" ma:contentTypeVersion="18" ma:contentTypeDescription="Create a new document." ma:contentTypeScope="" ma:versionID="1200493b665457aaa438b306dd6037b6">
  <xsd:schema xmlns:xsd="http://www.w3.org/2001/XMLSchema" xmlns:xs="http://www.w3.org/2001/XMLSchema" xmlns:p="http://schemas.microsoft.com/office/2006/metadata/properties" xmlns:ns2="094ba90c-1f83-4004-9782-b2c1ad6f6b1b" xmlns:ns3="3920ec0b-0f19-4658-bd9c-7a2b7284b087" targetNamespace="http://schemas.microsoft.com/office/2006/metadata/properties" ma:root="true" ma:fieldsID="2cb835a69cf2d905d3310655a16fac13" ns2:_="" ns3:_="">
    <xsd:import namespace="094ba90c-1f83-4004-9782-b2c1ad6f6b1b"/>
    <xsd:import namespace="3920ec0b-0f19-4658-bd9c-7a2b7284b0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ba90c-1f83-4004-9782-b2c1ad6f6b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973eda6-ee47-49cd-8b90-1ba368fd384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20ec0b-0f19-4658-bd9c-7a2b7284b0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2a5abb5-3f18-4e50-86f0-901830d83493}" ma:internalName="TaxCatchAll" ma:showField="CatchAllData" ma:web="3920ec0b-0f19-4658-bd9c-7a2b7284b0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920ec0b-0f19-4658-bd9c-7a2b7284b087" xsi:nil="true"/>
    <lcf76f155ced4ddcb4097134ff3c332f xmlns="094ba90c-1f83-4004-9782-b2c1ad6f6b1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8D1623A-36A7-4142-B81D-60BB7448ECA8}"/>
</file>

<file path=customXml/itemProps2.xml><?xml version="1.0" encoding="utf-8"?>
<ds:datastoreItem xmlns:ds="http://schemas.openxmlformats.org/officeDocument/2006/customXml" ds:itemID="{DC4BF355-01E8-467D-B85C-F5420C5366CC}"/>
</file>

<file path=customXml/itemProps3.xml><?xml version="1.0" encoding="utf-8"?>
<ds:datastoreItem xmlns:ds="http://schemas.openxmlformats.org/officeDocument/2006/customXml" ds:itemID="{56C357ED-3A1C-4776-9536-18D4FFF578C1}"/>
</file>

<file path=docProps/app.xml><?xml version="1.0" encoding="utf-8"?>
<Properties xmlns="http://schemas.openxmlformats.org/officeDocument/2006/extended-properties" xmlns:vt="http://schemas.openxmlformats.org/officeDocument/2006/docPropsVTypes">
  <TotalTime>1180</TotalTime>
  <Words>425</Words>
  <Application>Microsoft Office PowerPoint</Application>
  <PresentationFormat>Custom</PresentationFormat>
  <Paragraphs>61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LekasMiller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Designer</dc:creator>
  <cp:lastModifiedBy>Cocohoba, Jennifer</cp:lastModifiedBy>
  <cp:revision>171</cp:revision>
  <cp:lastPrinted>2024-05-27T19:23:32Z</cp:lastPrinted>
  <dcterms:created xsi:type="dcterms:W3CDTF">2015-11-13T18:01:40Z</dcterms:created>
  <dcterms:modified xsi:type="dcterms:W3CDTF">2024-08-17T20:41:38Z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0x0101007AC36F4753F4C84EB451F6C600B7CDC8</vt:lpwstr>
  </property>
</Properties>
</file>