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8" r:id="rId4"/>
    <p:sldMasterId id="2147483943" r:id="rId5"/>
    <p:sldMasterId id="2147484011" r:id="rId6"/>
    <p:sldMasterId id="2147484047" r:id="rId7"/>
    <p:sldMasterId id="2147484063" r:id="rId8"/>
    <p:sldMasterId id="2147484075" r:id="rId9"/>
  </p:sldMasterIdLst>
  <p:notesMasterIdLst>
    <p:notesMasterId r:id="rId40"/>
  </p:notesMasterIdLst>
  <p:handoutMasterIdLst>
    <p:handoutMasterId r:id="rId41"/>
  </p:handoutMasterIdLst>
  <p:sldIdLst>
    <p:sldId id="335" r:id="rId10"/>
    <p:sldId id="347" r:id="rId11"/>
    <p:sldId id="346" r:id="rId12"/>
    <p:sldId id="345" r:id="rId13"/>
    <p:sldId id="337" r:id="rId14"/>
    <p:sldId id="340" r:id="rId15"/>
    <p:sldId id="355" r:id="rId16"/>
    <p:sldId id="334" r:id="rId17"/>
    <p:sldId id="349" r:id="rId18"/>
    <p:sldId id="350" r:id="rId19"/>
    <p:sldId id="353" r:id="rId20"/>
    <p:sldId id="351" r:id="rId21"/>
    <p:sldId id="354" r:id="rId22"/>
    <p:sldId id="341" r:id="rId23"/>
    <p:sldId id="343" r:id="rId24"/>
    <p:sldId id="348" r:id="rId25"/>
    <p:sldId id="369" r:id="rId26"/>
    <p:sldId id="356" r:id="rId27"/>
    <p:sldId id="371" r:id="rId28"/>
    <p:sldId id="372" r:id="rId29"/>
    <p:sldId id="373" r:id="rId30"/>
    <p:sldId id="374" r:id="rId31"/>
    <p:sldId id="375" r:id="rId32"/>
    <p:sldId id="376" r:id="rId33"/>
    <p:sldId id="377" r:id="rId34"/>
    <p:sldId id="378" r:id="rId35"/>
    <p:sldId id="379" r:id="rId36"/>
    <p:sldId id="380" r:id="rId37"/>
    <p:sldId id="381" r:id="rId38"/>
    <p:sldId id="382" r:id="rId39"/>
  </p:sldIdLst>
  <p:sldSz cx="9144000" cy="5143500" type="screen16x9"/>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Slides" id="{C265C465-1EFA-9445-8D99-16FD5BAE1E14}">
          <p14:sldIdLst>
            <p14:sldId id="335"/>
            <p14:sldId id="347"/>
            <p14:sldId id="346"/>
            <p14:sldId id="345"/>
            <p14:sldId id="337"/>
            <p14:sldId id="340"/>
            <p14:sldId id="355"/>
            <p14:sldId id="334"/>
            <p14:sldId id="349"/>
            <p14:sldId id="350"/>
            <p14:sldId id="353"/>
            <p14:sldId id="351"/>
            <p14:sldId id="354"/>
            <p14:sldId id="341"/>
            <p14:sldId id="343"/>
            <p14:sldId id="348"/>
            <p14:sldId id="369"/>
            <p14:sldId id="356"/>
            <p14:sldId id="371"/>
            <p14:sldId id="372"/>
            <p14:sldId id="373"/>
            <p14:sldId id="374"/>
            <p14:sldId id="375"/>
            <p14:sldId id="376"/>
            <p14:sldId id="377"/>
            <p14:sldId id="378"/>
            <p14:sldId id="379"/>
            <p14:sldId id="380"/>
            <p14:sldId id="381"/>
            <p14:sldId id="382"/>
          </p14:sldIdLst>
        </p14:section>
      </p14:sectionLst>
    </p:ext>
    <p:ext uri="{EFAFB233-063F-42B5-8137-9DF3F51BA10A}">
      <p15:sldGuideLst xmlns:p15="http://schemas.microsoft.com/office/powerpoint/2012/main">
        <p15:guide id="1" orient="horz" pos="789">
          <p15:clr>
            <a:srgbClr val="A4A3A4"/>
          </p15:clr>
        </p15:guide>
        <p15:guide id="2" orient="horz" pos="2608">
          <p15:clr>
            <a:srgbClr val="A4A3A4"/>
          </p15:clr>
        </p15:guide>
        <p15:guide id="3" orient="horz" pos="3024">
          <p15:clr>
            <a:srgbClr val="A4A3A4"/>
          </p15:clr>
        </p15:guide>
        <p15:guide id="4" orient="horz" pos="1637">
          <p15:clr>
            <a:srgbClr val="A4A3A4"/>
          </p15:clr>
        </p15:guide>
        <p15:guide id="5" orient="horz" pos="215">
          <p15:clr>
            <a:srgbClr val="A4A3A4"/>
          </p15:clr>
        </p15:guide>
        <p15:guide id="6" orient="horz" pos="1103">
          <p15:clr>
            <a:srgbClr val="A4A3A4"/>
          </p15:clr>
        </p15:guide>
        <p15:guide id="7" orient="horz" pos="401">
          <p15:clr>
            <a:srgbClr val="A4A3A4"/>
          </p15:clr>
        </p15:guide>
        <p15:guide id="8" orient="horz" pos="2954">
          <p15:clr>
            <a:srgbClr val="A4A3A4"/>
          </p15:clr>
        </p15:guide>
        <p15:guide id="9" orient="horz" pos="173">
          <p15:clr>
            <a:srgbClr val="A4A3A4"/>
          </p15:clr>
        </p15:guide>
        <p15:guide id="10" pos="168" userDrawn="1">
          <p15:clr>
            <a:srgbClr val="A4A3A4"/>
          </p15:clr>
        </p15:guide>
        <p15:guide id="11" pos="5590">
          <p15:clr>
            <a:srgbClr val="A4A3A4"/>
          </p15:clr>
        </p15:guide>
        <p15:guide id="12" pos="2880">
          <p15:clr>
            <a:srgbClr val="A4A3A4"/>
          </p15:clr>
        </p15:guide>
        <p15:guide id="13" pos="776">
          <p15:clr>
            <a:srgbClr val="A4A3A4"/>
          </p15:clr>
        </p15:guide>
        <p15:guide id="14" pos="1411">
          <p15:clr>
            <a:srgbClr val="A4A3A4"/>
          </p15:clr>
        </p15:guide>
        <p15:guide id="15" pos="5287">
          <p15:clr>
            <a:srgbClr val="A4A3A4"/>
          </p15:clr>
        </p15:guide>
        <p15:guide id="16" pos="346">
          <p15:clr>
            <a:srgbClr val="A4A3A4"/>
          </p15:clr>
        </p15:guide>
        <p15:guide id="17" pos="4090">
          <p15:clr>
            <a:srgbClr val="A4A3A4"/>
          </p15:clr>
        </p15:guide>
      </p15:sldGuideLst>
    </p:ext>
    <p:ext uri="{2D200454-40CA-4A62-9FC3-DE9A4176ACB9}">
      <p15:notesGuideLst xmlns:p15="http://schemas.microsoft.com/office/powerpoint/2012/main">
        <p15:guide id="1" orient="horz" pos="2592" userDrawn="1">
          <p15:clr>
            <a:srgbClr val="A4A3A4"/>
          </p15:clr>
        </p15:guide>
        <p15:guide id="2" orient="horz" pos="5542" userDrawn="1">
          <p15:clr>
            <a:srgbClr val="A4A3A4"/>
          </p15:clr>
        </p15:guide>
        <p15:guide id="3" orient="horz" pos="5777" userDrawn="1">
          <p15:clr>
            <a:srgbClr val="A4A3A4"/>
          </p15:clr>
        </p15:guide>
        <p15:guide id="4" pos="286" userDrawn="1">
          <p15:clr>
            <a:srgbClr val="A4A3A4"/>
          </p15:clr>
        </p15:guide>
        <p15:guide id="5" pos="403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2049"/>
    <a:srgbClr val="18A3AC"/>
    <a:srgbClr val="178CCB"/>
    <a:srgbClr val="90BD31"/>
    <a:srgbClr val="000000"/>
    <a:srgbClr val="EC1848"/>
    <a:srgbClr val="F48024"/>
    <a:srgbClr val="E8E7DE"/>
    <a:srgbClr val="F5F0D3"/>
    <a:srgbClr val="F7E9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837" autoAdjust="0"/>
    <p:restoredTop sz="69138" autoAdjust="0"/>
  </p:normalViewPr>
  <p:slideViewPr>
    <p:cSldViewPr snapToGrid="0" showGuides="1">
      <p:cViewPr varScale="1">
        <p:scale>
          <a:sx n="146" d="100"/>
          <a:sy n="146" d="100"/>
        </p:scale>
        <p:origin x="2048" y="88"/>
      </p:cViewPr>
      <p:guideLst>
        <p:guide orient="horz" pos="789"/>
        <p:guide orient="horz" pos="2608"/>
        <p:guide orient="horz" pos="3024"/>
        <p:guide orient="horz" pos="1637"/>
        <p:guide orient="horz" pos="215"/>
        <p:guide orient="horz" pos="1103"/>
        <p:guide orient="horz" pos="401"/>
        <p:guide orient="horz" pos="2954"/>
        <p:guide orient="horz" pos="173"/>
        <p:guide pos="168"/>
        <p:guide pos="5590"/>
        <p:guide pos="2880"/>
        <p:guide pos="776"/>
        <p:guide pos="1411"/>
        <p:guide pos="5287"/>
        <p:guide pos="346"/>
        <p:guide pos="4090"/>
      </p:guideLst>
    </p:cSldViewPr>
  </p:slideViewPr>
  <p:outlineViewPr>
    <p:cViewPr>
      <p:scale>
        <a:sx n="33" d="100"/>
        <a:sy n="33" d="100"/>
      </p:scale>
      <p:origin x="0" y="0"/>
    </p:cViewPr>
  </p:outlineViewPr>
  <p:notesTextViewPr>
    <p:cViewPr>
      <p:scale>
        <a:sx n="3" d="2"/>
        <a:sy n="3" d="2"/>
      </p:scale>
      <p:origin x="0" y="0"/>
    </p:cViewPr>
  </p:notesTextViewPr>
  <p:sorterViewPr>
    <p:cViewPr>
      <p:scale>
        <a:sx n="71" d="100"/>
        <a:sy n="71" d="100"/>
      </p:scale>
      <p:origin x="0" y="0"/>
    </p:cViewPr>
  </p:sorterViewPr>
  <p:notesViewPr>
    <p:cSldViewPr snapToGrid="0">
      <p:cViewPr>
        <p:scale>
          <a:sx n="108" d="100"/>
          <a:sy n="108" d="100"/>
        </p:scale>
        <p:origin x="3448" y="-384"/>
      </p:cViewPr>
      <p:guideLst>
        <p:guide orient="horz" pos="2592"/>
        <p:guide orient="horz" pos="5542"/>
        <p:guide orient="horz" pos="5777"/>
        <p:guide pos="286"/>
        <p:guide pos="40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E5EAD5-33BE-6A41-80A8-7C34A4E44C1C}"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04EFFFDA-F413-784E-B370-D8586765E673}">
      <dgm:prSet phldrT="[Text]" custT="1"/>
      <dgm:spPr/>
      <dgm:t>
        <a:bodyPr/>
        <a:lstStyle/>
        <a:p>
          <a:r>
            <a:rPr lang="en-US" sz="2800" b="1" i="1" dirty="0"/>
            <a:t>Organizational structure </a:t>
          </a:r>
          <a:r>
            <a:rPr lang="en-US" sz="2800" dirty="0"/>
            <a:t>that reflects unit functions</a:t>
          </a:r>
        </a:p>
      </dgm:t>
    </dgm:pt>
    <dgm:pt modelId="{D3EF44B8-A084-FD43-846A-9FC20716F849}" type="parTrans" cxnId="{EA4F59E8-733A-8A47-B836-A12E9D8EBA5E}">
      <dgm:prSet/>
      <dgm:spPr/>
      <dgm:t>
        <a:bodyPr/>
        <a:lstStyle/>
        <a:p>
          <a:endParaRPr lang="en-US"/>
        </a:p>
      </dgm:t>
    </dgm:pt>
    <dgm:pt modelId="{63D0F37A-9C2D-5341-913A-747E2A28C401}" type="sibTrans" cxnId="{EA4F59E8-733A-8A47-B836-A12E9D8EBA5E}">
      <dgm:prSet/>
      <dgm:spPr/>
      <dgm:t>
        <a:bodyPr/>
        <a:lstStyle/>
        <a:p>
          <a:endParaRPr lang="en-US"/>
        </a:p>
      </dgm:t>
    </dgm:pt>
    <dgm:pt modelId="{1B029FE0-234E-2A43-8099-AFA30CFA64D2}">
      <dgm:prSet phldrT="[Text]" custT="1"/>
      <dgm:spPr/>
      <dgm:t>
        <a:bodyPr/>
        <a:lstStyle/>
        <a:p>
          <a:r>
            <a:rPr lang="en-US" sz="2800" dirty="0"/>
            <a:t>Addresses </a:t>
          </a:r>
          <a:r>
            <a:rPr lang="en-US" sz="2800" b="1" i="1" dirty="0"/>
            <a:t>emerging needs</a:t>
          </a:r>
        </a:p>
      </dgm:t>
    </dgm:pt>
    <dgm:pt modelId="{C2471E2D-D6C5-3941-951F-C92C570E99CF}" type="parTrans" cxnId="{6B27B551-34B9-0A43-9DD1-7E5413EF84E9}">
      <dgm:prSet/>
      <dgm:spPr/>
      <dgm:t>
        <a:bodyPr/>
        <a:lstStyle/>
        <a:p>
          <a:endParaRPr lang="en-US"/>
        </a:p>
      </dgm:t>
    </dgm:pt>
    <dgm:pt modelId="{66D9899E-AE91-FF4D-BB8A-5FB343D9161B}" type="sibTrans" cxnId="{6B27B551-34B9-0A43-9DD1-7E5413EF84E9}">
      <dgm:prSet/>
      <dgm:spPr/>
      <dgm:t>
        <a:bodyPr/>
        <a:lstStyle/>
        <a:p>
          <a:endParaRPr lang="en-US"/>
        </a:p>
      </dgm:t>
    </dgm:pt>
    <dgm:pt modelId="{3E8C1013-1B1B-6F41-BE6B-96E8C3A5CAFB}">
      <dgm:prSet phldrT="[Text]"/>
      <dgm:spPr/>
      <dgm:t>
        <a:bodyPr/>
        <a:lstStyle/>
        <a:p>
          <a:r>
            <a:rPr lang="en-US" dirty="0"/>
            <a:t>Assessment and accreditation</a:t>
          </a:r>
        </a:p>
      </dgm:t>
    </dgm:pt>
    <dgm:pt modelId="{6903FB79-E1F9-F146-8228-690F961501FA}" type="parTrans" cxnId="{D3B86ECF-53E0-684A-B4BC-C3E5543E2B49}">
      <dgm:prSet/>
      <dgm:spPr/>
      <dgm:t>
        <a:bodyPr/>
        <a:lstStyle/>
        <a:p>
          <a:endParaRPr lang="en-US"/>
        </a:p>
      </dgm:t>
    </dgm:pt>
    <dgm:pt modelId="{E2BFA1AA-55EE-3541-B90F-8BF24613857A}" type="sibTrans" cxnId="{D3B86ECF-53E0-684A-B4BC-C3E5543E2B49}">
      <dgm:prSet/>
      <dgm:spPr/>
      <dgm:t>
        <a:bodyPr/>
        <a:lstStyle/>
        <a:p>
          <a:endParaRPr lang="en-US"/>
        </a:p>
      </dgm:t>
    </dgm:pt>
    <dgm:pt modelId="{6712043E-8E57-1F45-8CEB-E0661DA332C6}">
      <dgm:prSet/>
      <dgm:spPr/>
      <dgm:t>
        <a:bodyPr/>
        <a:lstStyle/>
        <a:p>
          <a:r>
            <a:rPr lang="en-US" dirty="0"/>
            <a:t>Student professional development</a:t>
          </a:r>
        </a:p>
      </dgm:t>
    </dgm:pt>
    <dgm:pt modelId="{33E601C2-C637-D44F-8EFE-139E233558CE}" type="parTrans" cxnId="{981206D2-A502-BE41-ABA2-F10B68BEA7F5}">
      <dgm:prSet/>
      <dgm:spPr/>
      <dgm:t>
        <a:bodyPr/>
        <a:lstStyle/>
        <a:p>
          <a:endParaRPr lang="en-US"/>
        </a:p>
      </dgm:t>
    </dgm:pt>
    <dgm:pt modelId="{6B9ECC45-6854-3942-99D6-263CA35D6B6F}" type="sibTrans" cxnId="{981206D2-A502-BE41-ABA2-F10B68BEA7F5}">
      <dgm:prSet/>
      <dgm:spPr/>
      <dgm:t>
        <a:bodyPr/>
        <a:lstStyle/>
        <a:p>
          <a:endParaRPr lang="en-US"/>
        </a:p>
      </dgm:t>
    </dgm:pt>
    <dgm:pt modelId="{07B718B2-E204-504D-9882-6387C0ACD1BA}">
      <dgm:prSet custT="1"/>
      <dgm:spPr/>
      <dgm:t>
        <a:bodyPr/>
        <a:lstStyle/>
        <a:p>
          <a:r>
            <a:rPr lang="en-US" sz="2800" dirty="0"/>
            <a:t>Strengthens faculty and staff </a:t>
          </a:r>
          <a:r>
            <a:rPr lang="en-US" sz="2800" b="1" i="1" dirty="0"/>
            <a:t>administrative partnerships</a:t>
          </a:r>
        </a:p>
      </dgm:t>
    </dgm:pt>
    <dgm:pt modelId="{CD94782A-211F-564C-A10E-A88ACB2AA396}" type="parTrans" cxnId="{EEFD4EA0-8B4B-9147-8650-250F2A80D1A9}">
      <dgm:prSet/>
      <dgm:spPr/>
      <dgm:t>
        <a:bodyPr/>
        <a:lstStyle/>
        <a:p>
          <a:endParaRPr lang="en-US"/>
        </a:p>
      </dgm:t>
    </dgm:pt>
    <dgm:pt modelId="{3973B60E-C370-FB46-AD32-76CD6CB8C79C}" type="sibTrans" cxnId="{EEFD4EA0-8B4B-9147-8650-250F2A80D1A9}">
      <dgm:prSet/>
      <dgm:spPr/>
      <dgm:t>
        <a:bodyPr/>
        <a:lstStyle/>
        <a:p>
          <a:endParaRPr lang="en-US"/>
        </a:p>
      </dgm:t>
    </dgm:pt>
    <dgm:pt modelId="{22488EFC-4915-8446-B601-5F2E884B395B}" type="pres">
      <dgm:prSet presAssocID="{ACE5EAD5-33BE-6A41-80A8-7C34A4E44C1C}" presName="linear" presStyleCnt="0">
        <dgm:presLayoutVars>
          <dgm:dir/>
          <dgm:animLvl val="lvl"/>
          <dgm:resizeHandles val="exact"/>
        </dgm:presLayoutVars>
      </dgm:prSet>
      <dgm:spPr/>
    </dgm:pt>
    <dgm:pt modelId="{85F0CC04-E677-F040-AA6A-BCC04202DCAF}" type="pres">
      <dgm:prSet presAssocID="{04EFFFDA-F413-784E-B370-D8586765E673}" presName="parentLin" presStyleCnt="0"/>
      <dgm:spPr/>
    </dgm:pt>
    <dgm:pt modelId="{33873766-9947-114B-B00F-6B2CD4D2513A}" type="pres">
      <dgm:prSet presAssocID="{04EFFFDA-F413-784E-B370-D8586765E673}" presName="parentLeftMargin" presStyleLbl="node1" presStyleIdx="0" presStyleCnt="3"/>
      <dgm:spPr/>
    </dgm:pt>
    <dgm:pt modelId="{5BEF96B3-DB10-5343-BB0D-6A3E1F5EF303}" type="pres">
      <dgm:prSet presAssocID="{04EFFFDA-F413-784E-B370-D8586765E673}" presName="parentText" presStyleLbl="node1" presStyleIdx="0" presStyleCnt="3" custScaleX="123465" custScaleY="185005">
        <dgm:presLayoutVars>
          <dgm:chMax val="0"/>
          <dgm:bulletEnabled val="1"/>
        </dgm:presLayoutVars>
      </dgm:prSet>
      <dgm:spPr/>
    </dgm:pt>
    <dgm:pt modelId="{5DE34BBA-AB40-894A-A1B6-D167F81683BE}" type="pres">
      <dgm:prSet presAssocID="{04EFFFDA-F413-784E-B370-D8586765E673}" presName="negativeSpace" presStyleCnt="0"/>
      <dgm:spPr/>
    </dgm:pt>
    <dgm:pt modelId="{7FE52A47-A3E4-E148-877B-33D47FD620A9}" type="pres">
      <dgm:prSet presAssocID="{04EFFFDA-F413-784E-B370-D8586765E673}" presName="childText" presStyleLbl="conFgAcc1" presStyleIdx="0" presStyleCnt="3">
        <dgm:presLayoutVars>
          <dgm:bulletEnabled val="1"/>
        </dgm:presLayoutVars>
      </dgm:prSet>
      <dgm:spPr/>
    </dgm:pt>
    <dgm:pt modelId="{FE835C85-326D-2142-B066-631E6013AEA2}" type="pres">
      <dgm:prSet presAssocID="{63D0F37A-9C2D-5341-913A-747E2A28C401}" presName="spaceBetweenRectangles" presStyleCnt="0"/>
      <dgm:spPr/>
    </dgm:pt>
    <dgm:pt modelId="{632B03ED-6AF8-3441-8BC2-C8BBFB4D181F}" type="pres">
      <dgm:prSet presAssocID="{1B029FE0-234E-2A43-8099-AFA30CFA64D2}" presName="parentLin" presStyleCnt="0"/>
      <dgm:spPr/>
    </dgm:pt>
    <dgm:pt modelId="{9C250C35-8F25-1F4B-8503-F6B63524246A}" type="pres">
      <dgm:prSet presAssocID="{1B029FE0-234E-2A43-8099-AFA30CFA64D2}" presName="parentLeftMargin" presStyleLbl="node1" presStyleIdx="0" presStyleCnt="3"/>
      <dgm:spPr/>
    </dgm:pt>
    <dgm:pt modelId="{B7716BDF-B4D6-2340-AA77-74C6364CC64C}" type="pres">
      <dgm:prSet presAssocID="{1B029FE0-234E-2A43-8099-AFA30CFA64D2}" presName="parentText" presStyleLbl="node1" presStyleIdx="1" presStyleCnt="3" custScaleX="124728" custScaleY="180929">
        <dgm:presLayoutVars>
          <dgm:chMax val="0"/>
          <dgm:bulletEnabled val="1"/>
        </dgm:presLayoutVars>
      </dgm:prSet>
      <dgm:spPr/>
    </dgm:pt>
    <dgm:pt modelId="{007EF9DC-A53F-3D43-9B5B-8F9382382CDA}" type="pres">
      <dgm:prSet presAssocID="{1B029FE0-234E-2A43-8099-AFA30CFA64D2}" presName="negativeSpace" presStyleCnt="0"/>
      <dgm:spPr/>
    </dgm:pt>
    <dgm:pt modelId="{A9951D3D-E31B-254D-8045-207698FF8735}" type="pres">
      <dgm:prSet presAssocID="{1B029FE0-234E-2A43-8099-AFA30CFA64D2}" presName="childText" presStyleLbl="conFgAcc1" presStyleIdx="1" presStyleCnt="3">
        <dgm:presLayoutVars>
          <dgm:bulletEnabled val="1"/>
        </dgm:presLayoutVars>
      </dgm:prSet>
      <dgm:spPr/>
    </dgm:pt>
    <dgm:pt modelId="{1551A4D2-7BD1-244A-819D-741DF6A56EE4}" type="pres">
      <dgm:prSet presAssocID="{66D9899E-AE91-FF4D-BB8A-5FB343D9161B}" presName="spaceBetweenRectangles" presStyleCnt="0"/>
      <dgm:spPr/>
    </dgm:pt>
    <dgm:pt modelId="{B8B96172-AF98-294B-9471-8EBEE3590098}" type="pres">
      <dgm:prSet presAssocID="{07B718B2-E204-504D-9882-6387C0ACD1BA}" presName="parentLin" presStyleCnt="0"/>
      <dgm:spPr/>
    </dgm:pt>
    <dgm:pt modelId="{484C5269-81EB-314A-A428-BE2C859F3961}" type="pres">
      <dgm:prSet presAssocID="{07B718B2-E204-504D-9882-6387C0ACD1BA}" presName="parentLeftMargin" presStyleLbl="node1" presStyleIdx="1" presStyleCnt="3"/>
      <dgm:spPr/>
    </dgm:pt>
    <dgm:pt modelId="{C8C9398A-DC07-9641-B691-54D0937B8CC9}" type="pres">
      <dgm:prSet presAssocID="{07B718B2-E204-504D-9882-6387C0ACD1BA}" presName="parentText" presStyleLbl="node1" presStyleIdx="2" presStyleCnt="3" custScaleX="125149" custScaleY="180803">
        <dgm:presLayoutVars>
          <dgm:chMax val="0"/>
          <dgm:bulletEnabled val="1"/>
        </dgm:presLayoutVars>
      </dgm:prSet>
      <dgm:spPr/>
    </dgm:pt>
    <dgm:pt modelId="{403DC65D-998B-EF48-A06B-9D9627E497D5}" type="pres">
      <dgm:prSet presAssocID="{07B718B2-E204-504D-9882-6387C0ACD1BA}" presName="negativeSpace" presStyleCnt="0"/>
      <dgm:spPr/>
    </dgm:pt>
    <dgm:pt modelId="{71F5900B-64A3-0642-BCA4-3E8E278DB855}" type="pres">
      <dgm:prSet presAssocID="{07B718B2-E204-504D-9882-6387C0ACD1BA}" presName="childText" presStyleLbl="conFgAcc1" presStyleIdx="2" presStyleCnt="3">
        <dgm:presLayoutVars>
          <dgm:bulletEnabled val="1"/>
        </dgm:presLayoutVars>
      </dgm:prSet>
      <dgm:spPr/>
    </dgm:pt>
  </dgm:ptLst>
  <dgm:cxnLst>
    <dgm:cxn modelId="{0B2FFC0D-D3CF-7F41-AAE5-A723B9D0E9D0}" type="presOf" srcId="{1B029FE0-234E-2A43-8099-AFA30CFA64D2}" destId="{9C250C35-8F25-1F4B-8503-F6B63524246A}" srcOrd="0" destOrd="0" presId="urn:microsoft.com/office/officeart/2005/8/layout/list1"/>
    <dgm:cxn modelId="{BDB2483B-0414-F34E-8D07-FCF18C1DEE2E}" type="presOf" srcId="{ACE5EAD5-33BE-6A41-80A8-7C34A4E44C1C}" destId="{22488EFC-4915-8446-B601-5F2E884B395B}" srcOrd="0" destOrd="0" presId="urn:microsoft.com/office/officeart/2005/8/layout/list1"/>
    <dgm:cxn modelId="{98C18C5F-A2A2-AD48-9350-66A45B005955}" type="presOf" srcId="{07B718B2-E204-504D-9882-6387C0ACD1BA}" destId="{C8C9398A-DC07-9641-B691-54D0937B8CC9}" srcOrd="1" destOrd="0" presId="urn:microsoft.com/office/officeart/2005/8/layout/list1"/>
    <dgm:cxn modelId="{6B27B551-34B9-0A43-9DD1-7E5413EF84E9}" srcId="{ACE5EAD5-33BE-6A41-80A8-7C34A4E44C1C}" destId="{1B029FE0-234E-2A43-8099-AFA30CFA64D2}" srcOrd="1" destOrd="0" parTransId="{C2471E2D-D6C5-3941-951F-C92C570E99CF}" sibTransId="{66D9899E-AE91-FF4D-BB8A-5FB343D9161B}"/>
    <dgm:cxn modelId="{03570076-079B-B24D-B31D-8E38C2B72BA8}" type="presOf" srcId="{04EFFFDA-F413-784E-B370-D8586765E673}" destId="{33873766-9947-114B-B00F-6B2CD4D2513A}" srcOrd="0" destOrd="0" presId="urn:microsoft.com/office/officeart/2005/8/layout/list1"/>
    <dgm:cxn modelId="{3FE01B59-0C54-6143-9CD4-FC43A52ED00C}" type="presOf" srcId="{07B718B2-E204-504D-9882-6387C0ACD1BA}" destId="{484C5269-81EB-314A-A428-BE2C859F3961}" srcOrd="0" destOrd="0" presId="urn:microsoft.com/office/officeart/2005/8/layout/list1"/>
    <dgm:cxn modelId="{40CF4984-FA51-6E4A-9CBE-47E00613B63B}" type="presOf" srcId="{1B029FE0-234E-2A43-8099-AFA30CFA64D2}" destId="{B7716BDF-B4D6-2340-AA77-74C6364CC64C}" srcOrd="1" destOrd="0" presId="urn:microsoft.com/office/officeart/2005/8/layout/list1"/>
    <dgm:cxn modelId="{5CDA939D-C731-304D-9CA2-5020B56B9859}" type="presOf" srcId="{6712043E-8E57-1F45-8CEB-E0661DA332C6}" destId="{A9951D3D-E31B-254D-8045-207698FF8735}" srcOrd="0" destOrd="0" presId="urn:microsoft.com/office/officeart/2005/8/layout/list1"/>
    <dgm:cxn modelId="{281428A0-38CB-444D-8953-161353CECBD1}" type="presOf" srcId="{04EFFFDA-F413-784E-B370-D8586765E673}" destId="{5BEF96B3-DB10-5343-BB0D-6A3E1F5EF303}" srcOrd="1" destOrd="0" presId="urn:microsoft.com/office/officeart/2005/8/layout/list1"/>
    <dgm:cxn modelId="{EEFD4EA0-8B4B-9147-8650-250F2A80D1A9}" srcId="{ACE5EAD5-33BE-6A41-80A8-7C34A4E44C1C}" destId="{07B718B2-E204-504D-9882-6387C0ACD1BA}" srcOrd="2" destOrd="0" parTransId="{CD94782A-211F-564C-A10E-A88ACB2AA396}" sibTransId="{3973B60E-C370-FB46-AD32-76CD6CB8C79C}"/>
    <dgm:cxn modelId="{D3B86ECF-53E0-684A-B4BC-C3E5543E2B49}" srcId="{1B029FE0-234E-2A43-8099-AFA30CFA64D2}" destId="{3E8C1013-1B1B-6F41-BE6B-96E8C3A5CAFB}" srcOrd="1" destOrd="0" parTransId="{6903FB79-E1F9-F146-8228-690F961501FA}" sibTransId="{E2BFA1AA-55EE-3541-B90F-8BF24613857A}"/>
    <dgm:cxn modelId="{981206D2-A502-BE41-ABA2-F10B68BEA7F5}" srcId="{1B029FE0-234E-2A43-8099-AFA30CFA64D2}" destId="{6712043E-8E57-1F45-8CEB-E0661DA332C6}" srcOrd="0" destOrd="0" parTransId="{33E601C2-C637-D44F-8EFE-139E233558CE}" sibTransId="{6B9ECC45-6854-3942-99D6-263CA35D6B6F}"/>
    <dgm:cxn modelId="{C6604AE1-F9F9-8448-AC91-5E4CDA2A44E0}" type="presOf" srcId="{3E8C1013-1B1B-6F41-BE6B-96E8C3A5CAFB}" destId="{A9951D3D-E31B-254D-8045-207698FF8735}" srcOrd="0" destOrd="1" presId="urn:microsoft.com/office/officeart/2005/8/layout/list1"/>
    <dgm:cxn modelId="{EA4F59E8-733A-8A47-B836-A12E9D8EBA5E}" srcId="{ACE5EAD5-33BE-6A41-80A8-7C34A4E44C1C}" destId="{04EFFFDA-F413-784E-B370-D8586765E673}" srcOrd="0" destOrd="0" parTransId="{D3EF44B8-A084-FD43-846A-9FC20716F849}" sibTransId="{63D0F37A-9C2D-5341-913A-747E2A28C401}"/>
    <dgm:cxn modelId="{8CDF0100-31A0-FE45-9C64-7F33F6253868}" type="presParOf" srcId="{22488EFC-4915-8446-B601-5F2E884B395B}" destId="{85F0CC04-E677-F040-AA6A-BCC04202DCAF}" srcOrd="0" destOrd="0" presId="urn:microsoft.com/office/officeart/2005/8/layout/list1"/>
    <dgm:cxn modelId="{B1F88DC6-512D-274A-B732-BE592A99CD78}" type="presParOf" srcId="{85F0CC04-E677-F040-AA6A-BCC04202DCAF}" destId="{33873766-9947-114B-B00F-6B2CD4D2513A}" srcOrd="0" destOrd="0" presId="urn:microsoft.com/office/officeart/2005/8/layout/list1"/>
    <dgm:cxn modelId="{E1B5AB98-3A7F-514C-A321-421769FC064B}" type="presParOf" srcId="{85F0CC04-E677-F040-AA6A-BCC04202DCAF}" destId="{5BEF96B3-DB10-5343-BB0D-6A3E1F5EF303}" srcOrd="1" destOrd="0" presId="urn:microsoft.com/office/officeart/2005/8/layout/list1"/>
    <dgm:cxn modelId="{672868E5-96D2-8F40-B870-A06CC6407E78}" type="presParOf" srcId="{22488EFC-4915-8446-B601-5F2E884B395B}" destId="{5DE34BBA-AB40-894A-A1B6-D167F81683BE}" srcOrd="1" destOrd="0" presId="urn:microsoft.com/office/officeart/2005/8/layout/list1"/>
    <dgm:cxn modelId="{32BB6DD1-CD23-5148-9F6C-3FF3CC3E0AE7}" type="presParOf" srcId="{22488EFC-4915-8446-B601-5F2E884B395B}" destId="{7FE52A47-A3E4-E148-877B-33D47FD620A9}" srcOrd="2" destOrd="0" presId="urn:microsoft.com/office/officeart/2005/8/layout/list1"/>
    <dgm:cxn modelId="{627B8CDF-18AB-E94D-AEA3-978F918AE4DA}" type="presParOf" srcId="{22488EFC-4915-8446-B601-5F2E884B395B}" destId="{FE835C85-326D-2142-B066-631E6013AEA2}" srcOrd="3" destOrd="0" presId="urn:microsoft.com/office/officeart/2005/8/layout/list1"/>
    <dgm:cxn modelId="{8372E00C-1EDD-E044-8AA6-05F3CCE9AAD3}" type="presParOf" srcId="{22488EFC-4915-8446-B601-5F2E884B395B}" destId="{632B03ED-6AF8-3441-8BC2-C8BBFB4D181F}" srcOrd="4" destOrd="0" presId="urn:microsoft.com/office/officeart/2005/8/layout/list1"/>
    <dgm:cxn modelId="{B08F1D17-28AD-F845-955A-B453528C0CA8}" type="presParOf" srcId="{632B03ED-6AF8-3441-8BC2-C8BBFB4D181F}" destId="{9C250C35-8F25-1F4B-8503-F6B63524246A}" srcOrd="0" destOrd="0" presId="urn:microsoft.com/office/officeart/2005/8/layout/list1"/>
    <dgm:cxn modelId="{2E8D6567-E586-8140-80AD-CEB334AE9078}" type="presParOf" srcId="{632B03ED-6AF8-3441-8BC2-C8BBFB4D181F}" destId="{B7716BDF-B4D6-2340-AA77-74C6364CC64C}" srcOrd="1" destOrd="0" presId="urn:microsoft.com/office/officeart/2005/8/layout/list1"/>
    <dgm:cxn modelId="{F213FEF7-DA1A-064C-9617-19356BDDC511}" type="presParOf" srcId="{22488EFC-4915-8446-B601-5F2E884B395B}" destId="{007EF9DC-A53F-3D43-9B5B-8F9382382CDA}" srcOrd="5" destOrd="0" presId="urn:microsoft.com/office/officeart/2005/8/layout/list1"/>
    <dgm:cxn modelId="{A78B2105-D976-6B40-BFCD-257FBB4A3045}" type="presParOf" srcId="{22488EFC-4915-8446-B601-5F2E884B395B}" destId="{A9951D3D-E31B-254D-8045-207698FF8735}" srcOrd="6" destOrd="0" presId="urn:microsoft.com/office/officeart/2005/8/layout/list1"/>
    <dgm:cxn modelId="{1C94987E-E01F-1349-A300-337DD432F2AF}" type="presParOf" srcId="{22488EFC-4915-8446-B601-5F2E884B395B}" destId="{1551A4D2-7BD1-244A-819D-741DF6A56EE4}" srcOrd="7" destOrd="0" presId="urn:microsoft.com/office/officeart/2005/8/layout/list1"/>
    <dgm:cxn modelId="{0C28FF3E-1BB9-B94C-9B51-38F872BFCE64}" type="presParOf" srcId="{22488EFC-4915-8446-B601-5F2E884B395B}" destId="{B8B96172-AF98-294B-9471-8EBEE3590098}" srcOrd="8" destOrd="0" presId="urn:microsoft.com/office/officeart/2005/8/layout/list1"/>
    <dgm:cxn modelId="{C52FCC0B-0B9A-3A4E-9F9C-F123A645D434}" type="presParOf" srcId="{B8B96172-AF98-294B-9471-8EBEE3590098}" destId="{484C5269-81EB-314A-A428-BE2C859F3961}" srcOrd="0" destOrd="0" presId="urn:microsoft.com/office/officeart/2005/8/layout/list1"/>
    <dgm:cxn modelId="{934D71EA-F279-F640-A546-FF7E4B971072}" type="presParOf" srcId="{B8B96172-AF98-294B-9471-8EBEE3590098}" destId="{C8C9398A-DC07-9641-B691-54D0937B8CC9}" srcOrd="1" destOrd="0" presId="urn:microsoft.com/office/officeart/2005/8/layout/list1"/>
    <dgm:cxn modelId="{7C60465D-A835-2A4C-8AA6-BB8DBFA0E5DA}" type="presParOf" srcId="{22488EFC-4915-8446-B601-5F2E884B395B}" destId="{403DC65D-998B-EF48-A06B-9D9627E497D5}" srcOrd="9" destOrd="0" presId="urn:microsoft.com/office/officeart/2005/8/layout/list1"/>
    <dgm:cxn modelId="{DB79274C-E4EA-3E4F-8861-69C71293452E}" type="presParOf" srcId="{22488EFC-4915-8446-B601-5F2E884B395B}" destId="{71F5900B-64A3-0642-BCA4-3E8E278DB85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E52A47-A3E4-E148-877B-33D47FD620A9}">
      <dsp:nvSpPr>
        <dsp:cNvPr id="0" name=""/>
        <dsp:cNvSpPr/>
      </dsp:nvSpPr>
      <dsp:spPr>
        <a:xfrm>
          <a:off x="0" y="754530"/>
          <a:ext cx="8656864" cy="4284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EF96B3-DB10-5343-BB0D-6A3E1F5EF303}">
      <dsp:nvSpPr>
        <dsp:cNvPr id="0" name=""/>
        <dsp:cNvSpPr/>
      </dsp:nvSpPr>
      <dsp:spPr>
        <a:xfrm>
          <a:off x="432843" y="77021"/>
          <a:ext cx="7481737" cy="92842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9046" tIns="0" rIns="229046" bIns="0" numCol="1" spcCol="1270" anchor="ctr" anchorCtr="0">
          <a:noAutofit/>
        </a:bodyPr>
        <a:lstStyle/>
        <a:p>
          <a:pPr marL="0" lvl="0" indent="0" algn="l" defTabSz="1244600">
            <a:lnSpc>
              <a:spcPct val="90000"/>
            </a:lnSpc>
            <a:spcBef>
              <a:spcPct val="0"/>
            </a:spcBef>
            <a:spcAft>
              <a:spcPct val="35000"/>
            </a:spcAft>
            <a:buNone/>
          </a:pPr>
          <a:r>
            <a:rPr lang="en-US" sz="2800" b="1" i="1" kern="1200" dirty="0"/>
            <a:t>Organizational structure </a:t>
          </a:r>
          <a:r>
            <a:rPr lang="en-US" sz="2800" kern="1200" dirty="0"/>
            <a:t>that reflects unit functions</a:t>
          </a:r>
        </a:p>
      </dsp:txBody>
      <dsp:txXfrm>
        <a:off x="478165" y="122343"/>
        <a:ext cx="7391093" cy="837785"/>
      </dsp:txXfrm>
    </dsp:sp>
    <dsp:sp modelId="{A9951D3D-E31B-254D-8045-207698FF8735}">
      <dsp:nvSpPr>
        <dsp:cNvPr id="0" name=""/>
        <dsp:cNvSpPr/>
      </dsp:nvSpPr>
      <dsp:spPr>
        <a:xfrm>
          <a:off x="0" y="1931784"/>
          <a:ext cx="8656864" cy="9639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1869" tIns="354076" rIns="671869"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Student professional development</a:t>
          </a:r>
        </a:p>
        <a:p>
          <a:pPr marL="171450" lvl="1" indent="-171450" algn="l" defTabSz="755650">
            <a:lnSpc>
              <a:spcPct val="90000"/>
            </a:lnSpc>
            <a:spcBef>
              <a:spcPct val="0"/>
            </a:spcBef>
            <a:spcAft>
              <a:spcPct val="15000"/>
            </a:spcAft>
            <a:buChar char="•"/>
          </a:pPr>
          <a:r>
            <a:rPr lang="en-US" sz="1700" kern="1200" dirty="0"/>
            <a:t>Assessment and accreditation</a:t>
          </a:r>
        </a:p>
      </dsp:txBody>
      <dsp:txXfrm>
        <a:off x="0" y="1931784"/>
        <a:ext cx="8656864" cy="963900"/>
      </dsp:txXfrm>
    </dsp:sp>
    <dsp:sp modelId="{B7716BDF-B4D6-2340-AA77-74C6364CC64C}">
      <dsp:nvSpPr>
        <dsp:cNvPr id="0" name=""/>
        <dsp:cNvSpPr/>
      </dsp:nvSpPr>
      <dsp:spPr>
        <a:xfrm>
          <a:off x="432843" y="1274730"/>
          <a:ext cx="7558273" cy="90797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9046" tIns="0" rIns="229046" bIns="0" numCol="1" spcCol="1270" anchor="ctr" anchorCtr="0">
          <a:noAutofit/>
        </a:bodyPr>
        <a:lstStyle/>
        <a:p>
          <a:pPr marL="0" lvl="0" indent="0" algn="l" defTabSz="1244600">
            <a:lnSpc>
              <a:spcPct val="90000"/>
            </a:lnSpc>
            <a:spcBef>
              <a:spcPct val="0"/>
            </a:spcBef>
            <a:spcAft>
              <a:spcPct val="35000"/>
            </a:spcAft>
            <a:buNone/>
          </a:pPr>
          <a:r>
            <a:rPr lang="en-US" sz="2800" kern="1200" dirty="0"/>
            <a:t>Addresses </a:t>
          </a:r>
          <a:r>
            <a:rPr lang="en-US" sz="2800" b="1" i="1" kern="1200" dirty="0"/>
            <a:t>emerging needs</a:t>
          </a:r>
        </a:p>
      </dsp:txBody>
      <dsp:txXfrm>
        <a:off x="477167" y="1319054"/>
        <a:ext cx="7469625" cy="819326"/>
      </dsp:txXfrm>
    </dsp:sp>
    <dsp:sp modelId="{71F5900B-64A3-0642-BCA4-3E8E278DB855}">
      <dsp:nvSpPr>
        <dsp:cNvPr id="0" name=""/>
        <dsp:cNvSpPr/>
      </dsp:nvSpPr>
      <dsp:spPr>
        <a:xfrm>
          <a:off x="0" y="3643905"/>
          <a:ext cx="8656864" cy="4284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C9398A-DC07-9641-B691-54D0937B8CC9}">
      <dsp:nvSpPr>
        <dsp:cNvPr id="0" name=""/>
        <dsp:cNvSpPr/>
      </dsp:nvSpPr>
      <dsp:spPr>
        <a:xfrm>
          <a:off x="432843" y="2987484"/>
          <a:ext cx="7583785" cy="90734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9046" tIns="0" rIns="229046" bIns="0" numCol="1" spcCol="1270" anchor="ctr" anchorCtr="0">
          <a:noAutofit/>
        </a:bodyPr>
        <a:lstStyle/>
        <a:p>
          <a:pPr marL="0" lvl="0" indent="0" algn="l" defTabSz="1244600">
            <a:lnSpc>
              <a:spcPct val="90000"/>
            </a:lnSpc>
            <a:spcBef>
              <a:spcPct val="0"/>
            </a:spcBef>
            <a:spcAft>
              <a:spcPct val="35000"/>
            </a:spcAft>
            <a:buNone/>
          </a:pPr>
          <a:r>
            <a:rPr lang="en-US" sz="2800" kern="1200" dirty="0"/>
            <a:t>Strengthens faculty and staff </a:t>
          </a:r>
          <a:r>
            <a:rPr lang="en-US" sz="2800" b="1" i="1" kern="1200" dirty="0"/>
            <a:t>administrative partnerships</a:t>
          </a:r>
        </a:p>
      </dsp:txBody>
      <dsp:txXfrm>
        <a:off x="477136" y="3031777"/>
        <a:ext cx="7495199" cy="81875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4" name="Straight Connector 43"/>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Slide Number Placeholder 6"/>
          <p:cNvSpPr>
            <a:spLocks noGrp="1"/>
          </p:cNvSpPr>
          <p:nvPr>
            <p:ph type="sldNum" sz="quarter" idx="3"/>
          </p:nvPr>
        </p:nvSpPr>
        <p:spPr>
          <a:xfrm>
            <a:off x="403350" y="8880855"/>
            <a:ext cx="281232"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pPr algn="r"/>
            <a:fld id="{111E5896-917A-4035-A860-408E1EC3CD51}" type="slidenum">
              <a:rPr lang="en-US">
                <a:solidFill>
                  <a:srgbClr val="052049"/>
                </a:solidFill>
                <a:latin typeface="Arial" pitchFamily="34" charset="0"/>
                <a:cs typeface="Arial" pitchFamily="34" charset="0"/>
              </a:rPr>
              <a:pPr algn="r"/>
              <a:t>‹#›</a:t>
            </a:fld>
            <a:endParaRPr lang="en-US" dirty="0">
              <a:solidFill>
                <a:srgbClr val="052049"/>
              </a:solidFill>
              <a:latin typeface="Arial" pitchFamily="34" charset="0"/>
              <a:cs typeface="Arial" pitchFamily="34" charset="0"/>
            </a:endParaRPr>
          </a:p>
        </p:txBody>
      </p:sp>
      <p:pic>
        <p:nvPicPr>
          <p:cNvPr id="20"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02407"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2"/>
          </p:nvPr>
        </p:nvSpPr>
        <p:spPr>
          <a:xfrm>
            <a:off x="636536" y="8821324"/>
            <a:ext cx="2971800" cy="131586"/>
          </a:xfrm>
          <a:prstGeom prst="rect">
            <a:avLst/>
          </a:prstGeom>
        </p:spPr>
        <p:txBody>
          <a:bodyPr vert="horz" lIns="91440" tIns="45720" rIns="91440" bIns="45720" rtlCol="0" anchor="t"/>
          <a:lstStyle>
            <a:lvl1pPr algn="l">
              <a:defRPr sz="1200"/>
            </a:lvl1pPr>
          </a:lstStyle>
          <a:p>
            <a:r>
              <a:rPr lang="en-US" sz="800" dirty="0">
                <a:solidFill>
                  <a:srgbClr val="052049"/>
                </a:solidFill>
                <a:latin typeface="+mj-lt"/>
              </a:rPr>
              <a:t>| [footer text here]</a:t>
            </a:r>
          </a:p>
        </p:txBody>
      </p:sp>
    </p:spTree>
    <p:extLst>
      <p:ext uri="{BB962C8B-B14F-4D97-AF65-F5344CB8AC3E}">
        <p14:creationId xmlns:p14="http://schemas.microsoft.com/office/powerpoint/2010/main" val="182832942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12750" y="400050"/>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441268" y="4080297"/>
            <a:ext cx="5961120" cy="4480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29" name="Straight Connector 28"/>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7"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6"/>
          <p:cNvSpPr>
            <a:spLocks noGrp="1"/>
          </p:cNvSpPr>
          <p:nvPr>
            <p:ph type="sldNum" sz="quarter" idx="5"/>
          </p:nvPr>
        </p:nvSpPr>
        <p:spPr>
          <a:xfrm>
            <a:off x="403350" y="8880855"/>
            <a:ext cx="281232"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pPr algn="r"/>
            <a:fld id="{111E5896-917A-4035-A860-408E1EC3CD51}" type="slidenum">
              <a:rPr lang="en-US">
                <a:solidFill>
                  <a:srgbClr val="052049"/>
                </a:solidFill>
                <a:latin typeface="Arial" pitchFamily="34" charset="0"/>
                <a:cs typeface="Arial" pitchFamily="34" charset="0"/>
              </a:rPr>
              <a:pPr algn="r"/>
              <a:t>‹#›</a:t>
            </a:fld>
            <a:endParaRPr lang="en-US" dirty="0">
              <a:solidFill>
                <a:srgbClr val="052049"/>
              </a:solidFill>
              <a:latin typeface="Arial" pitchFamily="34" charset="0"/>
              <a:cs typeface="Arial" pitchFamily="34" charset="0"/>
            </a:endParaRPr>
          </a:p>
        </p:txBody>
      </p:sp>
      <p:sp>
        <p:nvSpPr>
          <p:cNvPr id="10" name="Footer Placeholder 3"/>
          <p:cNvSpPr>
            <a:spLocks noGrp="1"/>
          </p:cNvSpPr>
          <p:nvPr>
            <p:ph type="ftr" sz="quarter" idx="4"/>
          </p:nvPr>
        </p:nvSpPr>
        <p:spPr>
          <a:xfrm>
            <a:off x="636536" y="8821324"/>
            <a:ext cx="2971800" cy="131586"/>
          </a:xfrm>
          <a:prstGeom prst="rect">
            <a:avLst/>
          </a:prstGeom>
        </p:spPr>
        <p:txBody>
          <a:bodyPr vert="horz" lIns="91440" tIns="45720" rIns="91440" bIns="45720" rtlCol="0" anchor="t"/>
          <a:lstStyle>
            <a:lvl1pPr algn="l">
              <a:defRPr sz="1200"/>
            </a:lvl1pPr>
          </a:lstStyle>
          <a:p>
            <a:r>
              <a:rPr lang="en-US" sz="800" dirty="0">
                <a:solidFill>
                  <a:srgbClr val="052049"/>
                </a:solidFill>
                <a:latin typeface="+mj-lt"/>
              </a:rPr>
              <a:t>| [footer text here]</a:t>
            </a:r>
          </a:p>
        </p:txBody>
      </p:sp>
      <p:sp>
        <p:nvSpPr>
          <p:cNvPr id="2" name="Date Placeholder 1"/>
          <p:cNvSpPr>
            <a:spLocks noGrp="1"/>
          </p:cNvSpPr>
          <p:nvPr>
            <p:ph type="dt" idx="1"/>
          </p:nvPr>
        </p:nvSpPr>
        <p:spPr>
          <a:xfrm>
            <a:off x="3884613" y="3"/>
            <a:ext cx="2971800" cy="466725"/>
          </a:xfrm>
          <a:prstGeom prst="rect">
            <a:avLst/>
          </a:prstGeom>
        </p:spPr>
        <p:txBody>
          <a:bodyPr vert="horz" lIns="91440" tIns="45720" rIns="91440" bIns="45720" rtlCol="0"/>
          <a:lstStyle>
            <a:lvl1pPr algn="r">
              <a:defRPr sz="1200"/>
            </a:lvl1pPr>
          </a:lstStyle>
          <a:p>
            <a:fld id="{EF798EC2-7587-174C-8F9B-BEC1CFBF2B9A}" type="datetimeFigureOut">
              <a:rPr lang="en-US" smtClean="0"/>
              <a:t>4/18/2024</a:t>
            </a:fld>
            <a:endParaRPr lang="en-US"/>
          </a:p>
        </p:txBody>
      </p:sp>
    </p:spTree>
    <p:extLst>
      <p:ext uri="{BB962C8B-B14F-4D97-AF65-F5344CB8AC3E}">
        <p14:creationId xmlns:p14="http://schemas.microsoft.com/office/powerpoint/2010/main" val="450748310"/>
      </p:ext>
    </p:extLst>
  </p:cSld>
  <p:clrMap bg1="lt1" tx1="dk1" bg2="lt2" tx2="dk2" accent1="accent1" accent2="accent2" accent3="accent3" accent4="accent4" accent5="accent5" accent6="accent6" hlink="hlink" folHlink="folHlink"/>
  <p:hf hdr="0" dt="0"/>
  <p:notesStyle>
    <a:lvl1pPr marL="114300" indent="-114300" algn="l" defTabSz="914400" rtl="0" eaLnBrk="1" latinLnBrk="0" hangingPunct="1">
      <a:spcBef>
        <a:spcPts val="800"/>
      </a:spcBef>
      <a:buClr>
        <a:srgbClr val="178CCB"/>
      </a:buClr>
      <a:buFont typeface="Arial" pitchFamily="34" charset="0"/>
      <a:buChar char="•"/>
      <a:defRPr sz="1200" kern="1200">
        <a:solidFill>
          <a:srgbClr val="052049"/>
        </a:solidFill>
        <a:latin typeface="+mj-lt"/>
        <a:ea typeface="+mn-ea"/>
        <a:cs typeface="Arial" pitchFamily="34" charset="0"/>
      </a:defRPr>
    </a:lvl1pPr>
    <a:lvl2pPr marL="285750" indent="-112713" algn="l" defTabSz="914400" rtl="0" eaLnBrk="1" latinLnBrk="0" hangingPunct="1">
      <a:spcBef>
        <a:spcPts val="200"/>
      </a:spcBef>
      <a:buClr>
        <a:srgbClr val="178CCB"/>
      </a:buClr>
      <a:buFont typeface="Arial" pitchFamily="34" charset="0"/>
      <a:buChar char="•"/>
      <a:defRPr sz="1100" kern="1200">
        <a:solidFill>
          <a:srgbClr val="052049"/>
        </a:solidFill>
        <a:latin typeface="+mj-lt"/>
        <a:ea typeface="+mn-ea"/>
        <a:cs typeface="Arial" pitchFamily="34" charset="0"/>
      </a:defRPr>
    </a:lvl2pPr>
    <a:lvl3pPr marL="403225" indent="-117475" algn="l" defTabSz="914400" rtl="0" eaLnBrk="1" latinLnBrk="0" hangingPunct="1">
      <a:spcBef>
        <a:spcPts val="200"/>
      </a:spcBef>
      <a:buClr>
        <a:srgbClr val="178CCB"/>
      </a:buClr>
      <a:buFont typeface="Arial" pitchFamily="34" charset="0"/>
      <a:buChar char="•"/>
      <a:defRPr sz="1050" kern="1200">
        <a:solidFill>
          <a:srgbClr val="052049"/>
        </a:solidFill>
        <a:latin typeface="+mj-lt"/>
        <a:ea typeface="+mn-ea"/>
        <a:cs typeface="Arial" pitchFamily="34" charset="0"/>
      </a:defRPr>
    </a:lvl3pPr>
    <a:lvl4pPr marL="569913" indent="-112713" algn="l" defTabSz="914400" rtl="0" eaLnBrk="1" latinLnBrk="0" hangingPunct="1">
      <a:spcBef>
        <a:spcPts val="200"/>
      </a:spcBef>
      <a:buClr>
        <a:srgbClr val="178CCB"/>
      </a:buClr>
      <a:buFont typeface="Arial" pitchFamily="34" charset="0"/>
      <a:buChar char="•"/>
      <a:defRPr sz="1050" kern="1200">
        <a:solidFill>
          <a:srgbClr val="052049"/>
        </a:solidFill>
        <a:latin typeface="+mj-lt"/>
        <a:ea typeface="+mn-ea"/>
        <a:cs typeface="Arial" pitchFamily="34" charset="0"/>
      </a:defRPr>
    </a:lvl4pPr>
    <a:lvl5pPr marL="457200" indent="114300" algn="l" defTabSz="914400" rtl="0" eaLnBrk="1" latinLnBrk="0" hangingPunct="1">
      <a:buFont typeface="Arial" pitchFamily="34" charset="0"/>
      <a:buChar char="•"/>
      <a:defRPr sz="1050" kern="1200">
        <a:solidFill>
          <a:schemeClr val="tx1"/>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710624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1F0F2D-688C-3E4E-970E-7C61611A1C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259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4FCB2-39AE-F848-BE82-0C70DE306C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295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4FCB2-39AE-F848-BE82-0C70DE306C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35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4FCB2-39AE-F848-BE82-0C70DE306C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142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64E75-0C31-0F1F-2BED-14AFC6DB58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6360B5-F4DE-159F-A27C-4CA1D979DA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26C147-CCCC-A2D5-D45D-E4A33F1DCC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B657BA-D6BD-7300-7894-AB2B667CF6B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12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5" name="Footer Placeholder 4">
            <a:extLst>
              <a:ext uri="{FF2B5EF4-FFF2-40B4-BE49-F238E27FC236}">
                <a16:creationId xmlns:a16="http://schemas.microsoft.com/office/drawing/2014/main" id="{60B7B011-365E-9254-0EC9-852BFEC6B45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52049"/>
                </a:solidFill>
                <a:effectLst/>
                <a:uLnTx/>
                <a:uFillTx/>
                <a:latin typeface="Calibri Light" panose="020F0302020204030204"/>
                <a:ea typeface="+mn-ea"/>
                <a:cs typeface="+mn-cs"/>
              </a:rPr>
              <a:t>| [footer text here]</a:t>
            </a:r>
            <a:endParaRPr kumimoji="0" lang="en-US" sz="800" b="0" i="0" u="none" strike="noStrike" kern="1200" cap="none" spc="0" normalizeH="0" baseline="0" noProof="0" dirty="0">
              <a:ln>
                <a:noFill/>
              </a:ln>
              <a:solidFill>
                <a:srgbClr val="052049"/>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799150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4FCB2-39AE-F848-BE82-0C70DE306C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168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630F-E020-703A-7DAB-8491F2E431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16D432-3D03-5D7A-4BD0-23B9F1C1B7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5008A7-32FA-5311-4C66-804D271A53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66B293-7029-76F5-68D7-50D65E831DF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12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5" name="Footer Placeholder 4">
            <a:extLst>
              <a:ext uri="{FF2B5EF4-FFF2-40B4-BE49-F238E27FC236}">
                <a16:creationId xmlns:a16="http://schemas.microsoft.com/office/drawing/2014/main" id="{3E7D25AD-B3EC-814E-AFAC-920FE331A2D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52049"/>
                </a:solidFill>
                <a:effectLst/>
                <a:uLnTx/>
                <a:uFillTx/>
                <a:latin typeface="Calibri Light" panose="020F0302020204030204"/>
                <a:ea typeface="+mn-ea"/>
                <a:cs typeface="+mn-cs"/>
              </a:rPr>
              <a:t>| [footer text here]</a:t>
            </a:r>
            <a:endParaRPr kumimoji="0" lang="en-US" sz="800" b="0" i="0" u="none" strike="noStrike" kern="1200" cap="none" spc="0" normalizeH="0" baseline="0" noProof="0" dirty="0">
              <a:ln>
                <a:noFill/>
              </a:ln>
              <a:solidFill>
                <a:srgbClr val="052049"/>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814397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12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52049"/>
                </a:solidFill>
                <a:effectLst/>
                <a:uLnTx/>
                <a:uFillTx/>
                <a:latin typeface="Calibri Light" panose="020F0302020204030204"/>
                <a:ea typeface="+mn-ea"/>
                <a:cs typeface="+mn-cs"/>
              </a:rPr>
              <a:t>| [footer text here]</a:t>
            </a:r>
            <a:endParaRPr kumimoji="0" lang="en-US" sz="800" b="0" i="0" u="none" strike="noStrike" kern="1200" cap="none" spc="0" normalizeH="0" baseline="0" noProof="0" dirty="0">
              <a:ln>
                <a:noFill/>
              </a:ln>
              <a:solidFill>
                <a:srgbClr val="052049"/>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516055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12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52049"/>
                </a:solidFill>
                <a:effectLst/>
                <a:uLnTx/>
                <a:uFillTx/>
                <a:latin typeface="Calibri Light" panose="020F0302020204030204"/>
                <a:ea typeface="+mn-ea"/>
                <a:cs typeface="+mn-cs"/>
              </a:rPr>
              <a:t>| [footer text here]</a:t>
            </a:r>
            <a:endParaRPr kumimoji="0" lang="en-US" sz="800" b="0" i="0" u="none" strike="noStrike" kern="1200" cap="none" spc="0" normalizeH="0" baseline="0" noProof="0" dirty="0">
              <a:ln>
                <a:noFill/>
              </a:ln>
              <a:solidFill>
                <a:srgbClr val="052049"/>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225596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78643-66B1-256B-A86E-6364BE117B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685B7-16EC-ADFD-FC78-B556C80715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6FEE7-00B3-E1FE-027D-14884B5F78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A326F4-AF6B-572C-17D8-F7A57BFC39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4FCB2-39AE-F848-BE82-0C70DE306C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757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7</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2593190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dirty="0" err="1">
                <a:latin typeface="Arial" panose="020B0604020202020204" pitchFamily="34" charset="0"/>
                <a:cs typeface="Arial" panose="020B0604020202020204" pitchFamily="34" charset="0"/>
              </a:rPr>
              <a:t>Charly</a:t>
            </a:r>
            <a:r>
              <a:rPr lang="en-US" sz="1200" dirty="0">
                <a:latin typeface="Arial" panose="020B0604020202020204" pitchFamily="34" charset="0"/>
                <a:cs typeface="Arial" panose="020B0604020202020204" pitchFamily="34" charset="0"/>
              </a:rPr>
              <a:t> Craik: Andrew Braisted Lectureship (UCSF/UCB) </a:t>
            </a:r>
          </a:p>
          <a:p>
            <a:pPr algn="l" rtl="0" fontAlgn="base"/>
            <a:r>
              <a:rPr lang="en-US" sz="1200" dirty="0">
                <a:latin typeface="Arial" panose="020B0604020202020204" pitchFamily="34" charset="0"/>
                <a:cs typeface="Arial" panose="020B0604020202020204" pitchFamily="34" charset="0"/>
              </a:rPr>
              <a:t>Brian Shoichet: </a:t>
            </a:r>
            <a:r>
              <a:rPr lang="en-US" sz="1200" dirty="0" err="1">
                <a:latin typeface="Arial" panose="020B0604020202020204" pitchFamily="34" charset="0"/>
                <a:cs typeface="Arial" panose="020B0604020202020204" pitchFamily="34" charset="0"/>
              </a:rPr>
              <a:t>Clariviate</a:t>
            </a:r>
            <a:r>
              <a:rPr lang="en-US" sz="1200" dirty="0">
                <a:latin typeface="Arial" panose="020B0604020202020204" pitchFamily="34" charset="0"/>
                <a:cs typeface="Arial" panose="020B0604020202020204" pitchFamily="34" charset="0"/>
              </a:rPr>
              <a:t> Highly Cited (2018-2023) </a:t>
            </a:r>
          </a:p>
          <a:p>
            <a:pPr algn="l" rtl="0" fontAlgn="base"/>
            <a:r>
              <a:rPr lang="en-US" sz="1200" dirty="0">
                <a:latin typeface="Arial" panose="020B0604020202020204" pitchFamily="34" charset="0"/>
                <a:cs typeface="Arial" panose="020B0604020202020204" pitchFamily="34" charset="0"/>
              </a:rPr>
              <a:t>Jason </a:t>
            </a:r>
            <a:r>
              <a:rPr lang="en-US" sz="1200" dirty="0" err="1">
                <a:latin typeface="Arial" panose="020B0604020202020204" pitchFamily="34" charset="0"/>
                <a:cs typeface="Arial" panose="020B0604020202020204" pitchFamily="34" charset="0"/>
              </a:rPr>
              <a:t>Gestwicki</a:t>
            </a:r>
            <a:r>
              <a:rPr lang="en-US" sz="1200" dirty="0">
                <a:latin typeface="Arial" panose="020B0604020202020204" pitchFamily="34" charset="0"/>
                <a:cs typeface="Arial" panose="020B0604020202020204" pitchFamily="34" charset="0"/>
              </a:rPr>
              <a:t>: Emil Thomas Kaiser Award (Protein Society)  </a:t>
            </a:r>
          </a:p>
          <a:p>
            <a:pPr algn="l" rtl="0" fontAlgn="base"/>
            <a:r>
              <a:rPr lang="en-US" sz="1200" dirty="0">
                <a:latin typeface="Arial" panose="020B0604020202020204" pitchFamily="34" charset="0"/>
                <a:cs typeface="Arial" panose="020B0604020202020204" pitchFamily="34" charset="0"/>
              </a:rPr>
              <a:t>Michelle Arkin: Cope Scholar (American Chemical Society), Gordon </a:t>
            </a:r>
            <a:r>
              <a:rPr lang="en-US" sz="1200" dirty="0" err="1">
                <a:latin typeface="Arial" panose="020B0604020202020204" pitchFamily="34" charset="0"/>
                <a:cs typeface="Arial" panose="020B0604020202020204" pitchFamily="34" charset="0"/>
              </a:rPr>
              <a:t>Hammes</a:t>
            </a:r>
            <a:r>
              <a:rPr lang="en-US" sz="1200" dirty="0">
                <a:latin typeface="Arial" panose="020B0604020202020204" pitchFamily="34" charset="0"/>
                <a:cs typeface="Arial" panose="020B0604020202020204" pitchFamily="34" charset="0"/>
              </a:rPr>
              <a:t> Lectureship (American Chemical Society) </a:t>
            </a:r>
          </a:p>
          <a:p>
            <a:pPr algn="l" rtl="0" fontAlgn="base"/>
            <a:r>
              <a:rPr lang="en-US" sz="1200" dirty="0">
                <a:latin typeface="Arial" panose="020B0604020202020204" pitchFamily="34" charset="0"/>
                <a:cs typeface="Arial" panose="020B0604020202020204" pitchFamily="34" charset="0"/>
              </a:rPr>
              <a:t>Aashish </a:t>
            </a:r>
            <a:r>
              <a:rPr lang="en-US" sz="1200" dirty="0" err="1">
                <a:latin typeface="Arial" panose="020B0604020202020204" pitchFamily="34" charset="0"/>
                <a:cs typeface="Arial" panose="020B0604020202020204" pitchFamily="34" charset="0"/>
              </a:rPr>
              <a:t>Manglik</a:t>
            </a:r>
            <a:r>
              <a:rPr lang="en-US" sz="1200" dirty="0">
                <a:latin typeface="Arial" panose="020B0604020202020204" pitchFamily="34" charset="0"/>
                <a:cs typeface="Arial" panose="020B0604020202020204" pitchFamily="34" charset="0"/>
              </a:rPr>
              <a:t>: Byers Award, Bowes Biomedical Investigator, </a:t>
            </a:r>
            <a:r>
              <a:rPr lang="en-US" sz="1200" dirty="0" err="1">
                <a:latin typeface="Arial" panose="020B0604020202020204" pitchFamily="34" charset="0"/>
                <a:cs typeface="Arial" panose="020B0604020202020204" pitchFamily="34" charset="0"/>
              </a:rPr>
              <a:t>Clariviate</a:t>
            </a:r>
            <a:r>
              <a:rPr lang="en-US" sz="1200" dirty="0">
                <a:latin typeface="Arial" panose="020B0604020202020204" pitchFamily="34" charset="0"/>
                <a:cs typeface="Arial" panose="020B0604020202020204" pitchFamily="34" charset="0"/>
              </a:rPr>
              <a:t> Highly Cited </a:t>
            </a:r>
          </a:p>
          <a:p>
            <a:pPr algn="l" rtl="0" fontAlgn="base"/>
            <a:r>
              <a:rPr lang="en-US" sz="1200" dirty="0">
                <a:latin typeface="Arial" panose="020B0604020202020204" pitchFamily="34" charset="0"/>
                <a:cs typeface="Arial" panose="020B0604020202020204" pitchFamily="34" charset="0"/>
              </a:rPr>
              <a:t>Katherine Susa: NIH Early Independence Award </a:t>
            </a:r>
          </a:p>
        </p:txBody>
      </p:sp>
      <p:sp>
        <p:nvSpPr>
          <p:cNvPr id="4" name="Slide Number Placeholder 3"/>
          <p:cNvSpPr>
            <a:spLocks noGrp="1"/>
          </p:cNvSpPr>
          <p:nvPr>
            <p:ph type="sldNum" sz="quarter" idx="10"/>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8</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3183432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dirty="0">
                <a:latin typeface="Arial" panose="020B0604020202020204" pitchFamily="34" charset="0"/>
                <a:cs typeface="Arial" panose="020B0604020202020204" pitchFamily="34" charset="0"/>
              </a:rPr>
              <a:t>From Jen Cocohoba (</a:t>
            </a:r>
            <a:r>
              <a:rPr lang="en-US" sz="1200" dirty="0" err="1">
                <a:latin typeface="Arial" panose="020B0604020202020204" pitchFamily="34" charset="0"/>
                <a:cs typeface="Arial" panose="020B0604020202020204" pitchFamily="34" charset="0"/>
              </a:rPr>
              <a:t>ClinPharm</a:t>
            </a:r>
            <a:r>
              <a:rPr lang="en-US" sz="1200" dirty="0">
                <a:latin typeface="Arial" panose="020B0604020202020204" pitchFamily="34" charset="0"/>
                <a:cs typeface="Arial" panose="020B0604020202020204" pitchFamily="34" charset="0"/>
              </a:rPr>
              <a:t>)</a:t>
            </a:r>
          </a:p>
          <a:p>
            <a:pPr algn="l" rtl="0" fontAlgn="base"/>
            <a:r>
              <a:rPr lang="en-US" sz="1200" dirty="0">
                <a:latin typeface="Arial" panose="020B0604020202020204" pitchFamily="34" charset="0"/>
                <a:cs typeface="Arial" panose="020B0604020202020204" pitchFamily="34" charset="0"/>
              </a:rPr>
              <a:t>Conan MacDougall, co-vice dean for PharmD education received the Academic Senate Distinction in Teaching (2024)</a:t>
            </a:r>
          </a:p>
          <a:p>
            <a:pPr algn="l" rtl="0" fontAlgn="base">
              <a:buFont typeface="Arial" panose="020B0604020202020204" pitchFamily="34" charset="0"/>
              <a:buChar char="•"/>
            </a:pPr>
            <a:r>
              <a:rPr lang="en-US" sz="1200" dirty="0">
                <a:latin typeface="Arial" panose="020B0604020202020204" pitchFamily="34" charset="0"/>
                <a:cs typeface="Arial" panose="020B0604020202020204" pitchFamily="34" charset="0"/>
              </a:rPr>
              <a:t>Amelia Deitchman, based out of the UCSF Drug Research Unit (DRU), received the Darrell Abernethy Early Stage Investigator Award from the American Society for Clinical Pharmacology and Therapeutics (ASCPT)</a:t>
            </a:r>
          </a:p>
          <a:p>
            <a:pPr algn="l" rtl="0" fontAlgn="base">
              <a:buFont typeface="Arial" panose="020B0604020202020204" pitchFamily="34" charset="0"/>
              <a:buChar char="•"/>
            </a:pPr>
            <a:r>
              <a:rPr lang="en-US" sz="1200" dirty="0">
                <a:latin typeface="Arial" panose="020B0604020202020204" pitchFamily="34" charset="0"/>
                <a:cs typeface="Arial" panose="020B0604020202020204" pitchFamily="34" charset="0"/>
              </a:rPr>
              <a:t>Executive Vice Dean Sharon Youmans, American Society of Health-System Pharmacists- Association of Black Health System Pharmacists Joint Leadership Award (2023) </a:t>
            </a:r>
          </a:p>
          <a:p>
            <a:pPr algn="l" rtl="0" fontAlgn="base">
              <a:buFont typeface="Arial" panose="020B0604020202020204" pitchFamily="34" charset="0"/>
              <a:buChar char="•"/>
            </a:pPr>
            <a:r>
              <a:rPr lang="en-US" sz="1200" dirty="0">
                <a:latin typeface="Arial" panose="020B0604020202020204" pitchFamily="34" charset="0"/>
                <a:cs typeface="Arial" panose="020B0604020202020204" pitchFamily="34" charset="0"/>
              </a:rPr>
              <a:t>Crystal Zhou Cardiology PRN Clinical Practice Award from the American College of Clinical Pharmacy, (ACCP), 2023</a:t>
            </a:r>
          </a:p>
          <a:p>
            <a:pPr algn="l" rtl="0" fontAlgn="base">
              <a:buFont typeface="Arial" panose="020B0604020202020204" pitchFamily="34" charset="0"/>
              <a:buChar char="•"/>
            </a:pPr>
            <a:r>
              <a:rPr lang="en-US" sz="1200" dirty="0">
                <a:latin typeface="Arial" panose="020B0604020202020204" pitchFamily="34" charset="0"/>
                <a:cs typeface="Arial" panose="020B0604020202020204" pitchFamily="34" charset="0"/>
              </a:rPr>
              <a:t>Kathryn Phillips, PhD, and Jeroen Jansen, PhD, honored by the top-most cited 100,000 scientists” list for 2022, Elsevier Data Repository</a:t>
            </a:r>
          </a:p>
        </p:txBody>
      </p:sp>
      <p:sp>
        <p:nvSpPr>
          <p:cNvPr id="4" name="Slide Number Placeholder 3"/>
          <p:cNvSpPr>
            <a:spLocks noGrp="1"/>
          </p:cNvSpPr>
          <p:nvPr>
            <p:ph type="sldNum" sz="quarter" idx="10"/>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9</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1145017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sz="1200" dirty="0">
                <a:latin typeface="Arial" panose="020B0604020202020204" pitchFamily="34" charset="0"/>
                <a:cs typeface="Arial" panose="020B0604020202020204" pitchFamily="34" charset="0"/>
              </a:rPr>
              <a:t>Selected April 2024 by the American Association of Colleges of Pharmacy, this award recognizes a program for a novel or innovative approach to improving curricula and student learning, and acknowledges an assessment initiative or project that uses systematic collection, review, and use of information to improve the PharmD program</a:t>
            </a:r>
          </a:p>
          <a:p>
            <a:r>
              <a:rPr lang="en-US" sz="1200" dirty="0">
                <a:latin typeface="Arial" panose="020B0604020202020204" pitchFamily="34" charset="0"/>
                <a:cs typeface="Arial" panose="020B0604020202020204" pitchFamily="34" charset="0"/>
              </a:rPr>
              <a:t>Rada Savic, PhD, co-vice dean of Graduate Pharmacy Education Programs and a professor in the Dept of Bioengineering and Therapeutic Sciences (BTS), has been awarded a $30.8M grant over five years from the National Institute of Allergy and Infectious Diseases (NIAID) at the National Institutes of Health (NIH). The UM1 cooperative agreement will establish a consortium of TB preclinical and clinical experts in an unprecedented level of data and knowledge integration, to research the most effective treatment options for future clinical testing, with pediatric populations as a key focus.</a:t>
            </a:r>
          </a:p>
        </p:txBody>
      </p:sp>
      <p:sp>
        <p:nvSpPr>
          <p:cNvPr id="4" name="Slide Number Placeholder 3"/>
          <p:cNvSpPr>
            <a:spLocks noGrp="1"/>
          </p:cNvSpPr>
          <p:nvPr>
            <p:ph type="sldNum" sz="quarter" idx="10"/>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10</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3084469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11</a:t>
            </a:fld>
            <a:endParaRPr lang="en-US">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p>
        </p:txBody>
      </p:sp>
    </p:spTree>
    <p:extLst>
      <p:ext uri="{BB962C8B-B14F-4D97-AF65-F5344CB8AC3E}">
        <p14:creationId xmlns:p14="http://schemas.microsoft.com/office/powerpoint/2010/main" val="3071476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latin typeface="Arial" panose="020B0604020202020204" pitchFamily="34" charset="0"/>
                <a:cs typeface="Arial" panose="020B0604020202020204" pitchFamily="34" charset="0"/>
              </a:rPr>
              <a:t>A pair of UCSF PharmD students brought home the win in this national interactive competition that challenges student pharmacists to analyze complex patient case scenarios and make treatment recommendations for them. This is the third time a team from the School has won the clinical skills title.</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latin typeface="Arial" panose="020B0604020202020204" pitchFamily="34" charset="0"/>
                <a:cs typeface="Arial" panose="020B0604020202020204" pitchFamily="34" charset="0"/>
              </a:rPr>
              <a:t>The VIP Case Competition was a 6-month drug development competition simulating the process from bench to bedside for a mock drug candidate. At UCSF, this competition is conducted alongside a student elective course, taught by Kiana </a:t>
            </a:r>
            <a:r>
              <a:rPr lang="en-US" dirty="0" err="1">
                <a:latin typeface="Arial" panose="020B0604020202020204" pitchFamily="34" charset="0"/>
                <a:cs typeface="Arial" panose="020B0604020202020204" pitchFamily="34" charset="0"/>
              </a:rPr>
              <a:t>Hocutt</a:t>
            </a:r>
            <a:r>
              <a:rPr lang="en-US" dirty="0">
                <a:latin typeface="Arial" panose="020B0604020202020204" pitchFamily="34" charset="0"/>
                <a:cs typeface="Arial" panose="020B0604020202020204" pitchFamily="34" charset="0"/>
              </a:rPr>
              <a:t> and Amy Xiao with Dr. Leslie Floren as faculty advisor. UCSF’s team beat 66 pharmacy school teams, and won for the second year in a row!</a:t>
            </a:r>
          </a:p>
        </p:txBody>
      </p:sp>
      <p:sp>
        <p:nvSpPr>
          <p:cNvPr id="4" name="Slide Number Placeholder 3"/>
          <p:cNvSpPr>
            <a:spLocks noGrp="1"/>
          </p:cNvSpPr>
          <p:nvPr>
            <p:ph type="sldNum" sz="quarter" idx="10"/>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12</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251688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endParaRPr lang="en-US" sz="1800" dirty="0"/>
          </a:p>
        </p:txBody>
      </p:sp>
      <p:sp>
        <p:nvSpPr>
          <p:cNvPr id="4" name="Slide Number Placeholder 3"/>
          <p:cNvSpPr>
            <a:spLocks noGrp="1"/>
          </p:cNvSpPr>
          <p:nvPr>
            <p:ph type="sldNum" sz="quarter" idx="10"/>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13</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1268529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14</a:t>
            </a:fld>
            <a:endParaRPr lang="en-US">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p>
        </p:txBody>
      </p:sp>
    </p:spTree>
    <p:extLst>
      <p:ext uri="{BB962C8B-B14F-4D97-AF65-F5344CB8AC3E}">
        <p14:creationId xmlns:p14="http://schemas.microsoft.com/office/powerpoint/2010/main" val="7336690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8.w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7.w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7.w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7.w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8.w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4.wmf"/><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6.xml"/><Relationship Id="rId4" Type="http://schemas.openxmlformats.org/officeDocument/2006/relationships/image" Target="../media/image7.wmf"/></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6.xml"/><Relationship Id="rId4" Type="http://schemas.openxmlformats.org/officeDocument/2006/relationships/image" Target="../media/image7.wmf"/></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3.jpeg"/><Relationship Id="rId1" Type="http://schemas.openxmlformats.org/officeDocument/2006/relationships/slideMaster" Target="../slideMasters/slideMaster6.xml"/><Relationship Id="rId4" Type="http://schemas.openxmlformats.org/officeDocument/2006/relationships/image" Target="../media/image7.wmf"/></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6.xml"/><Relationship Id="rId6" Type="http://schemas.openxmlformats.org/officeDocument/2006/relationships/image" Target="../media/image38.png"/><Relationship Id="rId5" Type="http://schemas.openxmlformats.org/officeDocument/2006/relationships/image" Target="../media/image5.emf"/><Relationship Id="rId4" Type="http://schemas.openxmlformats.org/officeDocument/2006/relationships/image" Target="../media/image3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 White">
    <p:spTree>
      <p:nvGrpSpPr>
        <p:cNvPr id="1" name=""/>
        <p:cNvGrpSpPr/>
        <p:nvPr/>
      </p:nvGrpSpPr>
      <p:grpSpPr>
        <a:xfrm>
          <a:off x="0" y="0"/>
          <a:ext cx="0" cy="0"/>
          <a:chOff x="0" y="0"/>
          <a:chExt cx="0" cy="0"/>
        </a:xfrm>
      </p:grpSpPr>
      <p:sp>
        <p:nvSpPr>
          <p:cNvPr id="23" name="Date Placeholder 4"/>
          <p:cNvSpPr>
            <a:spLocks noGrp="1"/>
          </p:cNvSpPr>
          <p:nvPr>
            <p:ph type="dt" sz="half" idx="2"/>
          </p:nvPr>
        </p:nvSpPr>
        <p:spPr>
          <a:xfrm>
            <a:off x="319200" y="4616418"/>
            <a:ext cx="1925338" cy="178955"/>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fld id="{7CA65D26-67D5-4CD2-90EC-E629659F24B3}" type="datetime1">
              <a:rPr lang="en-US" smtClean="0"/>
              <a:pPr/>
              <a:t>4/18/2024</a:t>
            </a:fld>
            <a:endParaRPr lang="en-US" dirty="0"/>
          </a:p>
        </p:txBody>
      </p:sp>
      <p:sp>
        <p:nvSpPr>
          <p:cNvPr id="24" name="Text Placeholder 2"/>
          <p:cNvSpPr>
            <a:spLocks noGrp="1"/>
          </p:cNvSpPr>
          <p:nvPr>
            <p:ph type="body" sz="quarter" idx="10" hasCustomPrompt="1"/>
          </p:nvPr>
        </p:nvSpPr>
        <p:spPr>
          <a:xfrm>
            <a:off x="317593" y="4102256"/>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sp>
        <p:nvSpPr>
          <p:cNvPr id="25" name="Text Placeholder 3"/>
          <p:cNvSpPr>
            <a:spLocks noGrp="1"/>
          </p:cNvSpPr>
          <p:nvPr>
            <p:ph type="body" sz="quarter" idx="15" hasCustomPrompt="1"/>
          </p:nvPr>
        </p:nvSpPr>
        <p:spPr>
          <a:xfrm>
            <a:off x="302816" y="3185160"/>
            <a:ext cx="6147682" cy="508220"/>
          </a:xfrm>
          <a:prstGeom prst="rect">
            <a:avLst/>
          </a:prstGeom>
        </p:spPr>
        <p:txBody>
          <a:bodyPr>
            <a:noAutofit/>
          </a:bodyPr>
          <a:lstStyle>
            <a:lvl1pPr marL="0" indent="0" algn="l">
              <a:lnSpc>
                <a:spcPct val="100000"/>
              </a:lnSpc>
              <a:buNone/>
              <a:defRPr sz="1600" i="0">
                <a:solidFill>
                  <a:schemeClr val="tx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22" name="Title 15"/>
          <p:cNvSpPr>
            <a:spLocks noGrp="1"/>
          </p:cNvSpPr>
          <p:nvPr>
            <p:ph type="title" hasCustomPrompt="1"/>
          </p:nvPr>
        </p:nvSpPr>
        <p:spPr>
          <a:xfrm>
            <a:off x="299199" y="1878496"/>
            <a:ext cx="6141359" cy="1311963"/>
          </a:xfrm>
          <a:prstGeom prst="rect">
            <a:avLst/>
          </a:prstGeom>
        </p:spPr>
        <p:txBody>
          <a:bodyPr anchor="b">
            <a:noAutofit/>
          </a:bodyPr>
          <a:lstStyle>
            <a:lvl1pPr>
              <a:defRPr sz="3600" baseline="0">
                <a:solidFill>
                  <a:schemeClr val="tx1"/>
                </a:solidFill>
                <a:latin typeface="+mj-lt"/>
              </a:defRPr>
            </a:lvl1pPr>
          </a:lstStyle>
          <a:p>
            <a:r>
              <a:rPr lang="en-US" dirty="0"/>
              <a:t>Title Here</a:t>
            </a:r>
          </a:p>
        </p:txBody>
      </p:sp>
      <p:pic>
        <p:nvPicPr>
          <p:cNvPr id="9" name="Picture 8">
            <a:extLst>
              <a:ext uri="{FF2B5EF4-FFF2-40B4-BE49-F238E27FC236}">
                <a16:creationId xmlns:a16="http://schemas.microsoft.com/office/drawing/2014/main" id="{710C0F63-4A4F-7C4F-8CEF-057F32FE52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9100" y="466987"/>
            <a:ext cx="2075688" cy="556892"/>
          </a:xfrm>
          <a:prstGeom prst="rect">
            <a:avLst/>
          </a:prstGeom>
        </p:spPr>
      </p:pic>
      <p:pic>
        <p:nvPicPr>
          <p:cNvPr id="8" name="Picture 7">
            <a:extLst>
              <a:ext uri="{FF2B5EF4-FFF2-40B4-BE49-F238E27FC236}">
                <a16:creationId xmlns:a16="http://schemas.microsoft.com/office/drawing/2014/main" id="{BA8A5278-EC5F-B841-B8E0-877B5AA583F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91525" y="0"/>
            <a:ext cx="482600" cy="1219200"/>
          </a:xfrm>
          <a:prstGeom prst="rect">
            <a:avLst/>
          </a:prstGeom>
        </p:spPr>
      </p:pic>
    </p:spTree>
    <p:extLst>
      <p:ext uri="{BB962C8B-B14F-4D97-AF65-F5344CB8AC3E}">
        <p14:creationId xmlns:p14="http://schemas.microsoft.com/office/powerpoint/2010/main" val="17630735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7" name="TextBox 6">
            <a:extLst>
              <a:ext uri="{C183D7F6-B498-43B3-948B-1728B52AA6E4}">
                <adec:decorative xmlns:adec="http://schemas.microsoft.com/office/drawing/2017/decorative" val="1"/>
              </a:ext>
            </a:extLst>
          </p:cNvPr>
          <p:cNvSpPr txBox="1"/>
          <p:nvPr userDrawn="1"/>
        </p:nvSpPr>
        <p:spPr bwMode="auto">
          <a:xfrm>
            <a:off x="457201" y="198783"/>
            <a:ext cx="1192695" cy="2123658"/>
          </a:xfrm>
          <a:prstGeom prst="rect">
            <a:avLst/>
          </a:prstGeom>
          <a:noFill/>
          <a:ln w="19050" algn="ctr">
            <a:noFill/>
            <a:miter lim="800000"/>
            <a:headEnd/>
            <a:tailEnd/>
          </a:ln>
        </p:spPr>
        <p:txBody>
          <a:bodyPr wrap="square" lIns="0" tIns="0" rIns="0" bIns="0" rtlCol="0">
            <a:spAutoFit/>
          </a:bodyPr>
          <a:lstStyle/>
          <a:p>
            <a:r>
              <a:rPr lang="en-US" sz="13800" b="1" i="0" dirty="0">
                <a:solidFill>
                  <a:srgbClr val="18A3AC"/>
                </a:solidFill>
                <a:latin typeface="+mn-lt"/>
              </a:rPr>
              <a:t>“</a:t>
            </a:r>
          </a:p>
        </p:txBody>
      </p:sp>
      <p:sp>
        <p:nvSpPr>
          <p:cNvPr id="9" name="Text Placeholder 8"/>
          <p:cNvSpPr>
            <a:spLocks noGrp="1"/>
          </p:cNvSpPr>
          <p:nvPr>
            <p:ph type="body" sz="quarter" idx="13" hasCustomPrompt="1"/>
          </p:nvPr>
        </p:nvSpPr>
        <p:spPr>
          <a:xfrm>
            <a:off x="437599" y="1431235"/>
            <a:ext cx="8229323" cy="2107096"/>
          </a:xfrm>
          <a:prstGeom prst="rect">
            <a:avLst/>
          </a:prstGeom>
        </p:spPr>
        <p:txBody>
          <a:bodyPr anchor="ctr" anchorCtr="0">
            <a:normAutofit/>
          </a:bodyPr>
          <a:lstStyle>
            <a:lvl1pPr marL="0" indent="0">
              <a:lnSpc>
                <a:spcPct val="100000"/>
              </a:lnSpc>
              <a:buNone/>
              <a:defRPr sz="2800" i="0" baseline="0">
                <a:latin typeface="+mj-lt"/>
              </a:defRPr>
            </a:lvl1pPr>
            <a:lvl2pPr marL="230187" indent="0">
              <a:buNone/>
              <a:defRPr>
                <a:latin typeface="+mn-lt"/>
              </a:defRPr>
            </a:lvl2pPr>
            <a:lvl3pPr marL="515937" indent="0">
              <a:buNone/>
              <a:defRPr>
                <a:latin typeface="+mn-lt"/>
              </a:defRPr>
            </a:lvl3pPr>
            <a:lvl4pPr marL="800100" indent="0">
              <a:buNone/>
              <a:defRPr>
                <a:latin typeface="+mn-lt"/>
              </a:defRPr>
            </a:lvl4pPr>
            <a:lvl5pPr marL="1085850"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4" name="Text Placeholder 13"/>
          <p:cNvSpPr>
            <a:spLocks noGrp="1"/>
          </p:cNvSpPr>
          <p:nvPr>
            <p:ph type="body" sz="quarter" idx="14" hasCustomPrompt="1"/>
          </p:nvPr>
        </p:nvSpPr>
        <p:spPr>
          <a:xfrm>
            <a:off x="447674" y="3696828"/>
            <a:ext cx="6513958" cy="430429"/>
          </a:xfrm>
          <a:prstGeom prst="rect">
            <a:avLst/>
          </a:prstGeom>
        </p:spPr>
        <p:txBody>
          <a:bodyPr>
            <a:normAutofit/>
          </a:bodyPr>
          <a:lstStyle>
            <a:lvl1pPr marL="0" indent="0">
              <a:lnSpc>
                <a:spcPct val="100000"/>
              </a:lnSpc>
              <a:buNone/>
              <a:defRPr sz="1800" b="1">
                <a:solidFill>
                  <a:srgbClr val="18A3AC"/>
                </a:solidFill>
                <a:latin typeface="+mn-lt"/>
              </a:defRPr>
            </a:lvl1pPr>
          </a:lstStyle>
          <a:p>
            <a:pPr lvl="0"/>
            <a:r>
              <a:rPr lang="en-US" dirty="0"/>
              <a:t>Author’s Name</a:t>
            </a:r>
          </a:p>
        </p:txBody>
      </p:sp>
      <p:sp>
        <p:nvSpPr>
          <p:cNvPr id="15" name="Text Placeholder 13"/>
          <p:cNvSpPr>
            <a:spLocks noGrp="1"/>
          </p:cNvSpPr>
          <p:nvPr>
            <p:ph type="body" sz="quarter" idx="15" hasCustomPrompt="1"/>
          </p:nvPr>
        </p:nvSpPr>
        <p:spPr>
          <a:xfrm>
            <a:off x="447674" y="3980952"/>
            <a:ext cx="6513958" cy="440937"/>
          </a:xfrm>
          <a:prstGeom prst="rect">
            <a:avLst/>
          </a:prstGeom>
        </p:spPr>
        <p:txBody>
          <a:bodyPr>
            <a:normAutofit/>
          </a:bodyPr>
          <a:lstStyle>
            <a:lvl1pPr marL="0" indent="0">
              <a:lnSpc>
                <a:spcPts val="2000"/>
              </a:lnSpc>
              <a:buNone/>
              <a:defRPr sz="1800" b="0" baseline="0">
                <a:solidFill>
                  <a:srgbClr val="18A3AC"/>
                </a:solidFill>
                <a:latin typeface="+mn-lt"/>
              </a:defRPr>
            </a:lvl1pPr>
          </a:lstStyle>
          <a:p>
            <a:pPr lvl="0"/>
            <a:r>
              <a:rPr lang="en-US" dirty="0"/>
              <a:t>Position Title</a:t>
            </a:r>
          </a:p>
        </p:txBody>
      </p:sp>
    </p:spTree>
    <p:extLst>
      <p:ext uri="{BB962C8B-B14F-4D97-AF65-F5344CB8AC3E}">
        <p14:creationId xmlns:p14="http://schemas.microsoft.com/office/powerpoint/2010/main" val="207338431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7" name="TextBox 6">
            <a:extLst>
              <a:ext uri="{C183D7F6-B498-43B3-948B-1728B52AA6E4}">
                <adec:decorative xmlns:adec="http://schemas.microsoft.com/office/drawing/2017/decorative" val="1"/>
              </a:ext>
            </a:extLst>
          </p:cNvPr>
          <p:cNvSpPr txBox="1"/>
          <p:nvPr userDrawn="1"/>
        </p:nvSpPr>
        <p:spPr bwMode="auto">
          <a:xfrm>
            <a:off x="457201" y="198783"/>
            <a:ext cx="1192695" cy="2123658"/>
          </a:xfrm>
          <a:prstGeom prst="rect">
            <a:avLst/>
          </a:prstGeom>
          <a:noFill/>
          <a:ln w="19050" algn="ctr">
            <a:noFill/>
            <a:miter lim="800000"/>
            <a:headEnd/>
            <a:tailEnd/>
          </a:ln>
        </p:spPr>
        <p:txBody>
          <a:bodyPr wrap="square" lIns="0" tIns="0" rIns="0" bIns="0" rtlCol="0">
            <a:spAutoFit/>
          </a:bodyPr>
          <a:lstStyle/>
          <a:p>
            <a:r>
              <a:rPr lang="en-US" sz="13800" b="1" i="0" dirty="0">
                <a:solidFill>
                  <a:srgbClr val="178CCB"/>
                </a:solidFill>
                <a:latin typeface="+mn-lt"/>
              </a:rPr>
              <a:t>“</a:t>
            </a:r>
          </a:p>
        </p:txBody>
      </p:sp>
      <p:sp>
        <p:nvSpPr>
          <p:cNvPr id="9" name="Text Placeholder 8"/>
          <p:cNvSpPr>
            <a:spLocks noGrp="1"/>
          </p:cNvSpPr>
          <p:nvPr>
            <p:ph type="body" sz="quarter" idx="13" hasCustomPrompt="1"/>
          </p:nvPr>
        </p:nvSpPr>
        <p:spPr>
          <a:xfrm>
            <a:off x="437599" y="1431235"/>
            <a:ext cx="8229323" cy="2107096"/>
          </a:xfrm>
          <a:prstGeom prst="rect">
            <a:avLst/>
          </a:prstGeom>
        </p:spPr>
        <p:txBody>
          <a:bodyPr anchor="ctr" anchorCtr="0">
            <a:normAutofit/>
          </a:bodyPr>
          <a:lstStyle>
            <a:lvl1pPr marL="0" indent="0">
              <a:lnSpc>
                <a:spcPct val="100000"/>
              </a:lnSpc>
              <a:buNone/>
              <a:defRPr sz="2800" i="0" baseline="0">
                <a:latin typeface="+mj-lt"/>
              </a:defRPr>
            </a:lvl1pPr>
            <a:lvl2pPr marL="230187" indent="0">
              <a:buNone/>
              <a:defRPr>
                <a:latin typeface="+mn-lt"/>
              </a:defRPr>
            </a:lvl2pPr>
            <a:lvl3pPr marL="515937" indent="0">
              <a:buNone/>
              <a:defRPr>
                <a:latin typeface="+mn-lt"/>
              </a:defRPr>
            </a:lvl3pPr>
            <a:lvl4pPr marL="800100" indent="0">
              <a:buNone/>
              <a:defRPr>
                <a:latin typeface="+mn-lt"/>
              </a:defRPr>
            </a:lvl4pPr>
            <a:lvl5pPr marL="1085850"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2" name="Text Placeholder 13"/>
          <p:cNvSpPr>
            <a:spLocks noGrp="1"/>
          </p:cNvSpPr>
          <p:nvPr>
            <p:ph type="body" sz="quarter" idx="14" hasCustomPrompt="1"/>
          </p:nvPr>
        </p:nvSpPr>
        <p:spPr>
          <a:xfrm>
            <a:off x="447674" y="3696828"/>
            <a:ext cx="6513958" cy="430429"/>
          </a:xfrm>
          <a:prstGeom prst="rect">
            <a:avLst/>
          </a:prstGeom>
        </p:spPr>
        <p:txBody>
          <a:bodyPr>
            <a:normAutofit/>
          </a:bodyPr>
          <a:lstStyle>
            <a:lvl1pPr marL="0" indent="0">
              <a:lnSpc>
                <a:spcPct val="100000"/>
              </a:lnSpc>
              <a:buNone/>
              <a:defRPr sz="1800" b="1">
                <a:solidFill>
                  <a:srgbClr val="178CCB"/>
                </a:solidFill>
                <a:latin typeface="+mn-lt"/>
              </a:defRPr>
            </a:lvl1pPr>
          </a:lstStyle>
          <a:p>
            <a:pPr lvl="0"/>
            <a:r>
              <a:rPr lang="en-US" dirty="0"/>
              <a:t>Author’s Name</a:t>
            </a:r>
          </a:p>
        </p:txBody>
      </p:sp>
      <p:sp>
        <p:nvSpPr>
          <p:cNvPr id="13" name="Text Placeholder 13"/>
          <p:cNvSpPr>
            <a:spLocks noGrp="1"/>
          </p:cNvSpPr>
          <p:nvPr>
            <p:ph type="body" sz="quarter" idx="15" hasCustomPrompt="1"/>
          </p:nvPr>
        </p:nvSpPr>
        <p:spPr>
          <a:xfrm>
            <a:off x="447674" y="3980952"/>
            <a:ext cx="6513958" cy="440937"/>
          </a:xfrm>
          <a:prstGeom prst="rect">
            <a:avLst/>
          </a:prstGeom>
        </p:spPr>
        <p:txBody>
          <a:bodyPr>
            <a:normAutofit/>
          </a:bodyPr>
          <a:lstStyle>
            <a:lvl1pPr marL="0" indent="0">
              <a:lnSpc>
                <a:spcPts val="2000"/>
              </a:lnSpc>
              <a:buNone/>
              <a:defRPr sz="1800" b="0" baseline="0">
                <a:solidFill>
                  <a:srgbClr val="178CCB"/>
                </a:solidFill>
                <a:latin typeface="+mn-lt"/>
              </a:defRPr>
            </a:lvl1pPr>
          </a:lstStyle>
          <a:p>
            <a:pPr lvl="0"/>
            <a:r>
              <a:rPr lang="en-US" dirty="0"/>
              <a:t>Position Title</a:t>
            </a:r>
          </a:p>
        </p:txBody>
      </p:sp>
    </p:spTree>
    <p:extLst>
      <p:ext uri="{BB962C8B-B14F-4D97-AF65-F5344CB8AC3E}">
        <p14:creationId xmlns:p14="http://schemas.microsoft.com/office/powerpoint/2010/main" val="6208254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 Navy">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453585" y="1754765"/>
            <a:ext cx="6593258" cy="1430138"/>
          </a:xfrm>
          <a:prstGeom prst="rect">
            <a:avLst/>
          </a:prstGeom>
        </p:spPr>
        <p:txBody>
          <a:bodyPr anchor="ctr">
            <a:noAutofit/>
          </a:bodyPr>
          <a:lstStyle>
            <a:lvl1pPr>
              <a:defRPr sz="3600" baseline="0">
                <a:latin typeface="+mj-lt"/>
              </a:defRPr>
            </a:lvl1pPr>
          </a:lstStyle>
          <a:p>
            <a:r>
              <a:rPr lang="en-US" dirty="0"/>
              <a:t>Section Header Here</a:t>
            </a:r>
          </a:p>
        </p:txBody>
      </p:sp>
      <p:sp>
        <p:nvSpPr>
          <p:cNvPr id="2" name="Rectangle 1">
            <a:extLst>
              <a:ext uri="{C183D7F6-B498-43B3-948B-1728B52AA6E4}">
                <adec:decorative xmlns:adec="http://schemas.microsoft.com/office/drawing/2017/decorative" val="1"/>
              </a:ext>
            </a:extLst>
          </p:cNvPr>
          <p:cNvSpPr/>
          <p:nvPr userDrawn="1"/>
        </p:nvSpPr>
        <p:spPr bwMode="auto">
          <a:xfrm>
            <a:off x="0" y="1769165"/>
            <a:ext cx="248479" cy="1411357"/>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111682205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 Teal">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453585" y="1754765"/>
            <a:ext cx="6593258" cy="1430138"/>
          </a:xfrm>
          <a:prstGeom prst="rect">
            <a:avLst/>
          </a:prstGeom>
        </p:spPr>
        <p:txBody>
          <a:bodyPr anchor="ctr">
            <a:noAutofit/>
          </a:bodyPr>
          <a:lstStyle>
            <a:lvl1pPr>
              <a:defRPr sz="3600" baseline="0">
                <a:solidFill>
                  <a:srgbClr val="18A3AC"/>
                </a:solidFill>
                <a:latin typeface="+mj-lt"/>
              </a:defRPr>
            </a:lvl1pPr>
          </a:lstStyle>
          <a:p>
            <a:r>
              <a:rPr lang="en-US" dirty="0"/>
              <a:t>Section Header Here</a:t>
            </a:r>
          </a:p>
        </p:txBody>
      </p:sp>
      <p:sp>
        <p:nvSpPr>
          <p:cNvPr id="2" name="Rectangle 1">
            <a:extLst>
              <a:ext uri="{C183D7F6-B498-43B3-948B-1728B52AA6E4}">
                <adec:decorative xmlns:adec="http://schemas.microsoft.com/office/drawing/2017/decorative" val="1"/>
              </a:ext>
            </a:extLst>
          </p:cNvPr>
          <p:cNvSpPr/>
          <p:nvPr userDrawn="1"/>
        </p:nvSpPr>
        <p:spPr bwMode="auto">
          <a:xfrm>
            <a:off x="0" y="1769165"/>
            <a:ext cx="248479" cy="1411357"/>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1600" b="1" dirty="0" err="1">
              <a:solidFill>
                <a:schemeClr val="accent2"/>
              </a:solidFill>
              <a:latin typeface="+mj-lt"/>
            </a:endParaRPr>
          </a:p>
        </p:txBody>
      </p:sp>
    </p:spTree>
    <p:extLst>
      <p:ext uri="{BB962C8B-B14F-4D97-AF65-F5344CB8AC3E}">
        <p14:creationId xmlns:p14="http://schemas.microsoft.com/office/powerpoint/2010/main" val="213834255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453585" y="1754765"/>
            <a:ext cx="6593258" cy="1430138"/>
          </a:xfrm>
          <a:prstGeom prst="rect">
            <a:avLst/>
          </a:prstGeom>
        </p:spPr>
        <p:txBody>
          <a:bodyPr anchor="ctr">
            <a:noAutofit/>
          </a:bodyPr>
          <a:lstStyle>
            <a:lvl1pPr>
              <a:defRPr sz="3600" baseline="0">
                <a:solidFill>
                  <a:srgbClr val="178CCB"/>
                </a:solidFill>
                <a:latin typeface="+mj-lt"/>
              </a:defRPr>
            </a:lvl1pPr>
          </a:lstStyle>
          <a:p>
            <a:r>
              <a:rPr lang="en-US" dirty="0"/>
              <a:t>Section Header Here</a:t>
            </a:r>
          </a:p>
        </p:txBody>
      </p:sp>
      <p:sp>
        <p:nvSpPr>
          <p:cNvPr id="2" name="Rectangle 1">
            <a:extLst>
              <a:ext uri="{C183D7F6-B498-43B3-948B-1728B52AA6E4}">
                <adec:decorative xmlns:adec="http://schemas.microsoft.com/office/drawing/2017/decorative" val="1"/>
              </a:ext>
            </a:extLst>
          </p:cNvPr>
          <p:cNvSpPr/>
          <p:nvPr userDrawn="1"/>
        </p:nvSpPr>
        <p:spPr bwMode="auto">
          <a:xfrm>
            <a:off x="0" y="1769165"/>
            <a:ext cx="248479" cy="1411357"/>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rgbClr val="178CCB"/>
              </a:solidFill>
              <a:latin typeface="+mj-lt"/>
            </a:endParaRPr>
          </a:p>
        </p:txBody>
      </p:sp>
    </p:spTree>
    <p:extLst>
      <p:ext uri="{BB962C8B-B14F-4D97-AF65-F5344CB8AC3E}">
        <p14:creationId xmlns:p14="http://schemas.microsoft.com/office/powerpoint/2010/main" val="68594464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losing with logo – 1">
    <p:bg>
      <p:bgRef idx="1001">
        <a:schemeClr val="bg1"/>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032663"/>
            <a:ext cx="1571041" cy="1025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5AAD7427-59A5-5E43-A406-0C045D5C28C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63975" y="2035175"/>
            <a:ext cx="1577975" cy="1027105"/>
          </a:xfrm>
          <a:prstGeom prst="rect">
            <a:avLst/>
          </a:prstGeom>
        </p:spPr>
      </p:pic>
    </p:spTree>
    <p:extLst>
      <p:ext uri="{BB962C8B-B14F-4D97-AF65-F5344CB8AC3E}">
        <p14:creationId xmlns:p14="http://schemas.microsoft.com/office/powerpoint/2010/main" val="140665537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282" userDrawn="1">
          <p15:clr>
            <a:srgbClr val="FBAE40"/>
          </p15:clr>
        </p15:guide>
        <p15:guide id="2" pos="2434" userDrawn="1">
          <p15:clr>
            <a:srgbClr val="FBAE40"/>
          </p15:clr>
        </p15:guide>
        <p15:guide id="3" orient="horz" pos="1720" userDrawn="1">
          <p15:clr>
            <a:srgbClr val="FBAE40"/>
          </p15:clr>
        </p15:guide>
        <p15:guide id="4" orient="horz" pos="1928" userDrawn="1">
          <p15:clr>
            <a:srgbClr val="FBAE40"/>
          </p15:clr>
        </p15:guide>
        <p15:guide id="5" pos="2980" userDrawn="1">
          <p15:clr>
            <a:srgbClr val="FBAE40"/>
          </p15:clr>
        </p15:guide>
        <p15:guide id="6" pos="342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losing with logo – 2">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FDAEBB-F7A7-D54B-9AAA-07F101F97BE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79850" y="1885950"/>
            <a:ext cx="1371600" cy="1371600"/>
          </a:xfrm>
          <a:prstGeom prst="rect">
            <a:avLst/>
          </a:prstGeom>
        </p:spPr>
      </p:pic>
    </p:spTree>
    <p:extLst>
      <p:ext uri="{BB962C8B-B14F-4D97-AF65-F5344CB8AC3E}">
        <p14:creationId xmlns:p14="http://schemas.microsoft.com/office/powerpoint/2010/main" val="18011672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2444" userDrawn="1">
          <p15:clr>
            <a:srgbClr val="FBAE40"/>
          </p15:clr>
        </p15:guide>
        <p15:guide id="2" pos="3308" userDrawn="1">
          <p15:clr>
            <a:srgbClr val="FBAE40"/>
          </p15:clr>
        </p15:guide>
        <p15:guide id="3" orient="horz" pos="1188" userDrawn="1">
          <p15:clr>
            <a:srgbClr val="FBAE40"/>
          </p15:clr>
        </p15:guide>
        <p15:guide id="4" orient="horz" pos="205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 NavyBlue1">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C85033-62F3-644F-B87F-93580F90CE6B}"/>
              </a:ext>
              <a:ext uri="{C183D7F6-B498-43B3-948B-1728B52AA6E4}">
                <adec:decorative xmlns:adec="http://schemas.microsoft.com/office/drawing/2017/decorative" val="1"/>
              </a:ext>
            </a:extLst>
          </p:cNvPr>
          <p:cNvSpPr/>
          <p:nvPr userDrawn="1"/>
        </p:nvSpPr>
        <p:spPr bwMode="auto">
          <a:xfrm>
            <a:off x="8267700" y="0"/>
            <a:ext cx="876300" cy="250825"/>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8" name="Picture 7">
            <a:extLst>
              <a:ext uri="{FF2B5EF4-FFF2-40B4-BE49-F238E27FC236}">
                <a16:creationId xmlns:a16="http://schemas.microsoft.com/office/drawing/2014/main" id="{D9022C9D-8F97-2E44-BE44-53B2BF3E0B19}"/>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515"/>
          <a:stretch/>
        </p:blipFill>
        <p:spPr>
          <a:xfrm>
            <a:off x="236861" y="247650"/>
            <a:ext cx="8907139" cy="4895850"/>
          </a:xfrm>
          <a:prstGeom prst="rect">
            <a:avLst/>
          </a:prstGeom>
        </p:spPr>
      </p:pic>
      <p:sp>
        <p:nvSpPr>
          <p:cNvPr id="2" name="Rectangle 1">
            <a:extLst>
              <a:ext uri="{C183D7F6-B498-43B3-948B-1728B52AA6E4}">
                <adec:decorative xmlns:adec="http://schemas.microsoft.com/office/drawing/2017/decorative" val="1"/>
              </a:ext>
            </a:extLst>
          </p:cNvPr>
          <p:cNvSpPr/>
          <p:nvPr userDrawn="1"/>
        </p:nvSpPr>
        <p:spPr bwMode="auto">
          <a:xfrm>
            <a:off x="502920" y="0"/>
            <a:ext cx="5666935" cy="4304714"/>
          </a:xfrm>
          <a:prstGeom prst="rect">
            <a:avLst/>
          </a:prstGeom>
          <a:solidFill>
            <a:srgbClr val="052049"/>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2" name="Text Placeholder 2"/>
          <p:cNvSpPr>
            <a:spLocks noGrp="1"/>
          </p:cNvSpPr>
          <p:nvPr>
            <p:ph type="body" sz="quarter" idx="10" hasCustomPrompt="1"/>
          </p:nvPr>
        </p:nvSpPr>
        <p:spPr>
          <a:xfrm>
            <a:off x="784274" y="3355288"/>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9" name="Text Placeholder 3"/>
          <p:cNvSpPr>
            <a:spLocks noGrp="1"/>
          </p:cNvSpPr>
          <p:nvPr>
            <p:ph type="body" sz="quarter" idx="15" hasCustomPrompt="1"/>
          </p:nvPr>
        </p:nvSpPr>
        <p:spPr>
          <a:xfrm>
            <a:off x="787890" y="2526000"/>
            <a:ext cx="4972830" cy="508220"/>
          </a:xfrm>
          <a:prstGeom prst="rect">
            <a:avLst/>
          </a:prstGeom>
        </p:spPr>
        <p:txBody>
          <a:bodyPr>
            <a:noAutofit/>
          </a:bodyPr>
          <a:lstStyle>
            <a:lvl1pPr marL="0" indent="0" algn="l">
              <a:lnSpc>
                <a:spcPct val="100000"/>
              </a:lnSpc>
              <a:buNone/>
              <a:defRPr sz="1600" i="0">
                <a:solidFill>
                  <a:schemeClr val="bg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20" name="Title 15"/>
          <p:cNvSpPr>
            <a:spLocks noGrp="1"/>
          </p:cNvSpPr>
          <p:nvPr>
            <p:ph type="title" hasCustomPrompt="1"/>
          </p:nvPr>
        </p:nvSpPr>
        <p:spPr>
          <a:xfrm>
            <a:off x="784273" y="1127896"/>
            <a:ext cx="4976447" cy="1311963"/>
          </a:xfrm>
          <a:prstGeom prst="rect">
            <a:avLst/>
          </a:prstGeom>
        </p:spPr>
        <p:txBody>
          <a:bodyPr anchor="b">
            <a:noAutofit/>
          </a:bodyPr>
          <a:lstStyle>
            <a:lvl1pPr>
              <a:defRPr sz="3600" baseline="0">
                <a:solidFill>
                  <a:schemeClr val="bg1"/>
                </a:solidFill>
                <a:latin typeface="+mj-lt"/>
              </a:defRPr>
            </a:lvl1pPr>
          </a:lstStyle>
          <a:p>
            <a:r>
              <a:rPr lang="en-US"/>
              <a:t>Title Here</a:t>
            </a:r>
            <a:endParaRPr lang="en-US" dirty="0"/>
          </a:p>
        </p:txBody>
      </p:sp>
      <p:pic>
        <p:nvPicPr>
          <p:cNvPr id="11" name="Picture 10" descr="UCSF School of Pharmacy.">
            <a:extLst>
              <a:ext uri="{FF2B5EF4-FFF2-40B4-BE49-F238E27FC236}">
                <a16:creationId xmlns:a16="http://schemas.microsoft.com/office/drawing/2014/main" id="{D2D8F5B0-5C4A-9B45-B61B-B5E162DC37D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1083" y="241902"/>
            <a:ext cx="1728216" cy="463668"/>
          </a:xfrm>
          <a:prstGeom prst="rect">
            <a:avLst/>
          </a:prstGeom>
        </p:spPr>
      </p:pic>
    </p:spTree>
    <p:extLst>
      <p:ext uri="{BB962C8B-B14F-4D97-AF65-F5344CB8AC3E}">
        <p14:creationId xmlns:p14="http://schemas.microsoft.com/office/powerpoint/2010/main" val="375286158"/>
      </p:ext>
    </p:extLst>
  </p:cSld>
  <p:clrMapOvr>
    <a:overrideClrMapping bg1="lt1" tx1="dk1" bg2="lt2" tx2="dk2" accent1="accent1" accent2="accent2" accent3="accent3" accent4="accent4" accent5="accent5" accent6="accent6" hlink="hlink" folHlink="folHlink"/>
  </p:clrMapOvr>
  <p:transition>
    <p:fade/>
  </p:transition>
  <p:hf hdr="0"/>
  <p:extLst>
    <p:ext uri="{DCECCB84-F9BA-43D5-87BE-67443E8EF086}">
      <p15:sldGuideLst xmlns:p15="http://schemas.microsoft.com/office/powerpoint/2012/main">
        <p15:guide id="1" orient="horz" pos="156"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ver – Blue1">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4CAE208-E5DF-A941-852C-555AEAC3C7B6}"/>
              </a:ext>
              <a:ext uri="{C183D7F6-B498-43B3-948B-1728B52AA6E4}">
                <adec:decorative xmlns:adec="http://schemas.microsoft.com/office/drawing/2017/decorative" val="1"/>
              </a:ext>
            </a:extLst>
          </p:cNvPr>
          <p:cNvSpPr/>
          <p:nvPr userDrawn="1"/>
        </p:nvSpPr>
        <p:spPr bwMode="auto">
          <a:xfrm>
            <a:off x="8267700" y="0"/>
            <a:ext cx="876300" cy="247650"/>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7" name="Picture 6" descr="an infant’s hand grasps an adult’s finge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41903" y="241902"/>
            <a:ext cx="8902097" cy="4901598"/>
          </a:xfrm>
          <a:prstGeom prst="rect">
            <a:avLst/>
          </a:prstGeom>
        </p:spPr>
      </p:pic>
      <p:sp>
        <p:nvSpPr>
          <p:cNvPr id="2" name="Rectangle 1">
            <a:extLst>
              <a:ext uri="{C183D7F6-B498-43B3-948B-1728B52AA6E4}">
                <adec:decorative xmlns:adec="http://schemas.microsoft.com/office/drawing/2017/decorative" val="1"/>
              </a:ext>
            </a:extLst>
          </p:cNvPr>
          <p:cNvSpPr/>
          <p:nvPr userDrawn="1"/>
        </p:nvSpPr>
        <p:spPr bwMode="auto">
          <a:xfrm>
            <a:off x="502920" y="0"/>
            <a:ext cx="5666935" cy="4304714"/>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0" name="Date Placeholder 4"/>
          <p:cNvSpPr>
            <a:spLocks noGrp="1"/>
          </p:cNvSpPr>
          <p:nvPr>
            <p:ph type="dt" sz="half" idx="2"/>
          </p:nvPr>
        </p:nvSpPr>
        <p:spPr>
          <a:xfrm>
            <a:off x="785881" y="3869450"/>
            <a:ext cx="1925338" cy="178955"/>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7CA65D26-67D5-4CD2-90EC-E629659F24B3}" type="datetime1">
              <a:rPr lang="en-US" smtClean="0"/>
              <a:pPr/>
              <a:t>4/18/2024</a:t>
            </a:fld>
            <a:endParaRPr lang="en-US" dirty="0"/>
          </a:p>
        </p:txBody>
      </p:sp>
      <p:sp>
        <p:nvSpPr>
          <p:cNvPr id="12" name="Text Placeholder 2"/>
          <p:cNvSpPr>
            <a:spLocks noGrp="1"/>
          </p:cNvSpPr>
          <p:nvPr>
            <p:ph type="body" sz="quarter" idx="10" hasCustomPrompt="1"/>
          </p:nvPr>
        </p:nvSpPr>
        <p:spPr>
          <a:xfrm>
            <a:off x="784274" y="3355288"/>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9" name="Text Placeholder 3"/>
          <p:cNvSpPr>
            <a:spLocks noGrp="1"/>
          </p:cNvSpPr>
          <p:nvPr>
            <p:ph type="body" sz="quarter" idx="15" hasCustomPrompt="1"/>
          </p:nvPr>
        </p:nvSpPr>
        <p:spPr>
          <a:xfrm>
            <a:off x="787890" y="2526000"/>
            <a:ext cx="4972830" cy="508220"/>
          </a:xfrm>
          <a:prstGeom prst="rect">
            <a:avLst/>
          </a:prstGeom>
        </p:spPr>
        <p:txBody>
          <a:bodyPr>
            <a:noAutofit/>
          </a:bodyPr>
          <a:lstStyle>
            <a:lvl1pPr marL="0" indent="0" algn="l">
              <a:lnSpc>
                <a:spcPct val="100000"/>
              </a:lnSpc>
              <a:buNone/>
              <a:defRPr sz="1600" i="0">
                <a:solidFill>
                  <a:schemeClr val="bg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20" name="Title 15"/>
          <p:cNvSpPr>
            <a:spLocks noGrp="1"/>
          </p:cNvSpPr>
          <p:nvPr>
            <p:ph type="title" hasCustomPrompt="1"/>
          </p:nvPr>
        </p:nvSpPr>
        <p:spPr>
          <a:xfrm>
            <a:off x="784273" y="1127896"/>
            <a:ext cx="4976447" cy="1311963"/>
          </a:xfrm>
          <a:prstGeom prst="rect">
            <a:avLst/>
          </a:prstGeom>
        </p:spPr>
        <p:txBody>
          <a:bodyPr anchor="b">
            <a:noAutofit/>
          </a:bodyPr>
          <a:lstStyle>
            <a:lvl1pPr>
              <a:defRPr sz="3600" baseline="0">
                <a:solidFill>
                  <a:schemeClr val="bg1"/>
                </a:solidFill>
                <a:latin typeface="+mj-lt"/>
              </a:defRPr>
            </a:lvl1pPr>
          </a:lstStyle>
          <a:p>
            <a:r>
              <a:rPr lang="en-US" dirty="0"/>
              <a:t>Title Here</a:t>
            </a:r>
          </a:p>
        </p:txBody>
      </p:sp>
      <p:pic>
        <p:nvPicPr>
          <p:cNvPr id="11" name="Picture 10" descr="UCSF School of Pharmacy.">
            <a:extLst>
              <a:ext uri="{FF2B5EF4-FFF2-40B4-BE49-F238E27FC236}">
                <a16:creationId xmlns:a16="http://schemas.microsoft.com/office/drawing/2014/main" id="{D2D8F5B0-5C4A-9B45-B61B-B5E162DC37D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1083" y="241902"/>
            <a:ext cx="1728216" cy="463668"/>
          </a:xfrm>
          <a:prstGeom prst="rect">
            <a:avLst/>
          </a:prstGeom>
        </p:spPr>
      </p:pic>
    </p:spTree>
    <p:extLst>
      <p:ext uri="{BB962C8B-B14F-4D97-AF65-F5344CB8AC3E}">
        <p14:creationId xmlns:p14="http://schemas.microsoft.com/office/powerpoint/2010/main" val="362764261"/>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029FB4-DEB4-FB40-9F67-1329708ACC33}"/>
              </a:ext>
              <a:ext uri="{C183D7F6-B498-43B3-948B-1728B52AA6E4}">
                <adec:decorative xmlns:adec="http://schemas.microsoft.com/office/drawing/2017/decorative" val="1"/>
              </a:ext>
            </a:extLst>
          </p:cNvPr>
          <p:cNvSpPr/>
          <p:nvPr userDrawn="1"/>
        </p:nvSpPr>
        <p:spPr bwMode="auto">
          <a:xfrm>
            <a:off x="8267700" y="0"/>
            <a:ext cx="876300" cy="247650"/>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3" name="Picture 2" descr="a researcher wearing a lab coat and gloves raises a small object to light near a window."/>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250520" y="244258"/>
            <a:ext cx="8893479" cy="4899242"/>
          </a:xfrm>
          <a:prstGeom prst="rect">
            <a:avLst/>
          </a:prstGeom>
        </p:spPr>
      </p:pic>
      <p:sp>
        <p:nvSpPr>
          <p:cNvPr id="2" name="Rectangle 1">
            <a:extLst>
              <a:ext uri="{C183D7F6-B498-43B3-948B-1728B52AA6E4}">
                <adec:decorative xmlns:adec="http://schemas.microsoft.com/office/drawing/2017/decorative" val="1"/>
              </a:ext>
            </a:extLst>
          </p:cNvPr>
          <p:cNvSpPr/>
          <p:nvPr userDrawn="1"/>
        </p:nvSpPr>
        <p:spPr bwMode="auto">
          <a:xfrm>
            <a:off x="502920" y="0"/>
            <a:ext cx="5666935" cy="4304714"/>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3" name="Date Placeholder 4"/>
          <p:cNvSpPr>
            <a:spLocks noGrp="1"/>
          </p:cNvSpPr>
          <p:nvPr>
            <p:ph type="dt" sz="half" idx="2"/>
          </p:nvPr>
        </p:nvSpPr>
        <p:spPr>
          <a:xfrm>
            <a:off x="785881" y="3869450"/>
            <a:ext cx="1925338" cy="178955"/>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7CA65D26-67D5-4CD2-90EC-E629659F24B3}" type="datetime1">
              <a:rPr lang="en-US" smtClean="0"/>
              <a:pPr/>
              <a:t>4/18/2024</a:t>
            </a:fld>
            <a:endParaRPr lang="en-US" dirty="0"/>
          </a:p>
        </p:txBody>
      </p:sp>
      <p:sp>
        <p:nvSpPr>
          <p:cNvPr id="9" name="Text Placeholder 2"/>
          <p:cNvSpPr>
            <a:spLocks noGrp="1"/>
          </p:cNvSpPr>
          <p:nvPr>
            <p:ph type="body" sz="quarter" idx="10" hasCustomPrompt="1"/>
          </p:nvPr>
        </p:nvSpPr>
        <p:spPr>
          <a:xfrm>
            <a:off x="784274" y="3355288"/>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21" name="Text Placeholder 3"/>
          <p:cNvSpPr>
            <a:spLocks noGrp="1"/>
          </p:cNvSpPr>
          <p:nvPr>
            <p:ph type="body" sz="quarter" idx="15" hasCustomPrompt="1"/>
          </p:nvPr>
        </p:nvSpPr>
        <p:spPr>
          <a:xfrm>
            <a:off x="787890" y="2526000"/>
            <a:ext cx="4972830" cy="508220"/>
          </a:xfrm>
          <a:prstGeom prst="rect">
            <a:avLst/>
          </a:prstGeom>
        </p:spPr>
        <p:txBody>
          <a:bodyPr>
            <a:noAutofit/>
          </a:bodyPr>
          <a:lstStyle>
            <a:lvl1pPr marL="0" indent="0" algn="l">
              <a:lnSpc>
                <a:spcPct val="100000"/>
              </a:lnSpc>
              <a:buNone/>
              <a:defRPr sz="1600" i="0">
                <a:solidFill>
                  <a:schemeClr val="bg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20" name="Title 15"/>
          <p:cNvSpPr>
            <a:spLocks noGrp="1"/>
          </p:cNvSpPr>
          <p:nvPr>
            <p:ph type="title" hasCustomPrompt="1"/>
          </p:nvPr>
        </p:nvSpPr>
        <p:spPr>
          <a:xfrm>
            <a:off x="784273" y="1127896"/>
            <a:ext cx="4976447" cy="1311963"/>
          </a:xfrm>
          <a:prstGeom prst="rect">
            <a:avLst/>
          </a:prstGeom>
        </p:spPr>
        <p:txBody>
          <a:bodyPr anchor="b">
            <a:noAutofit/>
          </a:bodyPr>
          <a:lstStyle>
            <a:lvl1pPr>
              <a:defRPr sz="3600" baseline="0">
                <a:solidFill>
                  <a:schemeClr val="bg1"/>
                </a:solidFill>
                <a:latin typeface="+mj-lt"/>
              </a:defRPr>
            </a:lvl1pPr>
          </a:lstStyle>
          <a:p>
            <a:r>
              <a:rPr lang="en-US" dirty="0"/>
              <a:t>Title Here</a:t>
            </a:r>
          </a:p>
        </p:txBody>
      </p:sp>
      <p:pic>
        <p:nvPicPr>
          <p:cNvPr id="11" name="Picture 10" descr="UCSF School of Pharmacy.">
            <a:extLst>
              <a:ext uri="{FF2B5EF4-FFF2-40B4-BE49-F238E27FC236}">
                <a16:creationId xmlns:a16="http://schemas.microsoft.com/office/drawing/2014/main" id="{63713C5A-44CB-B848-A58A-1229194402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1083" y="241902"/>
            <a:ext cx="1728216" cy="46366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
    <p:bg>
      <p:bgPr>
        <a:solidFill>
          <a:srgbClr val="052049"/>
        </a:solidFill>
        <a:effectLst/>
      </p:bgPr>
    </p:bg>
    <p:spTree>
      <p:nvGrpSpPr>
        <p:cNvPr id="1" name=""/>
        <p:cNvGrpSpPr/>
        <p:nvPr/>
      </p:nvGrpSpPr>
      <p:grpSpPr>
        <a:xfrm>
          <a:off x="0" y="0"/>
          <a:ext cx="0" cy="0"/>
          <a:chOff x="0" y="0"/>
          <a:chExt cx="0" cy="0"/>
        </a:xfrm>
      </p:grpSpPr>
      <p:sp>
        <p:nvSpPr>
          <p:cNvPr id="14" name="Title 15"/>
          <p:cNvSpPr>
            <a:spLocks noGrp="1"/>
          </p:cNvSpPr>
          <p:nvPr>
            <p:ph type="title" hasCustomPrompt="1"/>
          </p:nvPr>
        </p:nvSpPr>
        <p:spPr>
          <a:xfrm>
            <a:off x="299199" y="1878496"/>
            <a:ext cx="6141359" cy="1311963"/>
          </a:xfrm>
          <a:prstGeom prst="rect">
            <a:avLst/>
          </a:prstGeo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4616418"/>
            <a:ext cx="1925338" cy="178955"/>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fld id="{7CA65D26-67D5-4CD2-90EC-E629659F24B3}" type="datetime1">
              <a:rPr lang="en-US" smtClean="0"/>
              <a:pPr/>
              <a:t>4/18/2024</a:t>
            </a:fld>
            <a:endParaRPr lang="en-US" dirty="0"/>
          </a:p>
        </p:txBody>
      </p:sp>
      <p:sp>
        <p:nvSpPr>
          <p:cNvPr id="17" name="Text Placeholder 3"/>
          <p:cNvSpPr>
            <a:spLocks noGrp="1"/>
          </p:cNvSpPr>
          <p:nvPr>
            <p:ph type="body" sz="quarter" idx="15" hasCustomPrompt="1"/>
          </p:nvPr>
        </p:nvSpPr>
        <p:spPr>
          <a:xfrm>
            <a:off x="302816" y="3185160"/>
            <a:ext cx="6147682" cy="508220"/>
          </a:xfrm>
          <a:prstGeom prst="rect">
            <a:avLst/>
          </a:prstGeom>
        </p:spPr>
        <p:txBody>
          <a:bodyPr>
            <a:noAutofit/>
          </a:bodyPr>
          <a:lstStyle>
            <a:lvl1pPr marL="0" indent="0" algn="l">
              <a:lnSpc>
                <a:spcPct val="100000"/>
              </a:lnSpc>
              <a:buNone/>
              <a:defRPr sz="1600" i="0">
                <a:solidFill>
                  <a:schemeClr val="tx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10" name="Text Placeholder 2"/>
          <p:cNvSpPr>
            <a:spLocks noGrp="1"/>
          </p:cNvSpPr>
          <p:nvPr>
            <p:ph type="body" sz="quarter" idx="10" hasCustomPrompt="1"/>
          </p:nvPr>
        </p:nvSpPr>
        <p:spPr>
          <a:xfrm>
            <a:off x="317593" y="4102256"/>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a:extLst>
              <a:ext uri="{FF2B5EF4-FFF2-40B4-BE49-F238E27FC236}">
                <a16:creationId xmlns:a16="http://schemas.microsoft.com/office/drawing/2014/main" id="{FA98BF98-BB3A-4143-9CB7-BC6BE88C49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9100" y="476627"/>
            <a:ext cx="2075688" cy="556892"/>
          </a:xfrm>
          <a:prstGeom prst="rect">
            <a:avLst/>
          </a:prstGeom>
        </p:spPr>
      </p:pic>
    </p:spTree>
    <p:extLst>
      <p:ext uri="{BB962C8B-B14F-4D97-AF65-F5344CB8AC3E}">
        <p14:creationId xmlns:p14="http://schemas.microsoft.com/office/powerpoint/2010/main" val="5304207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E15F1FF-CEF5-DC40-9303-60FE9EB3E55A}"/>
              </a:ext>
              <a:ext uri="{C183D7F6-B498-43B3-948B-1728B52AA6E4}">
                <adec:decorative xmlns:adec="http://schemas.microsoft.com/office/drawing/2017/decorative" val="1"/>
              </a:ext>
            </a:extLst>
          </p:cNvPr>
          <p:cNvSpPr/>
          <p:nvPr userDrawn="1"/>
        </p:nvSpPr>
        <p:spPr bwMode="auto">
          <a:xfrm>
            <a:off x="8267700" y="0"/>
            <a:ext cx="876300" cy="247650"/>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3" name="Picture 2" descr="endothelial cells."/>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41903" y="241902"/>
            <a:ext cx="8908063" cy="4901598"/>
          </a:xfrm>
          <a:prstGeom prst="rect">
            <a:avLst/>
          </a:prstGeom>
        </p:spPr>
      </p:pic>
      <p:sp>
        <p:nvSpPr>
          <p:cNvPr id="2" name="Rectangle 1">
            <a:extLst>
              <a:ext uri="{C183D7F6-B498-43B3-948B-1728B52AA6E4}">
                <adec:decorative xmlns:adec="http://schemas.microsoft.com/office/drawing/2017/decorative" val="1"/>
              </a:ext>
            </a:extLst>
          </p:cNvPr>
          <p:cNvSpPr/>
          <p:nvPr userDrawn="1"/>
        </p:nvSpPr>
        <p:spPr bwMode="auto">
          <a:xfrm>
            <a:off x="502920" y="0"/>
            <a:ext cx="5666935" cy="4304714"/>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3" name="Date Placeholder 4"/>
          <p:cNvSpPr>
            <a:spLocks noGrp="1"/>
          </p:cNvSpPr>
          <p:nvPr>
            <p:ph type="dt" sz="half" idx="2"/>
          </p:nvPr>
        </p:nvSpPr>
        <p:spPr>
          <a:xfrm>
            <a:off x="785881" y="3869450"/>
            <a:ext cx="1925338" cy="178955"/>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7CA65D26-67D5-4CD2-90EC-E629659F24B3}" type="datetime1">
              <a:rPr lang="en-US" smtClean="0"/>
              <a:pPr/>
              <a:t>4/18/2024</a:t>
            </a:fld>
            <a:endParaRPr lang="en-US" dirty="0"/>
          </a:p>
        </p:txBody>
      </p:sp>
      <p:sp>
        <p:nvSpPr>
          <p:cNvPr id="10" name="Text Placeholder 2"/>
          <p:cNvSpPr>
            <a:spLocks noGrp="1"/>
          </p:cNvSpPr>
          <p:nvPr>
            <p:ph type="body" sz="quarter" idx="10" hasCustomPrompt="1"/>
          </p:nvPr>
        </p:nvSpPr>
        <p:spPr>
          <a:xfrm>
            <a:off x="784274" y="3355288"/>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9" name="Text Placeholder 3"/>
          <p:cNvSpPr>
            <a:spLocks noGrp="1"/>
          </p:cNvSpPr>
          <p:nvPr>
            <p:ph type="body" sz="quarter" idx="15" hasCustomPrompt="1"/>
          </p:nvPr>
        </p:nvSpPr>
        <p:spPr>
          <a:xfrm>
            <a:off x="787890" y="2526000"/>
            <a:ext cx="4972830" cy="508220"/>
          </a:xfrm>
          <a:prstGeom prst="rect">
            <a:avLst/>
          </a:prstGeom>
        </p:spPr>
        <p:txBody>
          <a:bodyPr>
            <a:noAutofit/>
          </a:bodyPr>
          <a:lstStyle>
            <a:lvl1pPr marL="0" indent="0" algn="l">
              <a:lnSpc>
                <a:spcPct val="100000"/>
              </a:lnSpc>
              <a:buNone/>
              <a:defRPr sz="1600" i="0">
                <a:solidFill>
                  <a:schemeClr val="bg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20" name="Title 15"/>
          <p:cNvSpPr>
            <a:spLocks noGrp="1"/>
          </p:cNvSpPr>
          <p:nvPr>
            <p:ph type="title" hasCustomPrompt="1"/>
          </p:nvPr>
        </p:nvSpPr>
        <p:spPr>
          <a:xfrm>
            <a:off x="784273" y="1127896"/>
            <a:ext cx="4976447" cy="1311963"/>
          </a:xfrm>
          <a:prstGeom prst="rect">
            <a:avLst/>
          </a:prstGeom>
        </p:spPr>
        <p:txBody>
          <a:bodyPr anchor="b">
            <a:noAutofit/>
          </a:bodyPr>
          <a:lstStyle>
            <a:lvl1pPr>
              <a:defRPr sz="3600" baseline="0">
                <a:solidFill>
                  <a:schemeClr val="bg1"/>
                </a:solidFill>
                <a:latin typeface="+mj-lt"/>
              </a:defRPr>
            </a:lvl1pPr>
          </a:lstStyle>
          <a:p>
            <a:r>
              <a:rPr lang="en-US" dirty="0"/>
              <a:t>Title Here</a:t>
            </a:r>
          </a:p>
        </p:txBody>
      </p:sp>
      <p:pic>
        <p:nvPicPr>
          <p:cNvPr id="11" name="Picture 10" descr="UCSF School of Pharmacy.">
            <a:extLst>
              <a:ext uri="{FF2B5EF4-FFF2-40B4-BE49-F238E27FC236}">
                <a16:creationId xmlns:a16="http://schemas.microsoft.com/office/drawing/2014/main" id="{B992F2C4-EED8-6942-96EB-8770EF5878A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1083" y="241902"/>
            <a:ext cx="1728216" cy="46366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1605D73-7E8F-0A44-BFE7-034ED51EA7CE}"/>
              </a:ext>
              <a:ext uri="{C183D7F6-B498-43B3-948B-1728B52AA6E4}">
                <adec:decorative xmlns:adec="http://schemas.microsoft.com/office/drawing/2017/decorative" val="1"/>
              </a:ext>
            </a:extLst>
          </p:cNvPr>
          <p:cNvSpPr/>
          <p:nvPr userDrawn="1"/>
        </p:nvSpPr>
        <p:spPr bwMode="auto">
          <a:xfrm>
            <a:off x="8267700" y="0"/>
            <a:ext cx="876300" cy="247650"/>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 name="Picture 9" descr="light and shadows create a pattern of radiating, intersecting lines on the floors and walls of a buildi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41903" y="241902"/>
            <a:ext cx="8902097" cy="4901598"/>
          </a:xfrm>
          <a:prstGeom prst="rect">
            <a:avLst/>
          </a:prstGeom>
        </p:spPr>
      </p:pic>
      <p:sp>
        <p:nvSpPr>
          <p:cNvPr id="2" name="Rectangle 1">
            <a:extLst>
              <a:ext uri="{C183D7F6-B498-43B3-948B-1728B52AA6E4}">
                <adec:decorative xmlns:adec="http://schemas.microsoft.com/office/drawing/2017/decorative" val="1"/>
              </a:ext>
            </a:extLst>
          </p:cNvPr>
          <p:cNvSpPr/>
          <p:nvPr userDrawn="1"/>
        </p:nvSpPr>
        <p:spPr bwMode="auto">
          <a:xfrm>
            <a:off x="502920" y="0"/>
            <a:ext cx="5666935" cy="4304714"/>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3" name="Date Placeholder 4"/>
          <p:cNvSpPr>
            <a:spLocks noGrp="1"/>
          </p:cNvSpPr>
          <p:nvPr>
            <p:ph type="dt" sz="half" idx="2"/>
          </p:nvPr>
        </p:nvSpPr>
        <p:spPr>
          <a:xfrm>
            <a:off x="785881" y="3869450"/>
            <a:ext cx="1925338" cy="178955"/>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7CA65D26-67D5-4CD2-90EC-E629659F24B3}" type="datetime1">
              <a:rPr lang="en-US" smtClean="0"/>
              <a:pPr/>
              <a:t>4/18/2024</a:t>
            </a:fld>
            <a:endParaRPr lang="en-US" dirty="0"/>
          </a:p>
        </p:txBody>
      </p:sp>
      <p:sp>
        <p:nvSpPr>
          <p:cNvPr id="9" name="Text Placeholder 2"/>
          <p:cNvSpPr>
            <a:spLocks noGrp="1"/>
          </p:cNvSpPr>
          <p:nvPr>
            <p:ph type="body" sz="quarter" idx="10" hasCustomPrompt="1"/>
          </p:nvPr>
        </p:nvSpPr>
        <p:spPr>
          <a:xfrm>
            <a:off x="784274" y="3355288"/>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21" name="Text Placeholder 3"/>
          <p:cNvSpPr>
            <a:spLocks noGrp="1"/>
          </p:cNvSpPr>
          <p:nvPr>
            <p:ph type="body" sz="quarter" idx="15" hasCustomPrompt="1"/>
          </p:nvPr>
        </p:nvSpPr>
        <p:spPr>
          <a:xfrm>
            <a:off x="787890" y="2526000"/>
            <a:ext cx="4972830" cy="508220"/>
          </a:xfrm>
          <a:prstGeom prst="rect">
            <a:avLst/>
          </a:prstGeom>
        </p:spPr>
        <p:txBody>
          <a:bodyPr>
            <a:noAutofit/>
          </a:bodyPr>
          <a:lstStyle>
            <a:lvl1pPr marL="0" indent="0" algn="l">
              <a:lnSpc>
                <a:spcPct val="100000"/>
              </a:lnSpc>
              <a:buNone/>
              <a:defRPr sz="1600" i="0">
                <a:solidFill>
                  <a:schemeClr val="bg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20" name="Title 15"/>
          <p:cNvSpPr>
            <a:spLocks noGrp="1"/>
          </p:cNvSpPr>
          <p:nvPr>
            <p:ph type="title" hasCustomPrompt="1"/>
          </p:nvPr>
        </p:nvSpPr>
        <p:spPr>
          <a:xfrm>
            <a:off x="784273" y="1127896"/>
            <a:ext cx="4976447" cy="1311963"/>
          </a:xfrm>
          <a:prstGeom prst="rect">
            <a:avLst/>
          </a:prstGeom>
        </p:spPr>
        <p:txBody>
          <a:bodyPr anchor="b">
            <a:noAutofit/>
          </a:bodyPr>
          <a:lstStyle>
            <a:lvl1pPr>
              <a:defRPr sz="3600" baseline="0">
                <a:solidFill>
                  <a:schemeClr val="bg1"/>
                </a:solidFill>
                <a:latin typeface="+mj-lt"/>
              </a:defRPr>
            </a:lvl1pPr>
          </a:lstStyle>
          <a:p>
            <a:r>
              <a:rPr lang="en-US" dirty="0"/>
              <a:t>Title Here</a:t>
            </a:r>
          </a:p>
        </p:txBody>
      </p:sp>
      <p:pic>
        <p:nvPicPr>
          <p:cNvPr id="11" name="Picture 10" descr="UCSF School of Pharmacy.">
            <a:extLst>
              <a:ext uri="{FF2B5EF4-FFF2-40B4-BE49-F238E27FC236}">
                <a16:creationId xmlns:a16="http://schemas.microsoft.com/office/drawing/2014/main" id="{9B885183-29E1-E04F-8A17-8F6EE91BD6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1083" y="241902"/>
            <a:ext cx="1728216" cy="46366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userDrawn="1"/>
        </p:nvSpPr>
        <p:spPr bwMode="auto">
          <a:xfrm>
            <a:off x="159026" y="4323522"/>
            <a:ext cx="8984974" cy="81997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5" name="Date Placeholder 4"/>
          <p:cNvSpPr>
            <a:spLocks noGrp="1"/>
          </p:cNvSpPr>
          <p:nvPr>
            <p:ph type="dt" sz="half" idx="2"/>
          </p:nvPr>
        </p:nvSpPr>
        <p:spPr>
          <a:xfrm>
            <a:off x="319200" y="4616418"/>
            <a:ext cx="1925338" cy="178955"/>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fld id="{7CA65D26-67D5-4CD2-90EC-E629659F24B3}" type="datetime1">
              <a:rPr lang="en-US" smtClean="0"/>
              <a:pPr/>
              <a:t>4/18/2024</a:t>
            </a:fld>
            <a:endParaRPr lang="en-US" dirty="0"/>
          </a:p>
        </p:txBody>
      </p:sp>
      <p:sp>
        <p:nvSpPr>
          <p:cNvPr id="8" name="Text Placeholder 2"/>
          <p:cNvSpPr>
            <a:spLocks noGrp="1"/>
          </p:cNvSpPr>
          <p:nvPr>
            <p:ph type="body" sz="quarter" idx="10" hasCustomPrompt="1"/>
          </p:nvPr>
        </p:nvSpPr>
        <p:spPr>
          <a:xfrm>
            <a:off x="317593" y="4102256"/>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sp>
        <p:nvSpPr>
          <p:cNvPr id="17" name="Text Placeholder 3"/>
          <p:cNvSpPr>
            <a:spLocks noGrp="1"/>
          </p:cNvSpPr>
          <p:nvPr>
            <p:ph type="body" sz="quarter" idx="15" hasCustomPrompt="1"/>
          </p:nvPr>
        </p:nvSpPr>
        <p:spPr>
          <a:xfrm>
            <a:off x="302816" y="3185160"/>
            <a:ext cx="6147682" cy="508220"/>
          </a:xfrm>
          <a:prstGeom prst="rect">
            <a:avLst/>
          </a:prstGeom>
        </p:spPr>
        <p:txBody>
          <a:bodyPr>
            <a:noAutofit/>
          </a:bodyPr>
          <a:lstStyle>
            <a:lvl1pPr marL="0" indent="0" algn="l">
              <a:lnSpc>
                <a:spcPct val="100000"/>
              </a:lnSpc>
              <a:buNone/>
              <a:defRPr sz="1600" i="0">
                <a:solidFill>
                  <a:schemeClr val="tx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14" name="Title 15"/>
          <p:cNvSpPr>
            <a:spLocks noGrp="1"/>
          </p:cNvSpPr>
          <p:nvPr>
            <p:ph type="title" hasCustomPrompt="1"/>
          </p:nvPr>
        </p:nvSpPr>
        <p:spPr>
          <a:xfrm>
            <a:off x="299199" y="1878496"/>
            <a:ext cx="6141359" cy="1311963"/>
          </a:xfrm>
          <a:prstGeom prst="rect">
            <a:avLst/>
          </a:prstGeom>
        </p:spPr>
        <p:txBody>
          <a:bodyPr anchor="b">
            <a:noAutofit/>
          </a:bodyPr>
          <a:lstStyle>
            <a:lvl1pPr>
              <a:defRPr sz="3600" baseline="0">
                <a:solidFill>
                  <a:schemeClr val="tx1"/>
                </a:solidFill>
                <a:latin typeface="+mj-lt"/>
              </a:defRPr>
            </a:lvl1pPr>
          </a:lstStyle>
          <a:p>
            <a:r>
              <a:rPr lang="en-US" dirty="0"/>
              <a:t>Title Here</a:t>
            </a:r>
          </a:p>
        </p:txBody>
      </p:sp>
      <p:pic>
        <p:nvPicPr>
          <p:cNvPr id="10" name="Picture 9" descr="UCSF School of Pharmacy.">
            <a:extLst>
              <a:ext uri="{FF2B5EF4-FFF2-40B4-BE49-F238E27FC236}">
                <a16:creationId xmlns:a16="http://schemas.microsoft.com/office/drawing/2014/main" id="{4A46467C-9B12-8549-9EE5-1864A97AB8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9100" y="476627"/>
            <a:ext cx="2075688" cy="556892"/>
          </a:xfrm>
          <a:prstGeom prst="rect">
            <a:avLst/>
          </a:prstGeom>
        </p:spPr>
      </p:pic>
    </p:spTree>
    <p:extLst>
      <p:ext uri="{BB962C8B-B14F-4D97-AF65-F5344CB8AC3E}">
        <p14:creationId xmlns:p14="http://schemas.microsoft.com/office/powerpoint/2010/main" val="19563316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7" name="Text Placeholder 3"/>
          <p:cNvSpPr>
            <a:spLocks noGrp="1"/>
          </p:cNvSpPr>
          <p:nvPr>
            <p:ph idx="1"/>
          </p:nvPr>
        </p:nvSpPr>
        <p:spPr>
          <a:xfrm>
            <a:off x="459683" y="1401416"/>
            <a:ext cx="8137665" cy="2932045"/>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p:cNvSpPr>
            <a:spLocks noGrp="1"/>
          </p:cNvSpPr>
          <p:nvPr>
            <p:ph type="body" sz="quarter" idx="15" hasCustomPrompt="1"/>
          </p:nvPr>
        </p:nvSpPr>
        <p:spPr>
          <a:xfrm>
            <a:off x="457202" y="695740"/>
            <a:ext cx="7746998" cy="357809"/>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16" name="Title 15"/>
          <p:cNvSpPr>
            <a:spLocks noGrp="1"/>
          </p:cNvSpPr>
          <p:nvPr>
            <p:ph type="title" hasCustomPrompt="1"/>
          </p:nvPr>
        </p:nvSpPr>
        <p:spPr>
          <a:xfrm>
            <a:off x="453585" y="318750"/>
            <a:ext cx="7750615" cy="458587"/>
          </a:xfrm>
          <a:prstGeom prst="rect">
            <a:avLst/>
          </a:prstGeom>
        </p:spPr>
        <p:txBody>
          <a:bodyPr anchor="b">
            <a:noAutofit/>
          </a:bodyPr>
          <a:lstStyle>
            <a:lvl1pPr>
              <a:defRPr sz="3600">
                <a:latin typeface="+mj-lt"/>
              </a:defRPr>
            </a:lvl1pPr>
          </a:lstStyle>
          <a:p>
            <a:r>
              <a:rPr lang="en-US" dirty="0"/>
              <a:t>Slide Title Here</a:t>
            </a:r>
          </a:p>
        </p:txBody>
      </p:sp>
    </p:spTree>
    <p:extLst>
      <p:ext uri="{BB962C8B-B14F-4D97-AF65-F5344CB8AC3E}">
        <p14:creationId xmlns:p14="http://schemas.microsoft.com/office/powerpoint/2010/main" val="12752162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517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755746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268357" y="352445"/>
            <a:ext cx="8587407" cy="3972812"/>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6289266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9" name="Content Placeholder 3"/>
          <p:cNvSpPr>
            <a:spLocks noGrp="1"/>
          </p:cNvSpPr>
          <p:nvPr>
            <p:ph sz="quarter" idx="19" hasCustomPrompt="1"/>
          </p:nvPr>
        </p:nvSpPr>
        <p:spPr>
          <a:xfrm>
            <a:off x="4790386" y="1420743"/>
            <a:ext cx="3826840" cy="2853083"/>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8" name="Content Placeholder 3"/>
          <p:cNvSpPr>
            <a:spLocks noGrp="1"/>
          </p:cNvSpPr>
          <p:nvPr>
            <p:ph sz="quarter" idx="18" hasCustomPrompt="1"/>
          </p:nvPr>
        </p:nvSpPr>
        <p:spPr>
          <a:xfrm>
            <a:off x="456925" y="1420743"/>
            <a:ext cx="3826840" cy="2853083"/>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5" name="Text Placeholder 3">
            <a:extLst>
              <a:ext uri="{FF2B5EF4-FFF2-40B4-BE49-F238E27FC236}">
                <a16:creationId xmlns:a16="http://schemas.microsoft.com/office/drawing/2014/main" id="{4D17E8A3-81A6-E748-A6FA-B057642A80D6}"/>
              </a:ext>
            </a:extLst>
          </p:cNvPr>
          <p:cNvSpPr>
            <a:spLocks noGrp="1"/>
          </p:cNvSpPr>
          <p:nvPr>
            <p:ph type="body" sz="quarter" idx="15" hasCustomPrompt="1"/>
          </p:nvPr>
        </p:nvSpPr>
        <p:spPr>
          <a:xfrm>
            <a:off x="457202" y="695740"/>
            <a:ext cx="7746998" cy="357809"/>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13" name="Title 15">
            <a:extLst>
              <a:ext uri="{FF2B5EF4-FFF2-40B4-BE49-F238E27FC236}">
                <a16:creationId xmlns:a16="http://schemas.microsoft.com/office/drawing/2014/main" id="{46C7BE93-8ACC-414E-BE57-D7413E16FD1B}"/>
              </a:ext>
            </a:extLst>
          </p:cNvPr>
          <p:cNvSpPr>
            <a:spLocks noGrp="1"/>
          </p:cNvSpPr>
          <p:nvPr>
            <p:ph type="title" hasCustomPrompt="1"/>
          </p:nvPr>
        </p:nvSpPr>
        <p:spPr>
          <a:xfrm>
            <a:off x="453585" y="318750"/>
            <a:ext cx="7750615" cy="458587"/>
          </a:xfrm>
          <a:prstGeom prst="rect">
            <a:avLst/>
          </a:prstGeom>
        </p:spPr>
        <p:txBody>
          <a:bodyPr anchor="b">
            <a:noAutofit/>
          </a:bodyPr>
          <a:lstStyle>
            <a:lvl1pPr>
              <a:defRPr sz="3600">
                <a:latin typeface="+mj-lt"/>
              </a:defRPr>
            </a:lvl1pPr>
          </a:lstStyle>
          <a:p>
            <a:r>
              <a:rPr lang="en-US" dirty="0"/>
              <a:t>Slide Title Here</a:t>
            </a:r>
          </a:p>
        </p:txBody>
      </p:sp>
    </p:spTree>
    <p:extLst>
      <p:ext uri="{BB962C8B-B14F-4D97-AF65-F5344CB8AC3E}">
        <p14:creationId xmlns:p14="http://schemas.microsoft.com/office/powerpoint/2010/main" val="19488187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ext Placeholder 3"/>
          <p:cNvSpPr>
            <a:spLocks noGrp="1"/>
          </p:cNvSpPr>
          <p:nvPr>
            <p:ph idx="1"/>
          </p:nvPr>
        </p:nvSpPr>
        <p:spPr>
          <a:xfrm>
            <a:off x="459683" y="1401416"/>
            <a:ext cx="8137665" cy="293204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3">
            <a:extLst>
              <a:ext uri="{FF2B5EF4-FFF2-40B4-BE49-F238E27FC236}">
                <a16:creationId xmlns:a16="http://schemas.microsoft.com/office/drawing/2014/main" id="{F4DF139D-BC7E-654E-8B11-20B16E9C7930}"/>
              </a:ext>
            </a:extLst>
          </p:cNvPr>
          <p:cNvSpPr>
            <a:spLocks noGrp="1"/>
          </p:cNvSpPr>
          <p:nvPr>
            <p:ph type="body" sz="quarter" idx="15" hasCustomPrompt="1"/>
          </p:nvPr>
        </p:nvSpPr>
        <p:spPr>
          <a:xfrm>
            <a:off x="457202" y="695740"/>
            <a:ext cx="7753348" cy="334897"/>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13" name="Title 15">
            <a:extLst>
              <a:ext uri="{FF2B5EF4-FFF2-40B4-BE49-F238E27FC236}">
                <a16:creationId xmlns:a16="http://schemas.microsoft.com/office/drawing/2014/main" id="{68E21D6E-1863-6D44-96ED-6535B5C0C57A}"/>
              </a:ext>
            </a:extLst>
          </p:cNvPr>
          <p:cNvSpPr>
            <a:spLocks noGrp="1"/>
          </p:cNvSpPr>
          <p:nvPr>
            <p:ph type="title" hasCustomPrompt="1"/>
          </p:nvPr>
        </p:nvSpPr>
        <p:spPr>
          <a:xfrm>
            <a:off x="453585" y="318750"/>
            <a:ext cx="7753790" cy="458587"/>
          </a:xfrm>
          <a:prstGeom prst="rect">
            <a:avLst/>
          </a:prstGeom>
        </p:spPr>
        <p:txBody>
          <a:bodyPr anchor="b">
            <a:noAutofit/>
          </a:bodyPr>
          <a:lstStyle>
            <a:lvl1pPr>
              <a:defRPr sz="3600">
                <a:latin typeface="+mj-lt"/>
              </a:defRPr>
            </a:lvl1pPr>
          </a:lstStyle>
          <a:p>
            <a:r>
              <a:rPr lang="en-US" dirty="0"/>
              <a:t>Slide Title Here</a:t>
            </a:r>
          </a:p>
        </p:txBody>
      </p:sp>
    </p:spTree>
    <p:extLst>
      <p:ext uri="{BB962C8B-B14F-4D97-AF65-F5344CB8AC3E}">
        <p14:creationId xmlns:p14="http://schemas.microsoft.com/office/powerpoint/2010/main" val="21036582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268357" y="352445"/>
            <a:ext cx="8587407" cy="3972812"/>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22090365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9" name="Content Placeholder 3"/>
          <p:cNvSpPr>
            <a:spLocks noGrp="1"/>
          </p:cNvSpPr>
          <p:nvPr>
            <p:ph sz="quarter" idx="19" hasCustomPrompt="1"/>
          </p:nvPr>
        </p:nvSpPr>
        <p:spPr>
          <a:xfrm>
            <a:off x="4790386" y="1420743"/>
            <a:ext cx="3826840" cy="285308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8" name="Content Placeholder 3"/>
          <p:cNvSpPr>
            <a:spLocks noGrp="1"/>
          </p:cNvSpPr>
          <p:nvPr>
            <p:ph sz="quarter" idx="18" hasCustomPrompt="1"/>
          </p:nvPr>
        </p:nvSpPr>
        <p:spPr>
          <a:xfrm>
            <a:off x="456925" y="1420743"/>
            <a:ext cx="3826840" cy="285308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5" name="Text Placeholder 3">
            <a:extLst>
              <a:ext uri="{FF2B5EF4-FFF2-40B4-BE49-F238E27FC236}">
                <a16:creationId xmlns:a16="http://schemas.microsoft.com/office/drawing/2014/main" id="{B085B1B8-2917-CE4D-9577-D5F35E924A77}"/>
              </a:ext>
            </a:extLst>
          </p:cNvPr>
          <p:cNvSpPr>
            <a:spLocks noGrp="1"/>
          </p:cNvSpPr>
          <p:nvPr>
            <p:ph type="body" sz="quarter" idx="15" hasCustomPrompt="1"/>
          </p:nvPr>
        </p:nvSpPr>
        <p:spPr>
          <a:xfrm>
            <a:off x="457202" y="695740"/>
            <a:ext cx="7753348" cy="334897"/>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13" name="Title 15">
            <a:extLst>
              <a:ext uri="{FF2B5EF4-FFF2-40B4-BE49-F238E27FC236}">
                <a16:creationId xmlns:a16="http://schemas.microsoft.com/office/drawing/2014/main" id="{6AFE32E7-0C25-D64E-9B77-DBCCFB5EF005}"/>
              </a:ext>
            </a:extLst>
          </p:cNvPr>
          <p:cNvSpPr>
            <a:spLocks noGrp="1"/>
          </p:cNvSpPr>
          <p:nvPr>
            <p:ph type="title" hasCustomPrompt="1"/>
          </p:nvPr>
        </p:nvSpPr>
        <p:spPr>
          <a:xfrm>
            <a:off x="453585" y="318750"/>
            <a:ext cx="7753790" cy="458587"/>
          </a:xfrm>
          <a:prstGeom prst="rect">
            <a:avLst/>
          </a:prstGeom>
        </p:spPr>
        <p:txBody>
          <a:bodyPr anchor="b">
            <a:noAutofit/>
          </a:bodyPr>
          <a:lstStyle>
            <a:lvl1pPr>
              <a:defRPr sz="3600">
                <a:latin typeface="+mj-lt"/>
              </a:defRPr>
            </a:lvl1pPr>
          </a:lstStyle>
          <a:p>
            <a:r>
              <a:rPr lang="en-US" dirty="0"/>
              <a:t>Slide Title Here</a:t>
            </a:r>
          </a:p>
        </p:txBody>
      </p:sp>
    </p:spTree>
    <p:extLst>
      <p:ext uri="{BB962C8B-B14F-4D97-AF65-F5344CB8AC3E}">
        <p14:creationId xmlns:p14="http://schemas.microsoft.com/office/powerpoint/2010/main" val="189792787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 Teal">
    <p:bg>
      <p:bgPr>
        <a:solidFill>
          <a:srgbClr val="18A3AC"/>
        </a:solidFill>
        <a:effectLst/>
      </p:bgPr>
    </p:bg>
    <p:spTree>
      <p:nvGrpSpPr>
        <p:cNvPr id="1" name=""/>
        <p:cNvGrpSpPr/>
        <p:nvPr/>
      </p:nvGrpSpPr>
      <p:grpSpPr>
        <a:xfrm>
          <a:off x="0" y="0"/>
          <a:ext cx="0" cy="0"/>
          <a:chOff x="0" y="0"/>
          <a:chExt cx="0" cy="0"/>
        </a:xfrm>
      </p:grpSpPr>
      <p:sp>
        <p:nvSpPr>
          <p:cNvPr id="14" name="Title 15"/>
          <p:cNvSpPr>
            <a:spLocks noGrp="1"/>
          </p:cNvSpPr>
          <p:nvPr>
            <p:ph type="title" hasCustomPrompt="1"/>
          </p:nvPr>
        </p:nvSpPr>
        <p:spPr>
          <a:xfrm>
            <a:off x="299199" y="1878496"/>
            <a:ext cx="6141359" cy="1311963"/>
          </a:xfrm>
          <a:prstGeom prst="rect">
            <a:avLst/>
          </a:prstGeo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4616418"/>
            <a:ext cx="1925338" cy="178955"/>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fld id="{7CA65D26-67D5-4CD2-90EC-E629659F24B3}" type="datetime1">
              <a:rPr lang="en-US" smtClean="0"/>
              <a:pPr/>
              <a:t>4/18/2024</a:t>
            </a:fld>
            <a:endParaRPr lang="en-US" dirty="0"/>
          </a:p>
        </p:txBody>
      </p:sp>
      <p:sp>
        <p:nvSpPr>
          <p:cNvPr id="17" name="Text Placeholder 3"/>
          <p:cNvSpPr>
            <a:spLocks noGrp="1"/>
          </p:cNvSpPr>
          <p:nvPr>
            <p:ph type="body" sz="quarter" idx="15" hasCustomPrompt="1"/>
          </p:nvPr>
        </p:nvSpPr>
        <p:spPr>
          <a:xfrm>
            <a:off x="302816" y="3185160"/>
            <a:ext cx="6147682" cy="508220"/>
          </a:xfrm>
          <a:prstGeom prst="rect">
            <a:avLst/>
          </a:prstGeom>
        </p:spPr>
        <p:txBody>
          <a:bodyPr>
            <a:noAutofit/>
          </a:bodyPr>
          <a:lstStyle>
            <a:lvl1pPr marL="0" indent="0" algn="l">
              <a:lnSpc>
                <a:spcPct val="100000"/>
              </a:lnSpc>
              <a:buNone/>
              <a:defRPr sz="1600" i="0">
                <a:solidFill>
                  <a:schemeClr val="tx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10" name="Text Placeholder 2"/>
          <p:cNvSpPr>
            <a:spLocks noGrp="1"/>
          </p:cNvSpPr>
          <p:nvPr>
            <p:ph type="body" sz="quarter" idx="10" hasCustomPrompt="1"/>
          </p:nvPr>
        </p:nvSpPr>
        <p:spPr>
          <a:xfrm>
            <a:off x="317593" y="4102256"/>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a:extLst>
              <a:ext uri="{FF2B5EF4-FFF2-40B4-BE49-F238E27FC236}">
                <a16:creationId xmlns:a16="http://schemas.microsoft.com/office/drawing/2014/main" id="{FA98BF98-BB3A-4143-9CB7-BC6BE88C49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9100" y="476627"/>
            <a:ext cx="2075688" cy="556892"/>
          </a:xfrm>
          <a:prstGeom prst="rect">
            <a:avLst/>
          </a:prstGeom>
        </p:spPr>
      </p:pic>
      <p:pic>
        <p:nvPicPr>
          <p:cNvPr id="8" name="Picture 7">
            <a:extLst>
              <a:ext uri="{FF2B5EF4-FFF2-40B4-BE49-F238E27FC236}">
                <a16:creationId xmlns:a16="http://schemas.microsoft.com/office/drawing/2014/main" id="{BFB17F9D-DE7A-B947-8B55-D46CC4C6011C}"/>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91525" y="0"/>
            <a:ext cx="482600" cy="1219200"/>
          </a:xfrm>
          <a:prstGeom prst="rect">
            <a:avLst/>
          </a:prstGeom>
        </p:spPr>
      </p:pic>
    </p:spTree>
    <p:extLst>
      <p:ext uri="{BB962C8B-B14F-4D97-AF65-F5344CB8AC3E}">
        <p14:creationId xmlns:p14="http://schemas.microsoft.com/office/powerpoint/2010/main" val="759659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11" name="Text Placeholder 13"/>
          <p:cNvSpPr>
            <a:spLocks noGrp="1"/>
          </p:cNvSpPr>
          <p:nvPr>
            <p:ph type="body" sz="quarter" idx="15" hasCustomPrompt="1"/>
          </p:nvPr>
        </p:nvSpPr>
        <p:spPr>
          <a:xfrm>
            <a:off x="447674" y="3980952"/>
            <a:ext cx="6513958" cy="440937"/>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
        <p:nvSpPr>
          <p:cNvPr id="10" name="Text Placeholder 13"/>
          <p:cNvSpPr>
            <a:spLocks noGrp="1"/>
          </p:cNvSpPr>
          <p:nvPr>
            <p:ph type="body" sz="quarter" idx="14" hasCustomPrompt="1"/>
          </p:nvPr>
        </p:nvSpPr>
        <p:spPr>
          <a:xfrm>
            <a:off x="447674" y="3696828"/>
            <a:ext cx="6513958" cy="430429"/>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9" name="Text Placeholder 8"/>
          <p:cNvSpPr>
            <a:spLocks noGrp="1"/>
          </p:cNvSpPr>
          <p:nvPr>
            <p:ph type="body" sz="quarter" idx="13" hasCustomPrompt="1"/>
          </p:nvPr>
        </p:nvSpPr>
        <p:spPr>
          <a:xfrm>
            <a:off x="437599" y="1431235"/>
            <a:ext cx="8229323" cy="2107096"/>
          </a:xfrm>
          <a:prstGeom prst="rect">
            <a:avLst/>
          </a:prstGeom>
        </p:spPr>
        <p:txBody>
          <a:bodyPr anchor="ctr" anchorCtr="0">
            <a:normAutofit/>
          </a:bodyPr>
          <a:lstStyle>
            <a:lvl1pPr marL="0" indent="0">
              <a:lnSpc>
                <a:spcPct val="100000"/>
              </a:lnSpc>
              <a:buNone/>
              <a:defRPr sz="2800" i="0" baseline="0">
                <a:latin typeface="+mj-lt"/>
              </a:defRPr>
            </a:lvl1pPr>
            <a:lvl2pPr marL="230187" indent="0">
              <a:buNone/>
              <a:defRPr>
                <a:latin typeface="+mn-lt"/>
              </a:defRPr>
            </a:lvl2pPr>
            <a:lvl3pPr marL="515937" indent="0">
              <a:buNone/>
              <a:defRPr>
                <a:latin typeface="+mn-lt"/>
              </a:defRPr>
            </a:lvl3pPr>
            <a:lvl4pPr marL="800100" indent="0">
              <a:buNone/>
              <a:defRPr>
                <a:latin typeface="+mn-lt"/>
              </a:defRPr>
            </a:lvl4pPr>
            <a:lvl5pPr marL="1085850"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1"/>
            <a:ext cx="1073426" cy="1182754"/>
          </a:xfrm>
          <a:prstGeom prst="rect">
            <a:avLst/>
          </a:prstGeom>
          <a:solidFill>
            <a:srgbClr val="178CCB"/>
          </a:solidFill>
          <a:ln w="19050" algn="ctr">
            <a:noFill/>
            <a:miter lim="800000"/>
            <a:headEnd/>
            <a:tailEnd/>
          </a:ln>
        </p:spPr>
        <p:txBody>
          <a:bodyPr wrap="none" rtlCol="0" anchor="ctr"/>
          <a:lstStyle/>
          <a:p>
            <a:pPr algn="ctr">
              <a:lnSpc>
                <a:spcPct val="90000"/>
              </a:lnSpc>
            </a:pPr>
            <a:endParaRPr lang="en-US" sz="1600" b="1" dirty="0" err="1">
              <a:solidFill>
                <a:srgbClr val="90BD31"/>
              </a:solidFill>
              <a:latin typeface="+mj-lt"/>
            </a:endParaRPr>
          </a:p>
        </p:txBody>
      </p:sp>
      <p:sp>
        <p:nvSpPr>
          <p:cNvPr id="12" name="TextBox 11"/>
          <p:cNvSpPr txBox="1"/>
          <p:nvPr userDrawn="1"/>
        </p:nvSpPr>
        <p:spPr bwMode="auto">
          <a:xfrm>
            <a:off x="437321" y="12971"/>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1" i="0" dirty="0">
                <a:solidFill>
                  <a:schemeClr val="bg2"/>
                </a:solidFill>
                <a:latin typeface="+mn-lt"/>
              </a:rPr>
              <a:t>“</a:t>
            </a: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11" name="Text Placeholder 13"/>
          <p:cNvSpPr>
            <a:spLocks noGrp="1"/>
          </p:cNvSpPr>
          <p:nvPr>
            <p:ph type="body" sz="quarter" idx="15" hasCustomPrompt="1"/>
          </p:nvPr>
        </p:nvSpPr>
        <p:spPr>
          <a:xfrm>
            <a:off x="447674" y="3980952"/>
            <a:ext cx="6513958" cy="440937"/>
          </a:xfrm>
          <a:prstGeom prst="rect">
            <a:avLst/>
          </a:prstGeom>
        </p:spPr>
        <p:txBody>
          <a:bodyPr>
            <a:normAutofit/>
          </a:bodyPr>
          <a:lstStyle>
            <a:lvl1pPr marL="0" indent="0">
              <a:lnSpc>
                <a:spcPts val="2000"/>
              </a:lnSpc>
              <a:buNone/>
              <a:defRPr sz="1800" b="0" baseline="0">
                <a:solidFill>
                  <a:srgbClr val="18A3AC"/>
                </a:solidFill>
                <a:latin typeface="+mn-lt"/>
              </a:defRPr>
            </a:lvl1pPr>
          </a:lstStyle>
          <a:p>
            <a:pPr lvl="0"/>
            <a:r>
              <a:rPr lang="en-US" dirty="0"/>
              <a:t>Position Title</a:t>
            </a:r>
          </a:p>
        </p:txBody>
      </p:sp>
      <p:sp>
        <p:nvSpPr>
          <p:cNvPr id="10" name="Text Placeholder 13"/>
          <p:cNvSpPr>
            <a:spLocks noGrp="1"/>
          </p:cNvSpPr>
          <p:nvPr>
            <p:ph type="body" sz="quarter" idx="14" hasCustomPrompt="1"/>
          </p:nvPr>
        </p:nvSpPr>
        <p:spPr>
          <a:xfrm>
            <a:off x="447674" y="3696828"/>
            <a:ext cx="6513958" cy="430429"/>
          </a:xfrm>
          <a:prstGeom prst="rect">
            <a:avLst/>
          </a:prstGeom>
        </p:spPr>
        <p:txBody>
          <a:bodyPr>
            <a:normAutofit/>
          </a:bodyPr>
          <a:lstStyle>
            <a:lvl1pPr marL="0" indent="0">
              <a:lnSpc>
                <a:spcPct val="100000"/>
              </a:lnSpc>
              <a:buNone/>
              <a:defRPr sz="1800" b="1">
                <a:solidFill>
                  <a:srgbClr val="18A3AC"/>
                </a:solidFill>
                <a:latin typeface="+mn-lt"/>
              </a:defRPr>
            </a:lvl1pPr>
          </a:lstStyle>
          <a:p>
            <a:pPr lvl="0"/>
            <a:r>
              <a:rPr lang="en-US" dirty="0"/>
              <a:t>Author’s Name</a:t>
            </a:r>
          </a:p>
        </p:txBody>
      </p:sp>
      <p:sp>
        <p:nvSpPr>
          <p:cNvPr id="9" name="Text Placeholder 8"/>
          <p:cNvSpPr>
            <a:spLocks noGrp="1"/>
          </p:cNvSpPr>
          <p:nvPr>
            <p:ph type="body" sz="quarter" idx="13" hasCustomPrompt="1"/>
          </p:nvPr>
        </p:nvSpPr>
        <p:spPr>
          <a:xfrm>
            <a:off x="437599" y="1431235"/>
            <a:ext cx="8229323" cy="2107096"/>
          </a:xfrm>
          <a:prstGeom prst="rect">
            <a:avLst/>
          </a:prstGeom>
        </p:spPr>
        <p:txBody>
          <a:bodyPr anchor="ctr" anchorCtr="0">
            <a:normAutofit/>
          </a:bodyPr>
          <a:lstStyle>
            <a:lvl1pPr marL="0" indent="0">
              <a:lnSpc>
                <a:spcPct val="100000"/>
              </a:lnSpc>
              <a:buNone/>
              <a:defRPr sz="2800" i="0" baseline="0">
                <a:latin typeface="+mj-lt"/>
              </a:defRPr>
            </a:lvl1pPr>
            <a:lvl2pPr marL="230187" indent="0">
              <a:buNone/>
              <a:defRPr>
                <a:latin typeface="+mn-lt"/>
              </a:defRPr>
            </a:lvl2pPr>
            <a:lvl3pPr marL="515937" indent="0">
              <a:buNone/>
              <a:defRPr>
                <a:latin typeface="+mn-lt"/>
              </a:defRPr>
            </a:lvl3pPr>
            <a:lvl4pPr marL="800100" indent="0">
              <a:buNone/>
              <a:defRPr>
                <a:latin typeface="+mn-lt"/>
              </a:defRPr>
            </a:lvl4pPr>
            <a:lvl5pPr marL="1085850"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1"/>
            <a:ext cx="1073426" cy="1182754"/>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1600" b="1" dirty="0" err="1">
              <a:solidFill>
                <a:srgbClr val="90BD31"/>
              </a:solidFill>
              <a:latin typeface="+mj-lt"/>
            </a:endParaRPr>
          </a:p>
        </p:txBody>
      </p:sp>
      <p:sp>
        <p:nvSpPr>
          <p:cNvPr id="12" name="TextBox 11"/>
          <p:cNvSpPr txBox="1"/>
          <p:nvPr userDrawn="1"/>
        </p:nvSpPr>
        <p:spPr bwMode="auto">
          <a:xfrm>
            <a:off x="434627" y="9144"/>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1" i="0" dirty="0">
                <a:solidFill>
                  <a:schemeClr val="bg2"/>
                </a:solidFill>
                <a:latin typeface="+mn-lt"/>
              </a:rPr>
              <a:t>“</a:t>
            </a: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11" name="Text Placeholder 13"/>
          <p:cNvSpPr>
            <a:spLocks noGrp="1"/>
          </p:cNvSpPr>
          <p:nvPr>
            <p:ph type="body" sz="quarter" idx="15" hasCustomPrompt="1"/>
          </p:nvPr>
        </p:nvSpPr>
        <p:spPr>
          <a:xfrm>
            <a:off x="447674" y="3980952"/>
            <a:ext cx="6513958" cy="440937"/>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
        <p:nvSpPr>
          <p:cNvPr id="10" name="Text Placeholder 13"/>
          <p:cNvSpPr>
            <a:spLocks noGrp="1"/>
          </p:cNvSpPr>
          <p:nvPr>
            <p:ph type="body" sz="quarter" idx="14" hasCustomPrompt="1"/>
          </p:nvPr>
        </p:nvSpPr>
        <p:spPr>
          <a:xfrm>
            <a:off x="447674" y="3696828"/>
            <a:ext cx="6513958" cy="430429"/>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9" name="Text Placeholder 8"/>
          <p:cNvSpPr>
            <a:spLocks noGrp="1"/>
          </p:cNvSpPr>
          <p:nvPr>
            <p:ph type="body" sz="quarter" idx="13" hasCustomPrompt="1"/>
          </p:nvPr>
        </p:nvSpPr>
        <p:spPr>
          <a:xfrm>
            <a:off x="437599" y="1431235"/>
            <a:ext cx="8229323" cy="2107096"/>
          </a:xfrm>
          <a:prstGeom prst="rect">
            <a:avLst/>
          </a:prstGeom>
        </p:spPr>
        <p:txBody>
          <a:bodyPr anchor="ctr" anchorCtr="0">
            <a:normAutofit/>
          </a:bodyPr>
          <a:lstStyle>
            <a:lvl1pPr marL="0" indent="0">
              <a:lnSpc>
                <a:spcPct val="100000"/>
              </a:lnSpc>
              <a:buNone/>
              <a:defRPr sz="2800" i="0" baseline="0">
                <a:latin typeface="+mj-lt"/>
              </a:defRPr>
            </a:lvl1pPr>
            <a:lvl2pPr marL="230187" indent="0">
              <a:buNone/>
              <a:defRPr>
                <a:latin typeface="+mn-lt"/>
              </a:defRPr>
            </a:lvl2pPr>
            <a:lvl3pPr marL="515937" indent="0">
              <a:buNone/>
              <a:defRPr>
                <a:latin typeface="+mn-lt"/>
              </a:defRPr>
            </a:lvl3pPr>
            <a:lvl4pPr marL="800100" indent="0">
              <a:buNone/>
              <a:defRPr>
                <a:latin typeface="+mn-lt"/>
              </a:defRPr>
            </a:lvl4pPr>
            <a:lvl5pPr marL="1085850"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1"/>
            <a:ext cx="1073426" cy="1182754"/>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rgbClr val="90BD31"/>
              </a:solidFill>
              <a:latin typeface="+mj-lt"/>
            </a:endParaRPr>
          </a:p>
        </p:txBody>
      </p:sp>
      <p:sp>
        <p:nvSpPr>
          <p:cNvPr id="12" name="TextBox 11"/>
          <p:cNvSpPr txBox="1"/>
          <p:nvPr userDrawn="1"/>
        </p:nvSpPr>
        <p:spPr bwMode="auto">
          <a:xfrm>
            <a:off x="434627" y="0"/>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1" i="0" dirty="0">
                <a:solidFill>
                  <a:schemeClr val="bg2"/>
                </a:solidFill>
                <a:latin typeface="+mn-lt"/>
              </a:rPr>
              <a:t>“</a:t>
            </a: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14" name="Rectangle 13"/>
          <p:cNvSpPr/>
          <p:nvPr userDrawn="1"/>
        </p:nvSpPr>
        <p:spPr bwMode="auto">
          <a:xfrm>
            <a:off x="0" y="1772718"/>
            <a:ext cx="7051729" cy="1411357"/>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5" name="Title 15"/>
          <p:cNvSpPr>
            <a:spLocks noGrp="1"/>
          </p:cNvSpPr>
          <p:nvPr>
            <p:ph type="title" hasCustomPrompt="1"/>
          </p:nvPr>
        </p:nvSpPr>
        <p:spPr>
          <a:xfrm>
            <a:off x="453585" y="1919439"/>
            <a:ext cx="6435412" cy="1107896"/>
          </a:xfrm>
          <a:prstGeom prst="rect">
            <a:avLst/>
          </a:prstGeo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6" name="Rectangle 5"/>
          <p:cNvSpPr/>
          <p:nvPr userDrawn="1"/>
        </p:nvSpPr>
        <p:spPr bwMode="auto">
          <a:xfrm>
            <a:off x="0" y="1772718"/>
            <a:ext cx="7051729" cy="1411357"/>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8" name="Title 15"/>
          <p:cNvSpPr>
            <a:spLocks noGrp="1"/>
          </p:cNvSpPr>
          <p:nvPr>
            <p:ph type="title" hasCustomPrompt="1"/>
          </p:nvPr>
        </p:nvSpPr>
        <p:spPr>
          <a:xfrm>
            <a:off x="453585" y="1919439"/>
            <a:ext cx="6435412" cy="1107896"/>
          </a:xfrm>
          <a:prstGeom prst="rect">
            <a:avLst/>
          </a:prstGeo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6" name="Rectangle 5"/>
          <p:cNvSpPr/>
          <p:nvPr userDrawn="1"/>
        </p:nvSpPr>
        <p:spPr bwMode="auto">
          <a:xfrm>
            <a:off x="0" y="1772718"/>
            <a:ext cx="7051729" cy="1411357"/>
          </a:xfrm>
          <a:prstGeom prst="rect">
            <a:avLst/>
          </a:prstGeom>
          <a:solidFill>
            <a:srgbClr val="90BD3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7" name="Title 15"/>
          <p:cNvSpPr>
            <a:spLocks noGrp="1"/>
          </p:cNvSpPr>
          <p:nvPr>
            <p:ph type="title" hasCustomPrompt="1"/>
          </p:nvPr>
        </p:nvSpPr>
        <p:spPr>
          <a:xfrm>
            <a:off x="453585" y="1919439"/>
            <a:ext cx="6435412" cy="1107896"/>
          </a:xfrm>
          <a:prstGeom prst="rect">
            <a:avLst/>
          </a:prstGeo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2" descr="UCSF · University of California San Francisco.">
            <a:extLst>
              <a:ext uri="{FF2B5EF4-FFF2-40B4-BE49-F238E27FC236}">
                <a16:creationId xmlns:a16="http://schemas.microsoft.com/office/drawing/2014/main" id="{7642EC81-8332-1841-B52E-36970D533A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63975" y="2035175"/>
            <a:ext cx="1575547" cy="1025525"/>
          </a:xfrm>
          <a:prstGeom prst="rect">
            <a:avLst/>
          </a:prstGeom>
        </p:spPr>
      </p:pic>
    </p:spTree>
    <p:extLst>
      <p:ext uri="{BB962C8B-B14F-4D97-AF65-F5344CB8AC3E}">
        <p14:creationId xmlns:p14="http://schemas.microsoft.com/office/powerpoint/2010/main" val="1924282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descr="UCSF.">
            <a:extLst>
              <a:ext uri="{FF2B5EF4-FFF2-40B4-BE49-F238E27FC236}">
                <a16:creationId xmlns:a16="http://schemas.microsoft.com/office/drawing/2014/main" id="{8B8629F2-01BE-F34A-89F7-754AC82A3E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79850" y="1885950"/>
            <a:ext cx="1371600" cy="1371600"/>
          </a:xfrm>
          <a:prstGeom prst="rect">
            <a:avLst/>
          </a:prstGeom>
        </p:spPr>
      </p:pic>
    </p:spTree>
    <p:extLst>
      <p:ext uri="{BB962C8B-B14F-4D97-AF65-F5344CB8AC3E}">
        <p14:creationId xmlns:p14="http://schemas.microsoft.com/office/powerpoint/2010/main" val="13676384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12" name="Picture 11" descr="a researcher wearing a lab coat and gloves inspects a colorful sample tray."/>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49580" y="0"/>
            <a:ext cx="2994420" cy="2015504"/>
          </a:xfrm>
          <a:prstGeom prst="rect">
            <a:avLst/>
          </a:prstGeom>
        </p:spPr>
      </p:pic>
      <p:pic>
        <p:nvPicPr>
          <p:cNvPr id="5" name="Picture 4" descr="aerial view of UCSF Mission Bay with San Francisco and the Bay Bridge in the background."/>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388949"/>
            <a:ext cx="6149580" cy="3754552"/>
          </a:xfrm>
          <a:prstGeom prst="rect">
            <a:avLst/>
          </a:prstGeom>
        </p:spPr>
      </p:pic>
      <p:pic>
        <p:nvPicPr>
          <p:cNvPr id="9" name="Picture 8" descr="UCSF.">
            <a:extLst>
              <a:ext uri="{FF2B5EF4-FFF2-40B4-BE49-F238E27FC236}">
                <a16:creationId xmlns:a16="http://schemas.microsoft.com/office/drawing/2014/main" id="{9B191A8E-EEC8-6940-B9AC-362020E1859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149580" y="2016125"/>
            <a:ext cx="1616075" cy="1616075"/>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88" userDrawn="1">
          <p15:clr>
            <a:srgbClr val="FBAE40"/>
          </p15:clr>
        </p15:guide>
        <p15:guide id="2" pos="489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17" name="Picture 16" descr="three women holding markers read a whiteboard while one speaks and gestures."/>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2756753" cy="2015504"/>
          </a:xfrm>
          <a:prstGeom prst="rect">
            <a:avLst/>
          </a:prstGeom>
        </p:spPr>
      </p:pic>
      <p:pic>
        <p:nvPicPr>
          <p:cNvPr id="23" name="Picture 22" descr="aerial view of UCSF Parnassus with Mount Sutro, Sutro Tower, and San Francisco surrounding it."/>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756754" y="1257300"/>
            <a:ext cx="6387246" cy="3886199"/>
          </a:xfrm>
          <a:prstGeom prst="rect">
            <a:avLst/>
          </a:prstGeom>
        </p:spPr>
      </p:pic>
      <p:pic>
        <p:nvPicPr>
          <p:cNvPr id="5" name="Picture 4" descr="UCSF.">
            <a:extLst>
              <a:ext uri="{FF2B5EF4-FFF2-40B4-BE49-F238E27FC236}">
                <a16:creationId xmlns:a16="http://schemas.microsoft.com/office/drawing/2014/main" id="{A6B104DF-8CD0-414F-9C4F-CC3E5008CB0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0678" y="2016125"/>
            <a:ext cx="1616075" cy="1616075"/>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 Blue">
    <p:bg>
      <p:bgPr>
        <a:solidFill>
          <a:srgbClr val="178CCB"/>
        </a:solidFill>
        <a:effectLst/>
      </p:bgPr>
    </p:bg>
    <p:spTree>
      <p:nvGrpSpPr>
        <p:cNvPr id="1" name=""/>
        <p:cNvGrpSpPr/>
        <p:nvPr/>
      </p:nvGrpSpPr>
      <p:grpSpPr>
        <a:xfrm>
          <a:off x="0" y="0"/>
          <a:ext cx="0" cy="0"/>
          <a:chOff x="0" y="0"/>
          <a:chExt cx="0" cy="0"/>
        </a:xfrm>
      </p:grpSpPr>
      <p:sp>
        <p:nvSpPr>
          <p:cNvPr id="14" name="Title 15"/>
          <p:cNvSpPr>
            <a:spLocks noGrp="1"/>
          </p:cNvSpPr>
          <p:nvPr>
            <p:ph type="title" hasCustomPrompt="1"/>
          </p:nvPr>
        </p:nvSpPr>
        <p:spPr>
          <a:xfrm>
            <a:off x="299199" y="1878496"/>
            <a:ext cx="6141359" cy="1311963"/>
          </a:xfrm>
          <a:prstGeom prst="rect">
            <a:avLst/>
          </a:prstGeo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4616418"/>
            <a:ext cx="1925338" cy="178955"/>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fld id="{7CA65D26-67D5-4CD2-90EC-E629659F24B3}" type="datetime1">
              <a:rPr lang="en-US" smtClean="0"/>
              <a:pPr/>
              <a:t>4/18/2024</a:t>
            </a:fld>
            <a:endParaRPr lang="en-US" dirty="0"/>
          </a:p>
        </p:txBody>
      </p:sp>
      <p:sp>
        <p:nvSpPr>
          <p:cNvPr id="17" name="Text Placeholder 3"/>
          <p:cNvSpPr>
            <a:spLocks noGrp="1"/>
          </p:cNvSpPr>
          <p:nvPr>
            <p:ph type="body" sz="quarter" idx="15" hasCustomPrompt="1"/>
          </p:nvPr>
        </p:nvSpPr>
        <p:spPr>
          <a:xfrm>
            <a:off x="302816" y="3185160"/>
            <a:ext cx="6147682" cy="508220"/>
          </a:xfrm>
          <a:prstGeom prst="rect">
            <a:avLst/>
          </a:prstGeom>
        </p:spPr>
        <p:txBody>
          <a:bodyPr>
            <a:noAutofit/>
          </a:bodyPr>
          <a:lstStyle>
            <a:lvl1pPr marL="0" indent="0" algn="l">
              <a:lnSpc>
                <a:spcPct val="100000"/>
              </a:lnSpc>
              <a:buNone/>
              <a:defRPr sz="1600" i="0">
                <a:solidFill>
                  <a:schemeClr val="tx1"/>
                </a:solidFill>
                <a:latin typeface="+mj-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
        <p:nvSpPr>
          <p:cNvPr id="10" name="Text Placeholder 2"/>
          <p:cNvSpPr>
            <a:spLocks noGrp="1"/>
          </p:cNvSpPr>
          <p:nvPr>
            <p:ph type="body" sz="quarter" idx="10" hasCustomPrompt="1"/>
          </p:nvPr>
        </p:nvSpPr>
        <p:spPr>
          <a:xfrm>
            <a:off x="317593" y="4102256"/>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a:extLst>
              <a:ext uri="{FF2B5EF4-FFF2-40B4-BE49-F238E27FC236}">
                <a16:creationId xmlns:a16="http://schemas.microsoft.com/office/drawing/2014/main" id="{C79806FD-A674-3141-A480-C9E6861701D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9100" y="476627"/>
            <a:ext cx="2075688" cy="556892"/>
          </a:xfrm>
          <a:prstGeom prst="rect">
            <a:avLst/>
          </a:prstGeom>
        </p:spPr>
      </p:pic>
      <p:pic>
        <p:nvPicPr>
          <p:cNvPr id="8" name="Picture 7">
            <a:extLst>
              <a:ext uri="{FF2B5EF4-FFF2-40B4-BE49-F238E27FC236}">
                <a16:creationId xmlns:a16="http://schemas.microsoft.com/office/drawing/2014/main" id="{EDD6C0DF-705A-8F44-9283-A687E5973100}"/>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91525" y="0"/>
            <a:ext cx="482600" cy="1219200"/>
          </a:xfrm>
          <a:prstGeom prst="rect">
            <a:avLst/>
          </a:prstGeom>
        </p:spPr>
      </p:pic>
    </p:spTree>
    <p:extLst>
      <p:ext uri="{BB962C8B-B14F-4D97-AF65-F5344CB8AC3E}">
        <p14:creationId xmlns:p14="http://schemas.microsoft.com/office/powerpoint/2010/main" val="15301339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8" name="Picture 7" descr="close-up of the hands of a dark-skinned medical provider taking the pulse and holding the hand of a light-skinned patient."/>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2760609" cy="2015504"/>
          </a:xfrm>
          <a:prstGeom prst="rect">
            <a:avLst/>
          </a:prstGeom>
        </p:spPr>
      </p:pic>
      <p:pic>
        <p:nvPicPr>
          <p:cNvPr id="12" name="Picture 11" descr="aerial view of UCSF Parnassus with Mount Sutro, Sutro Tower, and San Francisco surrounding it."/>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756754" y="1257300"/>
            <a:ext cx="6387246" cy="3886199"/>
          </a:xfrm>
          <a:prstGeom prst="rect">
            <a:avLst/>
          </a:prstGeom>
        </p:spPr>
      </p:pic>
      <p:pic>
        <p:nvPicPr>
          <p:cNvPr id="5" name="Picture 4" descr="UCSF.">
            <a:extLst>
              <a:ext uri="{FF2B5EF4-FFF2-40B4-BE49-F238E27FC236}">
                <a16:creationId xmlns:a16="http://schemas.microsoft.com/office/drawing/2014/main" id="{DEC776A3-0F0E-7E49-AC6F-FD89BE6F79F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0678" y="2016125"/>
            <a:ext cx="1616075" cy="1616075"/>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ullet Slide-White">
  <p:cSld name="1_Bullet Slide-White">
    <p:bg>
      <p:bgPr>
        <a:solidFill>
          <a:schemeClr val="lt1"/>
        </a:solid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ftr" idx="11"/>
          </p:nvPr>
        </p:nvSpPr>
        <p:spPr>
          <a:xfrm>
            <a:off x="548150" y="4852596"/>
            <a:ext cx="4311000" cy="1035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 name="Google Shape;66;p15"/>
          <p:cNvSpPr txBox="1">
            <a:spLocks noGrp="1"/>
          </p:cNvSpPr>
          <p:nvPr>
            <p:ph type="sldNum" idx="12"/>
          </p:nvPr>
        </p:nvSpPr>
        <p:spPr>
          <a:xfrm>
            <a:off x="272105" y="4840128"/>
            <a:ext cx="246000" cy="116400"/>
          </a:xfrm>
          <a:prstGeom prst="rect">
            <a:avLst/>
          </a:prstGeom>
          <a:noFill/>
          <a:ln>
            <a:noFill/>
          </a:ln>
        </p:spPr>
        <p:txBody>
          <a:bodyPr spcFirstLastPara="1" wrap="square" lIns="0" tIns="0" rIns="0" bIns="0" anchor="b"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fld id="{00000000-1234-1234-1234-123412341234}" type="slidenum">
              <a:rPr lang="en" smtClean="0"/>
              <a:pPr/>
              <a:t>‹#›</a:t>
            </a:fld>
            <a:endParaRPr lang="en"/>
          </a:p>
        </p:txBody>
      </p:sp>
      <p:sp>
        <p:nvSpPr>
          <p:cNvPr id="67" name="Google Shape;67;p15"/>
          <p:cNvSpPr txBox="1">
            <a:spLocks noGrp="1"/>
          </p:cNvSpPr>
          <p:nvPr>
            <p:ph type="body" idx="1"/>
          </p:nvPr>
        </p:nvSpPr>
        <p:spPr>
          <a:xfrm>
            <a:off x="459683" y="1401416"/>
            <a:ext cx="8137800" cy="2931900"/>
          </a:xfrm>
          <a:prstGeom prst="rect">
            <a:avLst/>
          </a:prstGeom>
          <a:noFill/>
          <a:ln>
            <a:noFill/>
          </a:ln>
        </p:spPr>
        <p:txBody>
          <a:bodyPr spcFirstLastPara="1" wrap="square" lIns="91425" tIns="45700" rIns="91425" bIns="45700" anchor="t" anchorCtr="0">
            <a:noAutofit/>
          </a:bodyPr>
          <a:lstStyle>
            <a:lvl1pPr marL="457189" lvl="0" indent="-320032" algn="l" rtl="0">
              <a:lnSpc>
                <a:spcPct val="100000"/>
              </a:lnSpc>
              <a:spcBef>
                <a:spcPts val="0"/>
              </a:spcBef>
              <a:spcAft>
                <a:spcPts val="0"/>
              </a:spcAft>
              <a:buSzPts val="1440"/>
              <a:buChar char="▪"/>
              <a:defRPr/>
            </a:lvl1pPr>
            <a:lvl2pPr marL="914378" lvl="1" indent="-342892" algn="l" rtl="0">
              <a:lnSpc>
                <a:spcPct val="100000"/>
              </a:lnSpc>
              <a:spcBef>
                <a:spcPts val="600"/>
              </a:spcBef>
              <a:spcAft>
                <a:spcPts val="0"/>
              </a:spcAft>
              <a:buSzPts val="1800"/>
              <a:buChar char="-"/>
              <a:defRPr/>
            </a:lvl2pPr>
            <a:lvl3pPr marL="1371566" lvl="2" indent="-320031" algn="l" rtl="0">
              <a:lnSpc>
                <a:spcPct val="100000"/>
              </a:lnSpc>
              <a:spcBef>
                <a:spcPts val="600"/>
              </a:spcBef>
              <a:spcAft>
                <a:spcPts val="0"/>
              </a:spcAft>
              <a:buSzPts val="1440"/>
              <a:buChar char="▪"/>
              <a:defRPr/>
            </a:lvl3pPr>
            <a:lvl4pPr marL="1828754" lvl="3" indent="-342892" algn="l" rtl="0">
              <a:lnSpc>
                <a:spcPct val="100000"/>
              </a:lnSpc>
              <a:spcBef>
                <a:spcPts val="600"/>
              </a:spcBef>
              <a:spcAft>
                <a:spcPts val="0"/>
              </a:spcAft>
              <a:buSzPts val="1800"/>
              <a:buChar char="-"/>
              <a:defRPr/>
            </a:lvl4pPr>
            <a:lvl5pPr marL="2285943" lvl="4" indent="-320031" algn="l" rtl="0">
              <a:lnSpc>
                <a:spcPct val="200000"/>
              </a:lnSpc>
              <a:spcBef>
                <a:spcPts val="600"/>
              </a:spcBef>
              <a:spcAft>
                <a:spcPts val="0"/>
              </a:spcAft>
              <a:buSzPts val="1440"/>
              <a:buChar char="▪"/>
              <a:defRPr/>
            </a:lvl5pPr>
            <a:lvl6pPr marL="2743132" lvl="5" indent="-342892" algn="l" rtl="0">
              <a:spcBef>
                <a:spcPts val="360"/>
              </a:spcBef>
              <a:spcAft>
                <a:spcPts val="0"/>
              </a:spcAft>
              <a:buClr>
                <a:schemeClr val="dk1"/>
              </a:buClr>
              <a:buSzPts val="1800"/>
              <a:buChar char="•"/>
              <a:defRPr/>
            </a:lvl6pPr>
            <a:lvl7pPr marL="3200320" lvl="6" indent="-342892" algn="l" rtl="0">
              <a:spcBef>
                <a:spcPts val="360"/>
              </a:spcBef>
              <a:spcAft>
                <a:spcPts val="0"/>
              </a:spcAft>
              <a:buClr>
                <a:schemeClr val="dk1"/>
              </a:buClr>
              <a:buSzPts val="1800"/>
              <a:buChar char="•"/>
              <a:defRPr/>
            </a:lvl7pPr>
            <a:lvl8pPr marL="3657509" lvl="7" indent="-342892" algn="l" rtl="0">
              <a:spcBef>
                <a:spcPts val="360"/>
              </a:spcBef>
              <a:spcAft>
                <a:spcPts val="0"/>
              </a:spcAft>
              <a:buClr>
                <a:schemeClr val="dk1"/>
              </a:buClr>
              <a:buSzPts val="1800"/>
              <a:buChar char="•"/>
              <a:defRPr/>
            </a:lvl8pPr>
            <a:lvl9pPr marL="4114697" lvl="8" indent="-342892" algn="l" rtl="0">
              <a:spcBef>
                <a:spcPts val="360"/>
              </a:spcBef>
              <a:spcAft>
                <a:spcPts val="0"/>
              </a:spcAft>
              <a:buClr>
                <a:schemeClr val="dk1"/>
              </a:buClr>
              <a:buSzPts val="1800"/>
              <a:buChar char="•"/>
              <a:defRPr/>
            </a:lvl9pPr>
          </a:lstStyle>
          <a:p>
            <a:endParaRPr/>
          </a:p>
        </p:txBody>
      </p:sp>
      <p:sp>
        <p:nvSpPr>
          <p:cNvPr id="68" name="Google Shape;68;p15"/>
          <p:cNvSpPr txBox="1">
            <a:spLocks noGrp="1"/>
          </p:cNvSpPr>
          <p:nvPr>
            <p:ph type="body" idx="2"/>
          </p:nvPr>
        </p:nvSpPr>
        <p:spPr>
          <a:xfrm>
            <a:off x="457202" y="695740"/>
            <a:ext cx="7753200" cy="334800"/>
          </a:xfrm>
          <a:prstGeom prst="rect">
            <a:avLst/>
          </a:prstGeom>
          <a:noFill/>
          <a:ln>
            <a:noFill/>
          </a:ln>
        </p:spPr>
        <p:txBody>
          <a:bodyPr spcFirstLastPara="1" wrap="square" lIns="91425" tIns="45700" rIns="91425" bIns="45700" anchor="t" anchorCtr="0">
            <a:noAutofit/>
          </a:bodyPr>
          <a:lstStyle>
            <a:lvl1pPr marL="457189" lvl="0" indent="-228594" algn="l" rtl="0">
              <a:lnSpc>
                <a:spcPct val="100000"/>
              </a:lnSpc>
              <a:spcBef>
                <a:spcPts val="0"/>
              </a:spcBef>
              <a:spcAft>
                <a:spcPts val="0"/>
              </a:spcAft>
              <a:buSzPts val="1440"/>
              <a:buNone/>
              <a:defRPr sz="1800" i="0">
                <a:latin typeface="Arial"/>
                <a:ea typeface="Arial"/>
                <a:cs typeface="Arial"/>
                <a:sym typeface="Arial"/>
              </a:defRPr>
            </a:lvl1pPr>
            <a:lvl2pPr marL="914378" lvl="1" indent="-228594" algn="l" rtl="0">
              <a:lnSpc>
                <a:spcPct val="100000"/>
              </a:lnSpc>
              <a:spcBef>
                <a:spcPts val="600"/>
              </a:spcBef>
              <a:spcAft>
                <a:spcPts val="0"/>
              </a:spcAft>
              <a:buSzPts val="2000"/>
              <a:buNone/>
              <a:defRPr i="1">
                <a:latin typeface="Arial"/>
                <a:ea typeface="Arial"/>
                <a:cs typeface="Arial"/>
                <a:sym typeface="Arial"/>
              </a:defRPr>
            </a:lvl2pPr>
            <a:lvl3pPr marL="1371566" lvl="2" indent="-228594" algn="l" rtl="0">
              <a:lnSpc>
                <a:spcPct val="100000"/>
              </a:lnSpc>
              <a:spcBef>
                <a:spcPts val="600"/>
              </a:spcBef>
              <a:spcAft>
                <a:spcPts val="0"/>
              </a:spcAft>
              <a:buSzPts val="1440"/>
              <a:buNone/>
              <a:defRPr i="1">
                <a:latin typeface="Arial"/>
                <a:ea typeface="Arial"/>
                <a:cs typeface="Arial"/>
                <a:sym typeface="Arial"/>
              </a:defRPr>
            </a:lvl3pPr>
            <a:lvl4pPr marL="1828754" lvl="3" indent="-228594" algn="l" rtl="0">
              <a:lnSpc>
                <a:spcPct val="100000"/>
              </a:lnSpc>
              <a:spcBef>
                <a:spcPts val="600"/>
              </a:spcBef>
              <a:spcAft>
                <a:spcPts val="0"/>
              </a:spcAft>
              <a:buSzPts val="1600"/>
              <a:buNone/>
              <a:defRPr i="1">
                <a:latin typeface="Arial"/>
                <a:ea typeface="Arial"/>
                <a:cs typeface="Arial"/>
                <a:sym typeface="Arial"/>
              </a:defRPr>
            </a:lvl4pPr>
            <a:lvl5pPr marL="2285943" lvl="4" indent="-228594" algn="l" rtl="0">
              <a:lnSpc>
                <a:spcPct val="100000"/>
              </a:lnSpc>
              <a:spcBef>
                <a:spcPts val="600"/>
              </a:spcBef>
              <a:spcAft>
                <a:spcPts val="0"/>
              </a:spcAft>
              <a:buSzPts val="1600"/>
              <a:buNone/>
              <a:defRPr i="1">
                <a:latin typeface="Arial"/>
                <a:ea typeface="Arial"/>
                <a:cs typeface="Arial"/>
                <a:sym typeface="Arial"/>
              </a:defRPr>
            </a:lvl5pPr>
            <a:lvl6pPr marL="2743132" lvl="5" indent="-342892" algn="l" rtl="0">
              <a:spcBef>
                <a:spcPts val="360"/>
              </a:spcBef>
              <a:spcAft>
                <a:spcPts val="0"/>
              </a:spcAft>
              <a:buClr>
                <a:schemeClr val="dk1"/>
              </a:buClr>
              <a:buSzPts val="1800"/>
              <a:buChar char="•"/>
              <a:defRPr/>
            </a:lvl6pPr>
            <a:lvl7pPr marL="3200320" lvl="6" indent="-342892" algn="l" rtl="0">
              <a:spcBef>
                <a:spcPts val="360"/>
              </a:spcBef>
              <a:spcAft>
                <a:spcPts val="0"/>
              </a:spcAft>
              <a:buClr>
                <a:schemeClr val="dk1"/>
              </a:buClr>
              <a:buSzPts val="1800"/>
              <a:buChar char="•"/>
              <a:defRPr/>
            </a:lvl7pPr>
            <a:lvl8pPr marL="3657509" lvl="7" indent="-342892" algn="l" rtl="0">
              <a:spcBef>
                <a:spcPts val="360"/>
              </a:spcBef>
              <a:spcAft>
                <a:spcPts val="0"/>
              </a:spcAft>
              <a:buClr>
                <a:schemeClr val="dk1"/>
              </a:buClr>
              <a:buSzPts val="1800"/>
              <a:buChar char="•"/>
              <a:defRPr/>
            </a:lvl8pPr>
            <a:lvl9pPr marL="4114697" lvl="8" indent="-342892" algn="l" rtl="0">
              <a:spcBef>
                <a:spcPts val="360"/>
              </a:spcBef>
              <a:spcAft>
                <a:spcPts val="0"/>
              </a:spcAft>
              <a:buClr>
                <a:schemeClr val="dk1"/>
              </a:buClr>
              <a:buSzPts val="1800"/>
              <a:buChar char="•"/>
              <a:defRPr/>
            </a:lvl9pPr>
          </a:lstStyle>
          <a:p>
            <a:endParaRPr/>
          </a:p>
        </p:txBody>
      </p:sp>
      <p:sp>
        <p:nvSpPr>
          <p:cNvPr id="69" name="Google Shape;69;p15"/>
          <p:cNvSpPr txBox="1">
            <a:spLocks noGrp="1"/>
          </p:cNvSpPr>
          <p:nvPr>
            <p:ph type="title"/>
          </p:nvPr>
        </p:nvSpPr>
        <p:spPr>
          <a:xfrm>
            <a:off x="453585" y="318750"/>
            <a:ext cx="7753800" cy="458700"/>
          </a:xfrm>
          <a:prstGeom prst="rect">
            <a:avLst/>
          </a:prstGeom>
          <a:noFill/>
          <a:ln>
            <a:noFill/>
          </a:ln>
        </p:spPr>
        <p:txBody>
          <a:bodyPr spcFirstLastPara="1" wrap="square" lIns="91425" tIns="45700" rIns="91425" bIns="45700" anchor="b" anchorCtr="0">
            <a:noAutofit/>
          </a:bodyPr>
          <a:lstStyle>
            <a:lvl1pPr marR="0" lvl="0" algn="l" rtl="0">
              <a:lnSpc>
                <a:spcPct val="85000"/>
              </a:lnSpc>
              <a:spcBef>
                <a:spcPts val="0"/>
              </a:spcBef>
              <a:spcAft>
                <a:spcPts val="0"/>
              </a:spcAft>
              <a:buClr>
                <a:schemeClr val="dk1"/>
              </a:buClr>
              <a:buSzPts val="3600"/>
              <a:buFont typeface="Garamond"/>
              <a:buNone/>
              <a:defRPr sz="3600" b="0" i="0" u="none" strike="noStrike" cap="none">
                <a:solidFill>
                  <a:schemeClr val="dk1"/>
                </a:solidFill>
                <a:latin typeface="Garamond"/>
                <a:ea typeface="Garamond"/>
                <a:cs typeface="Garamond"/>
                <a:sym typeface="Garamon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extLst>
      <p:ext uri="{BB962C8B-B14F-4D97-AF65-F5344CB8AC3E}">
        <p14:creationId xmlns:p14="http://schemas.microsoft.com/office/powerpoint/2010/main" val="13798655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6" y="-11785952"/>
            <a:ext cx="8089901" cy="15254195"/>
          </a:xfrm>
        </p:spPr>
        <p:txBody>
          <a:bodyPr vert="horz" wrap="square" lIns="91440" tIns="45720" rIns="91440" bIns="45720" rtlCol="0" anchor="b" anchorCtr="0">
            <a:spAutoFit/>
          </a:bodyPr>
          <a:lstStyle>
            <a:lvl1pPr marL="210736" indent="-210736">
              <a:lnSpc>
                <a:spcPct val="90000"/>
              </a:lnSpc>
              <a:defRPr lang="en-US" sz="3600" spc="-15" baseline="0" dirty="0"/>
            </a:lvl1pPr>
          </a:lstStyle>
          <a:p>
            <a:pPr lvl="0"/>
            <a:r>
              <a:rPr lang="en-US" dirty="0"/>
              <a:t>“</a:t>
            </a:r>
            <a:r>
              <a:rPr lang="en-US" dirty="0" err="1"/>
              <a:t>Lorem</a:t>
            </a:r>
            <a:r>
              <a:rPr lang="en-US" dirty="0"/>
              <a:t> </a:t>
            </a:r>
            <a:r>
              <a:rPr lang="en-US" dirty="0" err="1"/>
              <a:t>ipsum</a:t>
            </a:r>
            <a:r>
              <a:rPr lang="en-US" dirty="0"/>
              <a:t>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 </a:t>
            </a:r>
            <a:r>
              <a:rPr lang="en-US" dirty="0" err="1"/>
              <a:t>quis</a:t>
            </a:r>
            <a:r>
              <a:rPr lang="en-US" dirty="0"/>
              <a:t> </a:t>
            </a:r>
            <a:r>
              <a:rPr lang="en-US" dirty="0" err="1"/>
              <a:t>nostrud</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3691157"/>
            <a:ext cx="8325548" cy="541425"/>
          </a:xfrm>
        </p:spPr>
        <p:txBody>
          <a:bodyPr vert="horz" wrap="square" lIns="91440" tIns="45720" rIns="91440" bIns="45720" rtlCol="0">
            <a:noAutofit/>
          </a:bodyPr>
          <a:lstStyle>
            <a:lvl1pPr marL="0" indent="0">
              <a:spcBef>
                <a:spcPts val="225"/>
              </a:spcBef>
              <a:buNone/>
              <a:defRPr lang="en-US" sz="1200" baseline="0" dirty="0" smtClean="0"/>
            </a:lvl1pPr>
            <a:lvl2pPr marL="172636" indent="0">
              <a:buNone/>
              <a:defRPr lang="en-US" dirty="0" smtClean="0"/>
            </a:lvl2pPr>
            <a:lvl3pPr marL="386943" indent="0">
              <a:buNone/>
              <a:defRPr lang="en-US" dirty="0" smtClean="0"/>
            </a:lvl3pPr>
            <a:lvl4pPr marL="600060" indent="0">
              <a:buNone/>
              <a:defRPr lang="en-US" dirty="0" smtClean="0"/>
            </a:lvl4pPr>
            <a:lvl5pPr marL="814368" indent="0">
              <a:buNone/>
              <a:defRPr lang="en-US" dirty="0"/>
            </a:lvl5pPr>
          </a:lstStyle>
          <a:p>
            <a:pPr lvl="0"/>
            <a:r>
              <a:rPr lang="en-US" dirty="0"/>
              <a:t>Author’s Name Here</a:t>
            </a:r>
          </a:p>
          <a:p>
            <a:pPr lvl="0"/>
            <a:r>
              <a:rPr lang="en-US" dirty="0"/>
              <a:t>Position Title Here</a:t>
            </a:r>
          </a:p>
        </p:txBody>
      </p:sp>
      <p:sp>
        <p:nvSpPr>
          <p:cNvPr id="8" name="Date Placeholder 4"/>
          <p:cNvSpPr>
            <a:spLocks noGrp="1"/>
          </p:cNvSpPr>
          <p:nvPr>
            <p:ph type="dt" sz="half" idx="2"/>
          </p:nvPr>
        </p:nvSpPr>
        <p:spPr>
          <a:xfrm>
            <a:off x="6334639" y="4839271"/>
            <a:ext cx="927193" cy="116426"/>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p>
        </p:txBody>
      </p:sp>
      <p:sp>
        <p:nvSpPr>
          <p:cNvPr id="9" name="Footer Placeholder 5"/>
          <p:cNvSpPr>
            <a:spLocks noGrp="1"/>
          </p:cNvSpPr>
          <p:nvPr>
            <p:ph type="ftr" sz="quarter" idx="3"/>
          </p:nvPr>
        </p:nvSpPr>
        <p:spPr>
          <a:xfrm>
            <a:off x="729163" y="4852597"/>
            <a:ext cx="4310907" cy="10348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r>
              <a:rPr lang="en-US"/>
              <a:t>UCSF PharmD Degree Program</a:t>
            </a:r>
            <a:endParaRPr lang="en-US" dirty="0"/>
          </a:p>
        </p:txBody>
      </p:sp>
      <p:sp>
        <p:nvSpPr>
          <p:cNvPr id="10" name="Slide Number Placeholder 6"/>
          <p:cNvSpPr>
            <a:spLocks noGrp="1"/>
          </p:cNvSpPr>
          <p:nvPr>
            <p:ph type="sldNum" sz="quarter" idx="4"/>
          </p:nvPr>
        </p:nvSpPr>
        <p:spPr>
          <a:xfrm>
            <a:off x="358010" y="4840129"/>
            <a:ext cx="246061" cy="11642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03695711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13068"/>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1798B9-3D4A-5E45-867A-9D071C4872B6}" type="datetime1">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C8B664-E8CB-4796-8AE3-A662347EFE38}" type="slidenum">
              <a:rPr lang="en-US" smtClean="0"/>
              <a:t>‹#›</a:t>
            </a:fld>
            <a:endParaRPr lang="en-US"/>
          </a:p>
        </p:txBody>
      </p:sp>
    </p:spTree>
    <p:extLst>
      <p:ext uri="{BB962C8B-B14F-4D97-AF65-F5344CB8AC3E}">
        <p14:creationId xmlns:p14="http://schemas.microsoft.com/office/powerpoint/2010/main" val="28651321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639CF3-2728-CB46-8898-03BC2D935EA3}" type="datetime1">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C8B664-E8CB-4796-8AE3-A662347EFE38}" type="slidenum">
              <a:rPr lang="en-US" smtClean="0"/>
              <a:t>‹#›</a:t>
            </a:fld>
            <a:endParaRPr lang="en-US"/>
          </a:p>
        </p:txBody>
      </p:sp>
    </p:spTree>
    <p:extLst>
      <p:ext uri="{BB962C8B-B14F-4D97-AF65-F5344CB8AC3E}">
        <p14:creationId xmlns:p14="http://schemas.microsoft.com/office/powerpoint/2010/main" val="28285682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1D5323-80A8-C24E-A635-8E35F8F6D493}" type="datetime1">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C8B664-E8CB-4796-8AE3-A662347EFE38}" type="slidenum">
              <a:rPr lang="en-US" smtClean="0"/>
              <a:t>‹#›</a:t>
            </a:fld>
            <a:endParaRPr lang="en-US"/>
          </a:p>
        </p:txBody>
      </p:sp>
    </p:spTree>
    <p:extLst>
      <p:ext uri="{BB962C8B-B14F-4D97-AF65-F5344CB8AC3E}">
        <p14:creationId xmlns:p14="http://schemas.microsoft.com/office/powerpoint/2010/main" val="2775231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069F2D-481B-854F-A3A2-706BD926853B}" type="datetime1">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C8B664-E8CB-4796-8AE3-A662347EFE38}" type="slidenum">
              <a:rPr lang="en-US" smtClean="0"/>
              <a:t>‹#›</a:t>
            </a:fld>
            <a:endParaRPr lang="en-US"/>
          </a:p>
        </p:txBody>
      </p:sp>
    </p:spTree>
    <p:extLst>
      <p:ext uri="{BB962C8B-B14F-4D97-AF65-F5344CB8AC3E}">
        <p14:creationId xmlns:p14="http://schemas.microsoft.com/office/powerpoint/2010/main" val="40473373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6BDD08-C726-9844-BC2F-1722C5B0412A}" type="datetime1">
              <a:rPr lang="en-US" smtClean="0"/>
              <a:t>4/18/2024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C8B664-E8CB-4796-8AE3-A662347EFE38}" type="slidenum">
              <a:rPr lang="en-US" smtClean="0"/>
              <a:t>‹#›</a:t>
            </a:fld>
            <a:endParaRPr lang="en-US"/>
          </a:p>
        </p:txBody>
      </p:sp>
    </p:spTree>
    <p:extLst>
      <p:ext uri="{BB962C8B-B14F-4D97-AF65-F5344CB8AC3E}">
        <p14:creationId xmlns:p14="http://schemas.microsoft.com/office/powerpoint/2010/main" val="40060253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B5E2D3-8E56-F74E-81C5-BF6EC971B061}" type="datetime1">
              <a:rPr lang="en-US" smtClean="0"/>
              <a:t>4/18/2024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C8B664-E8CB-4796-8AE3-A662347EFE38}" type="slidenum">
              <a:rPr lang="en-US" smtClean="0"/>
              <a:t>‹#›</a:t>
            </a:fld>
            <a:endParaRPr lang="en-US"/>
          </a:p>
        </p:txBody>
      </p:sp>
    </p:spTree>
    <p:extLst>
      <p:ext uri="{BB962C8B-B14F-4D97-AF65-F5344CB8AC3E}">
        <p14:creationId xmlns:p14="http://schemas.microsoft.com/office/powerpoint/2010/main" val="2724745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5" name="Text Placeholder 3"/>
          <p:cNvSpPr>
            <a:spLocks noGrp="1"/>
          </p:cNvSpPr>
          <p:nvPr>
            <p:ph idx="1"/>
          </p:nvPr>
        </p:nvSpPr>
        <p:spPr>
          <a:xfrm>
            <a:off x="459683" y="1401416"/>
            <a:ext cx="8137665" cy="293204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15">
            <a:extLst>
              <a:ext uri="{FF2B5EF4-FFF2-40B4-BE49-F238E27FC236}">
                <a16:creationId xmlns:a16="http://schemas.microsoft.com/office/drawing/2014/main" id="{6C16609F-8909-F746-B061-9392242D748A}"/>
              </a:ext>
            </a:extLst>
          </p:cNvPr>
          <p:cNvSpPr>
            <a:spLocks noGrp="1"/>
          </p:cNvSpPr>
          <p:nvPr>
            <p:ph type="title" hasCustomPrompt="1"/>
          </p:nvPr>
        </p:nvSpPr>
        <p:spPr>
          <a:xfrm>
            <a:off x="453585" y="318750"/>
            <a:ext cx="7753790" cy="458587"/>
          </a:xfrm>
          <a:prstGeom prst="rect">
            <a:avLst/>
          </a:prstGeom>
        </p:spPr>
        <p:txBody>
          <a:bodyPr anchor="b">
            <a:noAutofit/>
          </a:bodyPr>
          <a:lstStyle>
            <a:lvl1pPr>
              <a:defRPr sz="3600">
                <a:latin typeface="+mj-lt"/>
              </a:defRPr>
            </a:lvl1pPr>
          </a:lstStyle>
          <a:p>
            <a:r>
              <a:rPr lang="en-US" dirty="0"/>
              <a:t>Slide Title Here</a:t>
            </a:r>
          </a:p>
        </p:txBody>
      </p:sp>
      <p:sp>
        <p:nvSpPr>
          <p:cNvPr id="8" name="Text Placeholder 3">
            <a:extLst>
              <a:ext uri="{FF2B5EF4-FFF2-40B4-BE49-F238E27FC236}">
                <a16:creationId xmlns:a16="http://schemas.microsoft.com/office/drawing/2014/main" id="{F9AC2C64-0B5D-9A4C-BC3A-C2F4E05354E7}"/>
              </a:ext>
            </a:extLst>
          </p:cNvPr>
          <p:cNvSpPr>
            <a:spLocks noGrp="1"/>
          </p:cNvSpPr>
          <p:nvPr>
            <p:ph type="body" sz="quarter" idx="15" hasCustomPrompt="1"/>
          </p:nvPr>
        </p:nvSpPr>
        <p:spPr>
          <a:xfrm>
            <a:off x="457202" y="695740"/>
            <a:ext cx="7753348" cy="334897"/>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75426446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9884E-ADC3-074A-8062-72C38E4C231F}" type="datetime1">
              <a:rPr lang="en-US" smtClean="0"/>
              <a:t>4/18/2024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C8B664-E8CB-4796-8AE3-A662347EFE38}" type="slidenum">
              <a:rPr lang="en-US" smtClean="0"/>
              <a:t>‹#›</a:t>
            </a:fld>
            <a:endParaRPr lang="en-US"/>
          </a:p>
        </p:txBody>
      </p:sp>
    </p:spTree>
    <p:extLst>
      <p:ext uri="{BB962C8B-B14F-4D97-AF65-F5344CB8AC3E}">
        <p14:creationId xmlns:p14="http://schemas.microsoft.com/office/powerpoint/2010/main" val="35772034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E96C843-B743-594D-9869-6F127548FD6D}" type="datetime1">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C8B664-E8CB-4796-8AE3-A662347EFE38}" type="slidenum">
              <a:rPr lang="en-US" smtClean="0"/>
              <a:t>‹#›</a:t>
            </a:fld>
            <a:endParaRPr lang="en-US"/>
          </a:p>
        </p:txBody>
      </p:sp>
    </p:spTree>
    <p:extLst>
      <p:ext uri="{BB962C8B-B14F-4D97-AF65-F5344CB8AC3E}">
        <p14:creationId xmlns:p14="http://schemas.microsoft.com/office/powerpoint/2010/main" val="10981453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5BAED56-34EF-BF4B-A555-CC6C9AC98C54}" type="datetime1">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C8B664-E8CB-4796-8AE3-A662347EFE38}" type="slidenum">
              <a:rPr lang="en-US" smtClean="0"/>
              <a:t>‹#›</a:t>
            </a:fld>
            <a:endParaRPr lang="en-US"/>
          </a:p>
        </p:txBody>
      </p:sp>
    </p:spTree>
    <p:extLst>
      <p:ext uri="{BB962C8B-B14F-4D97-AF65-F5344CB8AC3E}">
        <p14:creationId xmlns:p14="http://schemas.microsoft.com/office/powerpoint/2010/main" val="15105450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E4BB91-3EFA-4C40-ADDE-E8B342556AE5}" type="datetime1">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C8B664-E8CB-4796-8AE3-A662347EFE38}" type="slidenum">
              <a:rPr lang="en-US" smtClean="0"/>
              <a:t>‹#›</a:t>
            </a:fld>
            <a:endParaRPr lang="en-US"/>
          </a:p>
        </p:txBody>
      </p:sp>
    </p:spTree>
    <p:extLst>
      <p:ext uri="{BB962C8B-B14F-4D97-AF65-F5344CB8AC3E}">
        <p14:creationId xmlns:p14="http://schemas.microsoft.com/office/powerpoint/2010/main" val="30586283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A86EC0-A2C8-B143-8771-D897842A86FE}" type="datetime1">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C8B664-E8CB-4796-8AE3-A662347EFE38}" type="slidenum">
              <a:rPr lang="en-US" smtClean="0"/>
              <a:t>‹#›</a:t>
            </a:fld>
            <a:endParaRPr lang="en-US"/>
          </a:p>
        </p:txBody>
      </p:sp>
    </p:spTree>
    <p:extLst>
      <p:ext uri="{BB962C8B-B14F-4D97-AF65-F5344CB8AC3E}">
        <p14:creationId xmlns:p14="http://schemas.microsoft.com/office/powerpoint/2010/main" val="15686342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319200" y="4634179"/>
            <a:ext cx="1925338" cy="178955"/>
          </a:xfrm>
          <a:prstGeom prst="rect">
            <a:avLst/>
          </a:prstGeom>
        </p:spPr>
        <p:txBody>
          <a:bodyPr vert="horz" wrap="square" lIns="91440" tIns="0" rIns="91440" bIns="0" rtlCol="0" anchor="b" anchorCtr="0">
            <a:noAutofit/>
          </a:bodyPr>
          <a:lstStyle>
            <a:lvl1pPr algn="l">
              <a:defRPr sz="1200" b="0" i="0">
                <a:solidFill>
                  <a:schemeClr val="bg2"/>
                </a:solidFill>
                <a:latin typeface="Arial" panose="020B0604020202020204" pitchFamily="34" charset="0"/>
                <a:cs typeface="Arial" panose="020B0604020202020204" pitchFamily="34" charset="0"/>
              </a:defRPr>
            </a:lvl1pPr>
          </a:lstStyle>
          <a:p>
            <a:fld id="{35A1544A-B32D-4215-8C72-EF081EDD9DD3}" type="datetime1">
              <a:rPr lang="en-US" smtClean="0"/>
              <a:t>4/18/2024</a:t>
            </a:fld>
            <a:endParaRPr lang="en-US"/>
          </a:p>
        </p:txBody>
      </p:sp>
      <p:sp>
        <p:nvSpPr>
          <p:cNvPr id="8" name="Text Placeholder 2"/>
          <p:cNvSpPr>
            <a:spLocks noGrp="1"/>
          </p:cNvSpPr>
          <p:nvPr>
            <p:ph type="body" sz="quarter" idx="10" hasCustomPrompt="1"/>
          </p:nvPr>
        </p:nvSpPr>
        <p:spPr>
          <a:xfrm>
            <a:off x="317596" y="4120017"/>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b="0" i="0" baseline="0" dirty="0" smtClean="0">
                <a:solidFill>
                  <a:schemeClr val="bg2"/>
                </a:solidFill>
                <a:cs typeface="Arial" panose="020B0604020202020204"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337464" y="1418843"/>
            <a:ext cx="6437410" cy="1311963"/>
          </a:xfrm>
        </p:spPr>
        <p:txBody>
          <a:bodyPr anchor="b">
            <a:noAutofit/>
          </a:bodyPr>
          <a:lstStyle>
            <a:lvl1pPr>
              <a:defRPr sz="3600" b="0" i="0" baseline="0">
                <a:solidFill>
                  <a:schemeClr val="bg2"/>
                </a:solidFill>
                <a:latin typeface="+mj-lt"/>
              </a:defRPr>
            </a:lvl1pPr>
          </a:lstStyle>
          <a:p>
            <a:r>
              <a:rPr lang="en-US"/>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341082" y="2816947"/>
            <a:ext cx="6432731" cy="508220"/>
          </a:xfrm>
          <a:prstGeom prst="rect">
            <a:avLst/>
          </a:prstGeom>
        </p:spPr>
        <p:txBody>
          <a:bodyPr>
            <a:noAutofit/>
          </a:bodyPr>
          <a:lstStyle>
            <a:lvl1pPr marL="0" indent="0" algn="l">
              <a:lnSpc>
                <a:spcPct val="100000"/>
              </a:lnSpc>
              <a:buNone/>
              <a:defRPr sz="1600"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230175" indent="0">
              <a:lnSpc>
                <a:spcPct val="100000"/>
              </a:lnSpc>
              <a:buNone/>
              <a:defRPr i="1">
                <a:latin typeface="+mn-lt"/>
              </a:defRPr>
            </a:lvl2pPr>
            <a:lvl3pPr marL="515911" indent="0">
              <a:lnSpc>
                <a:spcPct val="100000"/>
              </a:lnSpc>
              <a:buNone/>
              <a:defRPr i="1">
                <a:latin typeface="+mn-lt"/>
              </a:defRPr>
            </a:lvl3pPr>
            <a:lvl4pPr marL="800060" indent="0">
              <a:lnSpc>
                <a:spcPct val="100000"/>
              </a:lnSpc>
              <a:buNone/>
              <a:defRPr i="1">
                <a:latin typeface="+mn-lt"/>
              </a:defRPr>
            </a:lvl4pPr>
            <a:lvl5pPr marL="1085796" indent="0">
              <a:lnSpc>
                <a:spcPct val="100000"/>
              </a:lnSpc>
              <a:buNone/>
              <a:defRPr i="1">
                <a:latin typeface="+mn-lt"/>
              </a:defRPr>
            </a:lvl5pPr>
          </a:lstStyle>
          <a:p>
            <a:pPr lvl="0"/>
            <a:r>
              <a:rPr lang="en-US"/>
              <a:t>Optional Subhead here</a:t>
            </a:r>
          </a:p>
        </p:txBody>
      </p:sp>
      <p:pic>
        <p:nvPicPr>
          <p:cNvPr id="14" name="Picture 13">
            <a:extLst>
              <a:ext uri="{FF2B5EF4-FFF2-40B4-BE49-F238E27FC236}">
                <a16:creationId xmlns:a16="http://schemas.microsoft.com/office/drawing/2014/main" id="{D478ACD5-01D7-EA49-A1A8-0D5AC50A0B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9682" y="305870"/>
            <a:ext cx="999731" cy="999459"/>
          </a:xfrm>
          <a:prstGeom prst="rect">
            <a:avLst/>
          </a:prstGeom>
        </p:spPr>
      </p:pic>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8393114" y="4800601"/>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sz="1800" b="0" i="0">
              <a:latin typeface="Arial" panose="020B0604020202020204" pitchFamily="34" charset="0"/>
              <a:ea typeface="Helvetica Neue" panose="02000503000000020004" pitchFamily="2" charset="0"/>
              <a:cs typeface="Arial" panose="020B0604020202020204" pitchFamily="34" charset="0"/>
            </a:endParaRPr>
          </a:p>
        </p:txBody>
      </p:sp>
      <p:pic>
        <p:nvPicPr>
          <p:cNvPr id="2" name="Picture 1">
            <a:extLst>
              <a:ext uri="{FF2B5EF4-FFF2-40B4-BE49-F238E27FC236}">
                <a16:creationId xmlns:a16="http://schemas.microsoft.com/office/drawing/2014/main" id="{504723CD-1F5B-804C-A079-FE3D1017AF2B}"/>
              </a:ext>
            </a:extLst>
          </p:cNvPr>
          <p:cNvPicPr>
            <a:picLocks noChangeAspect="1"/>
          </p:cNvPicPr>
          <p:nvPr userDrawn="1"/>
        </p:nvPicPr>
        <p:blipFill rotWithShape="1">
          <a:blip r:embed="rId3" cstate="screen">
            <a:alphaModFix amt="45000"/>
            <a:extLst>
              <a:ext uri="{28A0092B-C50C-407E-A947-70E740481C1C}">
                <a14:useLocalDpi xmlns:a14="http://schemas.microsoft.com/office/drawing/2010/main"/>
              </a:ext>
            </a:extLst>
          </a:blip>
          <a:srcRect r="32084"/>
          <a:stretch/>
        </p:blipFill>
        <p:spPr>
          <a:xfrm>
            <a:off x="2244538" y="183587"/>
            <a:ext cx="6899462" cy="1686849"/>
          </a:xfrm>
          <a:prstGeom prst="rect">
            <a:avLst/>
          </a:prstGeom>
        </p:spPr>
      </p:pic>
    </p:spTree>
    <p:extLst>
      <p:ext uri="{BB962C8B-B14F-4D97-AF65-F5344CB8AC3E}">
        <p14:creationId xmlns:p14="http://schemas.microsoft.com/office/powerpoint/2010/main" val="4096814910"/>
      </p:ext>
    </p:extLst>
  </p:cSld>
  <p:clrMapOvr>
    <a:overrideClrMapping bg1="dk1" tx1="lt1" bg2="dk2" tx2="lt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250523" y="244258"/>
            <a:ext cx="8893479" cy="4899242"/>
          </a:xfrm>
          <a:prstGeom prst="rect">
            <a:avLst/>
          </a:prstGeom>
        </p:spPr>
      </p:pic>
      <p:sp>
        <p:nvSpPr>
          <p:cNvPr id="2" name="Rectangle 1"/>
          <p:cNvSpPr/>
          <p:nvPr userDrawn="1"/>
        </p:nvSpPr>
        <p:spPr bwMode="auto">
          <a:xfrm>
            <a:off x="502921" y="1"/>
            <a:ext cx="5666935" cy="4304714"/>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686298" y="3869452"/>
            <a:ext cx="1925338" cy="178955"/>
          </a:xfrm>
          <a:prstGeom prst="rect">
            <a:avLst/>
          </a:prstGeom>
        </p:spPr>
        <p:txBody>
          <a:bodyPr vert="horz" wrap="square" lIns="91440" tIns="0" rIns="91440" bIns="0" rtlCol="0" anchor="b" anchorCtr="0">
            <a:noAutofit/>
          </a:bodyPr>
          <a:lstStyle>
            <a:lvl1pPr algn="l">
              <a:defRPr sz="1200" b="0" i="0">
                <a:solidFill>
                  <a:schemeClr val="bg1"/>
                </a:solidFill>
                <a:latin typeface="Arial" panose="020B0604020202020204" pitchFamily="34" charset="0"/>
                <a:cs typeface="Arial" panose="020B0604020202020204" pitchFamily="34" charset="0"/>
              </a:defRPr>
            </a:lvl1pPr>
          </a:lstStyle>
          <a:p>
            <a:fld id="{2D0C6D31-1DF3-8949-A0F7-8D52650A2938}" type="datetime1">
              <a:rPr lang="en-US" smtClean="0"/>
              <a:t>4/18/2024</a:t>
            </a:fld>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684694" y="3355290"/>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b="0" i="0" baseline="0" dirty="0" smtClean="0">
                <a:solidFill>
                  <a:schemeClr val="bg1"/>
                </a:solidFill>
                <a:cs typeface="Arial" panose="020B0604020202020204"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669973" y="1127897"/>
            <a:ext cx="4976447" cy="1311963"/>
          </a:xfrm>
        </p:spPr>
        <p:txBody>
          <a:bodyPr anchor="b">
            <a:noAutofit/>
          </a:bodyPr>
          <a:lstStyle>
            <a:lvl1pPr>
              <a:defRPr sz="36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673589" y="2526001"/>
            <a:ext cx="4972830" cy="508220"/>
          </a:xfrm>
          <a:prstGeom prst="rect">
            <a:avLst/>
          </a:prstGeom>
        </p:spPr>
        <p:txBody>
          <a:bodyPr>
            <a:noAutofit/>
          </a:bodyPr>
          <a:lstStyle>
            <a:lvl1pPr marL="0" indent="0" algn="l">
              <a:lnSpc>
                <a:spcPct val="100000"/>
              </a:lnSpc>
              <a:buNone/>
              <a:defRPr sz="1600"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230175" indent="0">
              <a:lnSpc>
                <a:spcPct val="100000"/>
              </a:lnSpc>
              <a:buNone/>
              <a:defRPr i="1">
                <a:latin typeface="+mn-lt"/>
              </a:defRPr>
            </a:lvl2pPr>
            <a:lvl3pPr marL="515911" indent="0">
              <a:lnSpc>
                <a:spcPct val="100000"/>
              </a:lnSpc>
              <a:buNone/>
              <a:defRPr i="1">
                <a:latin typeface="+mn-lt"/>
              </a:defRPr>
            </a:lvl3pPr>
            <a:lvl4pPr marL="800060" indent="0">
              <a:lnSpc>
                <a:spcPct val="100000"/>
              </a:lnSpc>
              <a:buNone/>
              <a:defRPr i="1">
                <a:latin typeface="+mn-lt"/>
              </a:defRPr>
            </a:lvl4pPr>
            <a:lvl5pPr marL="1085796" indent="0">
              <a:lnSpc>
                <a:spcPct val="100000"/>
              </a:lnSpc>
              <a:buNone/>
              <a:defRPr i="1">
                <a:latin typeface="+mn-lt"/>
              </a:defRPr>
            </a:lvl5pPr>
          </a:lstStyle>
          <a:p>
            <a:pPr lvl="0"/>
            <a:r>
              <a:rPr lang="en-US" dirty="0"/>
              <a:t>Optional Subhead Here</a:t>
            </a:r>
          </a:p>
        </p:txBody>
      </p:sp>
      <p:pic>
        <p:nvPicPr>
          <p:cNvPr id="11" name="Picture 10">
            <a:extLst>
              <a:ext uri="{FF2B5EF4-FFF2-40B4-BE49-F238E27FC236}">
                <a16:creationId xmlns:a16="http://schemas.microsoft.com/office/drawing/2014/main" id="{7BC7F4D8-5A99-1448-8564-FCC90659795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4690" y="241702"/>
            <a:ext cx="812800" cy="812800"/>
          </a:xfrm>
          <a:prstGeom prst="rect">
            <a:avLst/>
          </a:prstGeom>
        </p:spPr>
      </p:pic>
    </p:spTree>
    <p:extLst>
      <p:ext uri="{BB962C8B-B14F-4D97-AF65-F5344CB8AC3E}">
        <p14:creationId xmlns:p14="http://schemas.microsoft.com/office/powerpoint/2010/main" val="6888165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Global Affairs - UCSF School of Pharmacy</a:t>
            </a:r>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ext Placeholder 3"/>
          <p:cNvSpPr>
            <a:spLocks noGrp="1"/>
          </p:cNvSpPr>
          <p:nvPr>
            <p:ph idx="1"/>
          </p:nvPr>
        </p:nvSpPr>
        <p:spPr>
          <a:xfrm>
            <a:off x="459683" y="1401417"/>
            <a:ext cx="8137665" cy="293204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3">
            <a:extLst>
              <a:ext uri="{FF2B5EF4-FFF2-40B4-BE49-F238E27FC236}">
                <a16:creationId xmlns:a16="http://schemas.microsoft.com/office/drawing/2014/main" id="{F4DF139D-BC7E-654E-8B11-20B16E9C7930}"/>
              </a:ext>
            </a:extLst>
          </p:cNvPr>
          <p:cNvSpPr>
            <a:spLocks noGrp="1"/>
          </p:cNvSpPr>
          <p:nvPr>
            <p:ph type="body" sz="quarter" idx="15" hasCustomPrompt="1"/>
          </p:nvPr>
        </p:nvSpPr>
        <p:spPr>
          <a:xfrm>
            <a:off x="457203" y="695741"/>
            <a:ext cx="7753348" cy="334897"/>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13" name="Title 15">
            <a:extLst>
              <a:ext uri="{FF2B5EF4-FFF2-40B4-BE49-F238E27FC236}">
                <a16:creationId xmlns:a16="http://schemas.microsoft.com/office/drawing/2014/main" id="{68E21D6E-1863-6D44-96ED-6535B5C0C57A}"/>
              </a:ext>
            </a:extLst>
          </p:cNvPr>
          <p:cNvSpPr>
            <a:spLocks noGrp="1"/>
          </p:cNvSpPr>
          <p:nvPr>
            <p:ph type="title" hasCustomPrompt="1"/>
          </p:nvPr>
        </p:nvSpPr>
        <p:spPr>
          <a:xfrm>
            <a:off x="453586" y="318751"/>
            <a:ext cx="7753790" cy="458587"/>
          </a:xfrm>
          <a:prstGeom prst="rect">
            <a:avLst/>
          </a:prstGeom>
        </p:spPr>
        <p:txBody>
          <a:bodyPr anchor="b">
            <a:noAutofit/>
          </a:bodyPr>
          <a:lstStyle>
            <a:lvl1pPr>
              <a:defRPr sz="3600">
                <a:latin typeface="+mj-lt"/>
              </a:defRPr>
            </a:lvl1pPr>
          </a:lstStyle>
          <a:p>
            <a:r>
              <a:rPr lang="en-US" dirty="0"/>
              <a:t>Slide Title Here</a:t>
            </a:r>
          </a:p>
        </p:txBody>
      </p:sp>
    </p:spTree>
    <p:extLst>
      <p:ext uri="{BB962C8B-B14F-4D97-AF65-F5344CB8AC3E}">
        <p14:creationId xmlns:p14="http://schemas.microsoft.com/office/powerpoint/2010/main" val="406699676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ver – NavyBlue1">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C85033-62F3-644F-B87F-93580F90CE6B}"/>
              </a:ext>
              <a:ext uri="{C183D7F6-B498-43B3-948B-1728B52AA6E4}">
                <adec:decorative xmlns:adec="http://schemas.microsoft.com/office/drawing/2017/decorative" val="1"/>
              </a:ext>
            </a:extLst>
          </p:cNvPr>
          <p:cNvSpPr/>
          <p:nvPr userDrawn="1"/>
        </p:nvSpPr>
        <p:spPr bwMode="auto">
          <a:xfrm>
            <a:off x="8267700" y="1"/>
            <a:ext cx="876300" cy="250825"/>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8" name="Picture 7">
            <a:extLst>
              <a:ext uri="{FF2B5EF4-FFF2-40B4-BE49-F238E27FC236}">
                <a16:creationId xmlns:a16="http://schemas.microsoft.com/office/drawing/2014/main" id="{D9022C9D-8F97-2E44-BE44-53B2BF3E0B19}"/>
              </a:ext>
              <a:ext uri="{C183D7F6-B498-43B3-948B-1728B52AA6E4}">
                <adec:decorative xmlns:adec="http://schemas.microsoft.com/office/drawing/2017/decorative" val="1"/>
              </a:ext>
            </a:extLst>
          </p:cNvPr>
          <p:cNvPicPr>
            <a:picLocks noChangeAspect="1"/>
          </p:cNvPicPr>
          <p:nvPr userDrawn="1"/>
        </p:nvPicPr>
        <p:blipFill rotWithShape="1">
          <a:blip r:embed="rId2"/>
          <a:srcRect b="2515"/>
          <a:stretch/>
        </p:blipFill>
        <p:spPr>
          <a:xfrm>
            <a:off x="236862" y="247650"/>
            <a:ext cx="8907139" cy="4895850"/>
          </a:xfrm>
          <a:prstGeom prst="rect">
            <a:avLst/>
          </a:prstGeom>
        </p:spPr>
      </p:pic>
      <p:sp>
        <p:nvSpPr>
          <p:cNvPr id="2" name="Rectangle 1">
            <a:extLst>
              <a:ext uri="{C183D7F6-B498-43B3-948B-1728B52AA6E4}">
                <adec:decorative xmlns:adec="http://schemas.microsoft.com/office/drawing/2017/decorative" val="1"/>
              </a:ext>
            </a:extLst>
          </p:cNvPr>
          <p:cNvSpPr/>
          <p:nvPr userDrawn="1"/>
        </p:nvSpPr>
        <p:spPr bwMode="auto">
          <a:xfrm>
            <a:off x="502921" y="1"/>
            <a:ext cx="5666935" cy="4304714"/>
          </a:xfrm>
          <a:prstGeom prst="rect">
            <a:avLst/>
          </a:prstGeom>
          <a:solidFill>
            <a:srgbClr val="052049"/>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2" name="Text Placeholder 2"/>
          <p:cNvSpPr>
            <a:spLocks noGrp="1"/>
          </p:cNvSpPr>
          <p:nvPr>
            <p:ph type="body" sz="quarter" idx="10" hasCustomPrompt="1"/>
          </p:nvPr>
        </p:nvSpPr>
        <p:spPr>
          <a:xfrm>
            <a:off x="784275" y="3355289"/>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9" name="Text Placeholder 3"/>
          <p:cNvSpPr>
            <a:spLocks noGrp="1"/>
          </p:cNvSpPr>
          <p:nvPr>
            <p:ph type="body" sz="quarter" idx="15" hasCustomPrompt="1"/>
          </p:nvPr>
        </p:nvSpPr>
        <p:spPr>
          <a:xfrm>
            <a:off x="787890" y="2526001"/>
            <a:ext cx="4972830" cy="508220"/>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20" name="Title 15"/>
          <p:cNvSpPr>
            <a:spLocks noGrp="1"/>
          </p:cNvSpPr>
          <p:nvPr>
            <p:ph type="title" hasCustomPrompt="1"/>
          </p:nvPr>
        </p:nvSpPr>
        <p:spPr>
          <a:xfrm>
            <a:off x="784274" y="1127897"/>
            <a:ext cx="4976447" cy="1311963"/>
          </a:xfrm>
          <a:prstGeom prst="rect">
            <a:avLst/>
          </a:prstGeom>
        </p:spPr>
        <p:txBody>
          <a:bodyPr anchor="b">
            <a:noAutofit/>
          </a:bodyPr>
          <a:lstStyle>
            <a:lvl1pPr>
              <a:defRPr sz="3600" baseline="0">
                <a:solidFill>
                  <a:schemeClr val="bg1"/>
                </a:solidFill>
                <a:latin typeface="+mj-lt"/>
              </a:defRPr>
            </a:lvl1pPr>
          </a:lstStyle>
          <a:p>
            <a:r>
              <a:rPr lang="en-US"/>
              <a:t>Title Here</a:t>
            </a:r>
            <a:endParaRPr lang="en-US" dirty="0"/>
          </a:p>
        </p:txBody>
      </p:sp>
      <p:pic>
        <p:nvPicPr>
          <p:cNvPr id="11" name="Picture 10" descr="UCSF School of Pharmacy.">
            <a:extLst>
              <a:ext uri="{FF2B5EF4-FFF2-40B4-BE49-F238E27FC236}">
                <a16:creationId xmlns:a16="http://schemas.microsoft.com/office/drawing/2014/main" id="{D2D8F5B0-5C4A-9B45-B61B-B5E162DC37DB}"/>
              </a:ext>
            </a:extLst>
          </p:cNvPr>
          <p:cNvPicPr>
            <a:picLocks noChangeAspect="1"/>
          </p:cNvPicPr>
          <p:nvPr userDrawn="1"/>
        </p:nvPicPr>
        <p:blipFill>
          <a:blip r:embed="rId3"/>
          <a:stretch>
            <a:fillRect/>
          </a:stretch>
        </p:blipFill>
        <p:spPr>
          <a:xfrm>
            <a:off x="871083" y="241902"/>
            <a:ext cx="1728216" cy="463668"/>
          </a:xfrm>
          <a:prstGeom prst="rect">
            <a:avLst/>
          </a:prstGeom>
        </p:spPr>
      </p:pic>
    </p:spTree>
    <p:extLst>
      <p:ext uri="{BB962C8B-B14F-4D97-AF65-F5344CB8AC3E}">
        <p14:creationId xmlns:p14="http://schemas.microsoft.com/office/powerpoint/2010/main" val="2769041596"/>
      </p:ext>
    </p:extLst>
  </p:cSld>
  <p:clrMapOvr>
    <a:overrideClrMapping bg1="lt1" tx1="dk1" bg2="lt2" tx2="dk2" accent1="accent1" accent2="accent2" accent3="accent3" accent4="accent4" accent5="accent5" accent6="accent6" hlink="hlink" folHlink="folHlink"/>
  </p:clrMapOvr>
  <p:transition>
    <p:fade/>
  </p:transition>
  <p:hf hdr="0"/>
  <p:extLst>
    <p:ext uri="{DCECCB84-F9BA-43D5-87BE-67443E8EF086}">
      <p15:sldGuideLst xmlns:p15="http://schemas.microsoft.com/office/powerpoint/2012/main">
        <p15:guide id="1" orient="horz" pos="156">
          <p15:clr>
            <a:srgbClr val="FBAE40"/>
          </p15:clr>
        </p15:guide>
        <p15:guide id="2" pos="28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0551C-1A92-10CE-70A8-A43F85F5A6D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CED6AA3-02A0-719C-112B-D7F85F7B481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6854C5F-5BB8-0608-7CD7-469F4E8E9E4C}"/>
              </a:ext>
            </a:extLst>
          </p:cNvPr>
          <p:cNvSpPr>
            <a:spLocks noGrp="1"/>
          </p:cNvSpPr>
          <p:nvPr>
            <p:ph type="dt" sz="half" idx="10"/>
          </p:nvPr>
        </p:nvSpPr>
        <p:spPr/>
        <p:txBody>
          <a:bodyPr/>
          <a:lstStyle/>
          <a:p>
            <a:fld id="{6E6D0B40-978C-A548-A432-5B483828A1C1}" type="datetimeFigureOut">
              <a:rPr lang="en-US" smtClean="0"/>
              <a:t>4/18/2024</a:t>
            </a:fld>
            <a:endParaRPr lang="en-US"/>
          </a:p>
        </p:txBody>
      </p:sp>
      <p:sp>
        <p:nvSpPr>
          <p:cNvPr id="5" name="Footer Placeholder 4">
            <a:extLst>
              <a:ext uri="{FF2B5EF4-FFF2-40B4-BE49-F238E27FC236}">
                <a16:creationId xmlns:a16="http://schemas.microsoft.com/office/drawing/2014/main" id="{A6F3BBAB-CC9B-FED7-FD0D-BC5FF9AA4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3BBA1B-AC0B-7DBC-CF97-9FCC6D983487}"/>
              </a:ext>
            </a:extLst>
          </p:cNvPr>
          <p:cNvSpPr>
            <a:spLocks noGrp="1"/>
          </p:cNvSpPr>
          <p:nvPr>
            <p:ph type="sldNum" sz="quarter" idx="12"/>
          </p:nvPr>
        </p:nvSpPr>
        <p:spPr/>
        <p:txBody>
          <a:bodyPr/>
          <a:lstStyle/>
          <a:p>
            <a:fld id="{0B4E596B-7195-2B4E-90F8-DE8FB4CBBBDC}" type="slidenum">
              <a:rPr lang="en-US" smtClean="0"/>
              <a:t>‹#›</a:t>
            </a:fld>
            <a:endParaRPr lang="en-US"/>
          </a:p>
        </p:txBody>
      </p:sp>
    </p:spTree>
    <p:extLst>
      <p:ext uri="{BB962C8B-B14F-4D97-AF65-F5344CB8AC3E}">
        <p14:creationId xmlns:p14="http://schemas.microsoft.com/office/powerpoint/2010/main" val="111045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19515925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F4B23-CB04-ABAD-39BE-0A0F4E4B52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C595FC-CB5E-4BF8-84CA-09D7FE1250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C84F66-2943-8F48-F8AF-5803436E0F89}"/>
              </a:ext>
            </a:extLst>
          </p:cNvPr>
          <p:cNvSpPr>
            <a:spLocks noGrp="1"/>
          </p:cNvSpPr>
          <p:nvPr>
            <p:ph type="dt" sz="half" idx="10"/>
          </p:nvPr>
        </p:nvSpPr>
        <p:spPr/>
        <p:txBody>
          <a:bodyPr/>
          <a:lstStyle/>
          <a:p>
            <a:fld id="{6E6D0B40-978C-A548-A432-5B483828A1C1}" type="datetimeFigureOut">
              <a:rPr lang="en-US" smtClean="0"/>
              <a:t>4/18/2024</a:t>
            </a:fld>
            <a:endParaRPr lang="en-US"/>
          </a:p>
        </p:txBody>
      </p:sp>
      <p:sp>
        <p:nvSpPr>
          <p:cNvPr id="5" name="Footer Placeholder 4">
            <a:extLst>
              <a:ext uri="{FF2B5EF4-FFF2-40B4-BE49-F238E27FC236}">
                <a16:creationId xmlns:a16="http://schemas.microsoft.com/office/drawing/2014/main" id="{C4AB257E-D8E4-F72E-B118-5016134A8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1B306-EADC-D959-C04F-6446CDEEAE37}"/>
              </a:ext>
            </a:extLst>
          </p:cNvPr>
          <p:cNvSpPr>
            <a:spLocks noGrp="1"/>
          </p:cNvSpPr>
          <p:nvPr>
            <p:ph type="sldNum" sz="quarter" idx="12"/>
          </p:nvPr>
        </p:nvSpPr>
        <p:spPr/>
        <p:txBody>
          <a:bodyPr/>
          <a:lstStyle/>
          <a:p>
            <a:fld id="{0B4E596B-7195-2B4E-90F8-DE8FB4CBBBDC}" type="slidenum">
              <a:rPr lang="en-US" smtClean="0"/>
              <a:t>‹#›</a:t>
            </a:fld>
            <a:endParaRPr lang="en-US"/>
          </a:p>
        </p:txBody>
      </p:sp>
    </p:spTree>
    <p:extLst>
      <p:ext uri="{BB962C8B-B14F-4D97-AF65-F5344CB8AC3E}">
        <p14:creationId xmlns:p14="http://schemas.microsoft.com/office/powerpoint/2010/main" val="39340062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0E8CE-82B6-15C2-2E2C-2301ABDE44E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7361322-1BA6-2355-2E63-C90899E1E877}"/>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225E15-9605-76BF-1C6E-C2DA6780B295}"/>
              </a:ext>
            </a:extLst>
          </p:cNvPr>
          <p:cNvSpPr>
            <a:spLocks noGrp="1"/>
          </p:cNvSpPr>
          <p:nvPr>
            <p:ph type="dt" sz="half" idx="10"/>
          </p:nvPr>
        </p:nvSpPr>
        <p:spPr/>
        <p:txBody>
          <a:bodyPr/>
          <a:lstStyle/>
          <a:p>
            <a:fld id="{6E6D0B40-978C-A548-A432-5B483828A1C1}" type="datetimeFigureOut">
              <a:rPr lang="en-US" smtClean="0"/>
              <a:t>4/18/2024</a:t>
            </a:fld>
            <a:endParaRPr lang="en-US"/>
          </a:p>
        </p:txBody>
      </p:sp>
      <p:sp>
        <p:nvSpPr>
          <p:cNvPr id="5" name="Footer Placeholder 4">
            <a:extLst>
              <a:ext uri="{FF2B5EF4-FFF2-40B4-BE49-F238E27FC236}">
                <a16:creationId xmlns:a16="http://schemas.microsoft.com/office/drawing/2014/main" id="{722DAE79-DBBB-8A9D-054E-B8FFE76E50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CFEED-6C90-E463-219E-CF9CFAF18A51}"/>
              </a:ext>
            </a:extLst>
          </p:cNvPr>
          <p:cNvSpPr>
            <a:spLocks noGrp="1"/>
          </p:cNvSpPr>
          <p:nvPr>
            <p:ph type="sldNum" sz="quarter" idx="12"/>
          </p:nvPr>
        </p:nvSpPr>
        <p:spPr/>
        <p:txBody>
          <a:bodyPr/>
          <a:lstStyle/>
          <a:p>
            <a:fld id="{0B4E596B-7195-2B4E-90F8-DE8FB4CBBBDC}" type="slidenum">
              <a:rPr lang="en-US" smtClean="0"/>
              <a:t>‹#›</a:t>
            </a:fld>
            <a:endParaRPr lang="en-US"/>
          </a:p>
        </p:txBody>
      </p:sp>
    </p:spTree>
    <p:extLst>
      <p:ext uri="{BB962C8B-B14F-4D97-AF65-F5344CB8AC3E}">
        <p14:creationId xmlns:p14="http://schemas.microsoft.com/office/powerpoint/2010/main" val="13946765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27309-7515-5C43-6EAB-4F28F372EF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F44ED2-8C4D-0E9C-26C7-B2DA1FF3FC2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02DB72-C445-1C76-7657-0C6E6824FF7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CDE251-D006-FF11-0D8A-4190F4E1ADB2}"/>
              </a:ext>
            </a:extLst>
          </p:cNvPr>
          <p:cNvSpPr>
            <a:spLocks noGrp="1"/>
          </p:cNvSpPr>
          <p:nvPr>
            <p:ph type="dt" sz="half" idx="10"/>
          </p:nvPr>
        </p:nvSpPr>
        <p:spPr/>
        <p:txBody>
          <a:bodyPr/>
          <a:lstStyle/>
          <a:p>
            <a:fld id="{6E6D0B40-978C-A548-A432-5B483828A1C1}" type="datetimeFigureOut">
              <a:rPr lang="en-US" smtClean="0"/>
              <a:t>4/18/2024</a:t>
            </a:fld>
            <a:endParaRPr lang="en-US"/>
          </a:p>
        </p:txBody>
      </p:sp>
      <p:sp>
        <p:nvSpPr>
          <p:cNvPr id="6" name="Footer Placeholder 5">
            <a:extLst>
              <a:ext uri="{FF2B5EF4-FFF2-40B4-BE49-F238E27FC236}">
                <a16:creationId xmlns:a16="http://schemas.microsoft.com/office/drawing/2014/main" id="{3DF702EF-14E9-0299-CB5D-37DE019B79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7463D0-4250-A9A2-E88E-D2D53DD0ECDC}"/>
              </a:ext>
            </a:extLst>
          </p:cNvPr>
          <p:cNvSpPr>
            <a:spLocks noGrp="1"/>
          </p:cNvSpPr>
          <p:nvPr>
            <p:ph type="sldNum" sz="quarter" idx="12"/>
          </p:nvPr>
        </p:nvSpPr>
        <p:spPr/>
        <p:txBody>
          <a:bodyPr/>
          <a:lstStyle/>
          <a:p>
            <a:fld id="{0B4E596B-7195-2B4E-90F8-DE8FB4CBBBDC}" type="slidenum">
              <a:rPr lang="en-US" smtClean="0"/>
              <a:t>‹#›</a:t>
            </a:fld>
            <a:endParaRPr lang="en-US"/>
          </a:p>
        </p:txBody>
      </p:sp>
    </p:spTree>
    <p:extLst>
      <p:ext uri="{BB962C8B-B14F-4D97-AF65-F5344CB8AC3E}">
        <p14:creationId xmlns:p14="http://schemas.microsoft.com/office/powerpoint/2010/main" val="24785677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7E273-44ED-B5DC-E776-B57BEA5C3EEC}"/>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DF9C65-E541-99A2-0E0D-2A29AC67882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0247E3D-F03D-DB0D-6908-9C2DE8E3A21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DD69F1-8155-4ABA-B83B-5FA9EE214A5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1724C1D-71A6-1566-8146-5E0B5804F125}"/>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886722-5B6D-635C-09B5-45971C696551}"/>
              </a:ext>
            </a:extLst>
          </p:cNvPr>
          <p:cNvSpPr>
            <a:spLocks noGrp="1"/>
          </p:cNvSpPr>
          <p:nvPr>
            <p:ph type="dt" sz="half" idx="10"/>
          </p:nvPr>
        </p:nvSpPr>
        <p:spPr/>
        <p:txBody>
          <a:bodyPr/>
          <a:lstStyle/>
          <a:p>
            <a:fld id="{6E6D0B40-978C-A548-A432-5B483828A1C1}" type="datetimeFigureOut">
              <a:rPr lang="en-US" smtClean="0"/>
              <a:t>4/18/2024</a:t>
            </a:fld>
            <a:endParaRPr lang="en-US"/>
          </a:p>
        </p:txBody>
      </p:sp>
      <p:sp>
        <p:nvSpPr>
          <p:cNvPr id="8" name="Footer Placeholder 7">
            <a:extLst>
              <a:ext uri="{FF2B5EF4-FFF2-40B4-BE49-F238E27FC236}">
                <a16:creationId xmlns:a16="http://schemas.microsoft.com/office/drawing/2014/main" id="{60653FC4-7399-B1BF-0525-4A831ACA7F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A98B8E-F70A-8F57-5F9D-AAFB1438BB6B}"/>
              </a:ext>
            </a:extLst>
          </p:cNvPr>
          <p:cNvSpPr>
            <a:spLocks noGrp="1"/>
          </p:cNvSpPr>
          <p:nvPr>
            <p:ph type="sldNum" sz="quarter" idx="12"/>
          </p:nvPr>
        </p:nvSpPr>
        <p:spPr/>
        <p:txBody>
          <a:bodyPr/>
          <a:lstStyle/>
          <a:p>
            <a:fld id="{0B4E596B-7195-2B4E-90F8-DE8FB4CBBBDC}" type="slidenum">
              <a:rPr lang="en-US" smtClean="0"/>
              <a:t>‹#›</a:t>
            </a:fld>
            <a:endParaRPr lang="en-US"/>
          </a:p>
        </p:txBody>
      </p:sp>
    </p:spTree>
    <p:extLst>
      <p:ext uri="{BB962C8B-B14F-4D97-AF65-F5344CB8AC3E}">
        <p14:creationId xmlns:p14="http://schemas.microsoft.com/office/powerpoint/2010/main" val="10058877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6E7B5-76C0-0B8E-27C9-9EB73C5E1F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7FAE38-E5AB-E1B2-057C-00D2DB6ED057}"/>
              </a:ext>
            </a:extLst>
          </p:cNvPr>
          <p:cNvSpPr>
            <a:spLocks noGrp="1"/>
          </p:cNvSpPr>
          <p:nvPr>
            <p:ph type="dt" sz="half" idx="10"/>
          </p:nvPr>
        </p:nvSpPr>
        <p:spPr/>
        <p:txBody>
          <a:bodyPr/>
          <a:lstStyle/>
          <a:p>
            <a:fld id="{6E6D0B40-978C-A548-A432-5B483828A1C1}" type="datetimeFigureOut">
              <a:rPr lang="en-US" smtClean="0"/>
              <a:t>4/18/2024</a:t>
            </a:fld>
            <a:endParaRPr lang="en-US"/>
          </a:p>
        </p:txBody>
      </p:sp>
      <p:sp>
        <p:nvSpPr>
          <p:cNvPr id="4" name="Footer Placeholder 3">
            <a:extLst>
              <a:ext uri="{FF2B5EF4-FFF2-40B4-BE49-F238E27FC236}">
                <a16:creationId xmlns:a16="http://schemas.microsoft.com/office/drawing/2014/main" id="{A6FF277F-FF8F-DC10-C1A7-4363762D18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2FE459-A89A-AEEC-5484-4EF40924AB51}"/>
              </a:ext>
            </a:extLst>
          </p:cNvPr>
          <p:cNvSpPr>
            <a:spLocks noGrp="1"/>
          </p:cNvSpPr>
          <p:nvPr>
            <p:ph type="sldNum" sz="quarter" idx="12"/>
          </p:nvPr>
        </p:nvSpPr>
        <p:spPr/>
        <p:txBody>
          <a:bodyPr/>
          <a:lstStyle/>
          <a:p>
            <a:fld id="{0B4E596B-7195-2B4E-90F8-DE8FB4CBBBDC}" type="slidenum">
              <a:rPr lang="en-US" smtClean="0"/>
              <a:t>‹#›</a:t>
            </a:fld>
            <a:endParaRPr lang="en-US"/>
          </a:p>
        </p:txBody>
      </p:sp>
    </p:spTree>
    <p:extLst>
      <p:ext uri="{BB962C8B-B14F-4D97-AF65-F5344CB8AC3E}">
        <p14:creationId xmlns:p14="http://schemas.microsoft.com/office/powerpoint/2010/main" val="22181030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ECBC5D-5164-D580-DDC0-C49B368724F4}"/>
              </a:ext>
            </a:extLst>
          </p:cNvPr>
          <p:cNvSpPr>
            <a:spLocks noGrp="1"/>
          </p:cNvSpPr>
          <p:nvPr>
            <p:ph type="dt" sz="half" idx="10"/>
          </p:nvPr>
        </p:nvSpPr>
        <p:spPr/>
        <p:txBody>
          <a:bodyPr/>
          <a:lstStyle/>
          <a:p>
            <a:fld id="{6E6D0B40-978C-A548-A432-5B483828A1C1}" type="datetimeFigureOut">
              <a:rPr lang="en-US" smtClean="0"/>
              <a:t>4/18/2024</a:t>
            </a:fld>
            <a:endParaRPr lang="en-US"/>
          </a:p>
        </p:txBody>
      </p:sp>
      <p:sp>
        <p:nvSpPr>
          <p:cNvPr id="3" name="Footer Placeholder 2">
            <a:extLst>
              <a:ext uri="{FF2B5EF4-FFF2-40B4-BE49-F238E27FC236}">
                <a16:creationId xmlns:a16="http://schemas.microsoft.com/office/drawing/2014/main" id="{9D7AE641-13F4-18BF-78CF-A92E06DF9D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38AEA7-3057-7CAE-F7F2-97867C753EFC}"/>
              </a:ext>
            </a:extLst>
          </p:cNvPr>
          <p:cNvSpPr>
            <a:spLocks noGrp="1"/>
          </p:cNvSpPr>
          <p:nvPr>
            <p:ph type="sldNum" sz="quarter" idx="12"/>
          </p:nvPr>
        </p:nvSpPr>
        <p:spPr/>
        <p:txBody>
          <a:bodyPr/>
          <a:lstStyle/>
          <a:p>
            <a:fld id="{0B4E596B-7195-2B4E-90F8-DE8FB4CBBBDC}" type="slidenum">
              <a:rPr lang="en-US" smtClean="0"/>
              <a:t>‹#›</a:t>
            </a:fld>
            <a:endParaRPr lang="en-US"/>
          </a:p>
        </p:txBody>
      </p:sp>
    </p:spTree>
    <p:extLst>
      <p:ext uri="{BB962C8B-B14F-4D97-AF65-F5344CB8AC3E}">
        <p14:creationId xmlns:p14="http://schemas.microsoft.com/office/powerpoint/2010/main" val="2001933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5B563-96FA-259D-3483-4B232EF2F93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2D124C2-C0DF-66DF-7957-F5254DF7D64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341E23-E5C4-F7DC-BA34-56ED61A81A4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CB5229A-DA9B-1EA8-D4FB-21FCECE8BDAE}"/>
              </a:ext>
            </a:extLst>
          </p:cNvPr>
          <p:cNvSpPr>
            <a:spLocks noGrp="1"/>
          </p:cNvSpPr>
          <p:nvPr>
            <p:ph type="dt" sz="half" idx="10"/>
          </p:nvPr>
        </p:nvSpPr>
        <p:spPr/>
        <p:txBody>
          <a:bodyPr/>
          <a:lstStyle/>
          <a:p>
            <a:fld id="{6E6D0B40-978C-A548-A432-5B483828A1C1}" type="datetimeFigureOut">
              <a:rPr lang="en-US" smtClean="0"/>
              <a:t>4/18/2024</a:t>
            </a:fld>
            <a:endParaRPr lang="en-US"/>
          </a:p>
        </p:txBody>
      </p:sp>
      <p:sp>
        <p:nvSpPr>
          <p:cNvPr id="6" name="Footer Placeholder 5">
            <a:extLst>
              <a:ext uri="{FF2B5EF4-FFF2-40B4-BE49-F238E27FC236}">
                <a16:creationId xmlns:a16="http://schemas.microsoft.com/office/drawing/2014/main" id="{A356CA49-0B89-7F2F-DA56-E3C6F2B8C6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92299E-2F14-7023-A015-497196080812}"/>
              </a:ext>
            </a:extLst>
          </p:cNvPr>
          <p:cNvSpPr>
            <a:spLocks noGrp="1"/>
          </p:cNvSpPr>
          <p:nvPr>
            <p:ph type="sldNum" sz="quarter" idx="12"/>
          </p:nvPr>
        </p:nvSpPr>
        <p:spPr/>
        <p:txBody>
          <a:bodyPr/>
          <a:lstStyle/>
          <a:p>
            <a:fld id="{0B4E596B-7195-2B4E-90F8-DE8FB4CBBBDC}" type="slidenum">
              <a:rPr lang="en-US" smtClean="0"/>
              <a:t>‹#›</a:t>
            </a:fld>
            <a:endParaRPr lang="en-US"/>
          </a:p>
        </p:txBody>
      </p:sp>
    </p:spTree>
    <p:extLst>
      <p:ext uri="{BB962C8B-B14F-4D97-AF65-F5344CB8AC3E}">
        <p14:creationId xmlns:p14="http://schemas.microsoft.com/office/powerpoint/2010/main" val="26446208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AB4-428E-4960-208C-3BECEC06D8B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5C1B03C-EF87-13F8-D0F4-0886A0C17EE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FCC2177-0FD7-17F8-97A5-0D1736C9EB1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D128F25-D7F0-C3B9-8D23-0AE413A674EA}"/>
              </a:ext>
            </a:extLst>
          </p:cNvPr>
          <p:cNvSpPr>
            <a:spLocks noGrp="1"/>
          </p:cNvSpPr>
          <p:nvPr>
            <p:ph type="dt" sz="half" idx="10"/>
          </p:nvPr>
        </p:nvSpPr>
        <p:spPr/>
        <p:txBody>
          <a:bodyPr/>
          <a:lstStyle/>
          <a:p>
            <a:fld id="{6E6D0B40-978C-A548-A432-5B483828A1C1}" type="datetimeFigureOut">
              <a:rPr lang="en-US" smtClean="0"/>
              <a:t>4/18/2024</a:t>
            </a:fld>
            <a:endParaRPr lang="en-US"/>
          </a:p>
        </p:txBody>
      </p:sp>
      <p:sp>
        <p:nvSpPr>
          <p:cNvPr id="6" name="Footer Placeholder 5">
            <a:extLst>
              <a:ext uri="{FF2B5EF4-FFF2-40B4-BE49-F238E27FC236}">
                <a16:creationId xmlns:a16="http://schemas.microsoft.com/office/drawing/2014/main" id="{D6932B1E-9D1E-70BA-68D3-BCEDF82F5D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967AC-275F-2F9C-B994-A24CF103D6A1}"/>
              </a:ext>
            </a:extLst>
          </p:cNvPr>
          <p:cNvSpPr>
            <a:spLocks noGrp="1"/>
          </p:cNvSpPr>
          <p:nvPr>
            <p:ph type="sldNum" sz="quarter" idx="12"/>
          </p:nvPr>
        </p:nvSpPr>
        <p:spPr/>
        <p:txBody>
          <a:bodyPr/>
          <a:lstStyle/>
          <a:p>
            <a:fld id="{0B4E596B-7195-2B4E-90F8-DE8FB4CBBBDC}" type="slidenum">
              <a:rPr lang="en-US" smtClean="0"/>
              <a:t>‹#›</a:t>
            </a:fld>
            <a:endParaRPr lang="en-US"/>
          </a:p>
        </p:txBody>
      </p:sp>
    </p:spTree>
    <p:extLst>
      <p:ext uri="{BB962C8B-B14F-4D97-AF65-F5344CB8AC3E}">
        <p14:creationId xmlns:p14="http://schemas.microsoft.com/office/powerpoint/2010/main" val="18109002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63FD7-97F0-1790-2117-55DC3D6217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DEC268-9FC2-20E9-D221-82D6038B7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C66687-1EEC-9629-6A5C-F8C91C928089}"/>
              </a:ext>
            </a:extLst>
          </p:cNvPr>
          <p:cNvSpPr>
            <a:spLocks noGrp="1"/>
          </p:cNvSpPr>
          <p:nvPr>
            <p:ph type="dt" sz="half" idx="10"/>
          </p:nvPr>
        </p:nvSpPr>
        <p:spPr/>
        <p:txBody>
          <a:bodyPr/>
          <a:lstStyle/>
          <a:p>
            <a:fld id="{6E6D0B40-978C-A548-A432-5B483828A1C1}" type="datetimeFigureOut">
              <a:rPr lang="en-US" smtClean="0"/>
              <a:t>4/18/2024</a:t>
            </a:fld>
            <a:endParaRPr lang="en-US"/>
          </a:p>
        </p:txBody>
      </p:sp>
      <p:sp>
        <p:nvSpPr>
          <p:cNvPr id="5" name="Footer Placeholder 4">
            <a:extLst>
              <a:ext uri="{FF2B5EF4-FFF2-40B4-BE49-F238E27FC236}">
                <a16:creationId xmlns:a16="http://schemas.microsoft.com/office/drawing/2014/main" id="{A0E081EB-43FB-E863-8F33-52AB1FEEF5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944593-EEC3-94FE-61AF-44DF625ABA3D}"/>
              </a:ext>
            </a:extLst>
          </p:cNvPr>
          <p:cNvSpPr>
            <a:spLocks noGrp="1"/>
          </p:cNvSpPr>
          <p:nvPr>
            <p:ph type="sldNum" sz="quarter" idx="12"/>
          </p:nvPr>
        </p:nvSpPr>
        <p:spPr/>
        <p:txBody>
          <a:bodyPr/>
          <a:lstStyle/>
          <a:p>
            <a:fld id="{0B4E596B-7195-2B4E-90F8-DE8FB4CBBBDC}" type="slidenum">
              <a:rPr lang="en-US" smtClean="0"/>
              <a:t>‹#›</a:t>
            </a:fld>
            <a:endParaRPr lang="en-US"/>
          </a:p>
        </p:txBody>
      </p:sp>
    </p:spTree>
    <p:extLst>
      <p:ext uri="{BB962C8B-B14F-4D97-AF65-F5344CB8AC3E}">
        <p14:creationId xmlns:p14="http://schemas.microsoft.com/office/powerpoint/2010/main" val="8137904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4E5214-7126-AF5D-CBF7-F986469337F3}"/>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8F51B8-840D-9699-0FDB-E86F3C3A873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95E56-5CAE-8EA5-5A25-F9BBA910F868}"/>
              </a:ext>
            </a:extLst>
          </p:cNvPr>
          <p:cNvSpPr>
            <a:spLocks noGrp="1"/>
          </p:cNvSpPr>
          <p:nvPr>
            <p:ph type="dt" sz="half" idx="10"/>
          </p:nvPr>
        </p:nvSpPr>
        <p:spPr/>
        <p:txBody>
          <a:bodyPr/>
          <a:lstStyle/>
          <a:p>
            <a:fld id="{6E6D0B40-978C-A548-A432-5B483828A1C1}" type="datetimeFigureOut">
              <a:rPr lang="en-US" smtClean="0"/>
              <a:t>4/18/2024</a:t>
            </a:fld>
            <a:endParaRPr lang="en-US"/>
          </a:p>
        </p:txBody>
      </p:sp>
      <p:sp>
        <p:nvSpPr>
          <p:cNvPr id="5" name="Footer Placeholder 4">
            <a:extLst>
              <a:ext uri="{FF2B5EF4-FFF2-40B4-BE49-F238E27FC236}">
                <a16:creationId xmlns:a16="http://schemas.microsoft.com/office/drawing/2014/main" id="{215A219D-61DE-FC81-7B00-D73914B940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E514C-3B72-25BC-F8EB-4C558C8F8B68}"/>
              </a:ext>
            </a:extLst>
          </p:cNvPr>
          <p:cNvSpPr>
            <a:spLocks noGrp="1"/>
          </p:cNvSpPr>
          <p:nvPr>
            <p:ph type="sldNum" sz="quarter" idx="12"/>
          </p:nvPr>
        </p:nvSpPr>
        <p:spPr/>
        <p:txBody>
          <a:bodyPr/>
          <a:lstStyle/>
          <a:p>
            <a:fld id="{0B4E596B-7195-2B4E-90F8-DE8FB4CBBBDC}" type="slidenum">
              <a:rPr lang="en-US" smtClean="0"/>
              <a:t>‹#›</a:t>
            </a:fld>
            <a:endParaRPr lang="en-US"/>
          </a:p>
        </p:txBody>
      </p:sp>
    </p:spTree>
    <p:extLst>
      <p:ext uri="{BB962C8B-B14F-4D97-AF65-F5344CB8AC3E}">
        <p14:creationId xmlns:p14="http://schemas.microsoft.com/office/powerpoint/2010/main" val="181446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3" name="Chart Placeholder 2"/>
          <p:cNvSpPr>
            <a:spLocks noGrp="1"/>
          </p:cNvSpPr>
          <p:nvPr>
            <p:ph type="chart" sz="quarter" idx="14"/>
          </p:nvPr>
        </p:nvSpPr>
        <p:spPr>
          <a:xfrm>
            <a:off x="268357" y="337931"/>
            <a:ext cx="8587407" cy="4065105"/>
          </a:xfrm>
          <a:prstGeom prst="rect">
            <a:avLst/>
          </a:prstGeom>
        </p:spPr>
        <p:txBody>
          <a:bodyPr>
            <a:normAutofit/>
          </a:bodyPr>
          <a:lstStyle/>
          <a:p>
            <a:r>
              <a:rPr lang="en-US"/>
              <a:t>Click icon to add chart</a:t>
            </a:r>
            <a:endParaRPr lang="en-US" dirty="0"/>
          </a:p>
        </p:txBody>
      </p:sp>
    </p:spTree>
    <p:extLst>
      <p:ext uri="{BB962C8B-B14F-4D97-AF65-F5344CB8AC3E}">
        <p14:creationId xmlns:p14="http://schemas.microsoft.com/office/powerpoint/2010/main" val="632906727"/>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 NavyBlue1">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3638D1A-DF5E-134F-8A5E-FEAE2D80A8A9}"/>
              </a:ext>
            </a:extLst>
          </p:cNvPr>
          <p:cNvPicPr>
            <a:picLocks noChangeAspect="1"/>
          </p:cNvPicPr>
          <p:nvPr userDrawn="1"/>
        </p:nvPicPr>
        <p:blipFill rotWithShape="1">
          <a:blip r:embed="rId2"/>
          <a:srcRect b="2218"/>
          <a:stretch/>
        </p:blipFill>
        <p:spPr>
          <a:xfrm>
            <a:off x="238126" y="245070"/>
            <a:ext cx="8905875" cy="4898431"/>
          </a:xfrm>
          <a:prstGeom prst="rect">
            <a:avLst/>
          </a:prstGeom>
        </p:spPr>
      </p:pic>
      <p:sp>
        <p:nvSpPr>
          <p:cNvPr id="3" name="Rectangle 2">
            <a:extLst>
              <a:ext uri="{FF2B5EF4-FFF2-40B4-BE49-F238E27FC236}">
                <a16:creationId xmlns:a16="http://schemas.microsoft.com/office/drawing/2014/main" id="{20C85033-62F3-644F-B87F-93580F90CE6B}"/>
              </a:ext>
            </a:extLst>
          </p:cNvPr>
          <p:cNvSpPr/>
          <p:nvPr userDrawn="1"/>
        </p:nvSpPr>
        <p:spPr bwMode="auto">
          <a:xfrm>
            <a:off x="8267700" y="1"/>
            <a:ext cx="876300" cy="244475"/>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 name="Rectangle 1"/>
          <p:cNvSpPr/>
          <p:nvPr userDrawn="1"/>
        </p:nvSpPr>
        <p:spPr bwMode="auto">
          <a:xfrm>
            <a:off x="502921" y="1"/>
            <a:ext cx="5666935" cy="4304714"/>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20" name="Title 15"/>
          <p:cNvSpPr>
            <a:spLocks noGrp="1"/>
          </p:cNvSpPr>
          <p:nvPr>
            <p:ph type="title" hasCustomPrompt="1"/>
          </p:nvPr>
        </p:nvSpPr>
        <p:spPr>
          <a:xfrm>
            <a:off x="784274" y="1127897"/>
            <a:ext cx="4976447" cy="1311963"/>
          </a:xfrm>
          <a:prstGeom prst="rect">
            <a:avLst/>
          </a:prstGeom>
        </p:spPr>
        <p:txBody>
          <a:bodyPr anchor="b">
            <a:noAutofit/>
          </a:bodyPr>
          <a:lstStyle>
            <a:lvl1pPr>
              <a:defRPr sz="3600" baseline="0">
                <a:solidFill>
                  <a:schemeClr val="bg1"/>
                </a:solidFill>
                <a:latin typeface="+mj-lt"/>
              </a:defRPr>
            </a:lvl1pPr>
          </a:lstStyle>
          <a:p>
            <a:r>
              <a:rPr lang="en-US"/>
              <a:t>Title Here</a:t>
            </a:r>
            <a:endParaRPr lang="en-US" dirty="0"/>
          </a:p>
        </p:txBody>
      </p:sp>
      <p:sp>
        <p:nvSpPr>
          <p:cNvPr id="9" name="Text Placeholder 3"/>
          <p:cNvSpPr>
            <a:spLocks noGrp="1"/>
          </p:cNvSpPr>
          <p:nvPr>
            <p:ph type="body" sz="quarter" idx="15" hasCustomPrompt="1"/>
          </p:nvPr>
        </p:nvSpPr>
        <p:spPr>
          <a:xfrm>
            <a:off x="787890" y="2526001"/>
            <a:ext cx="4972830" cy="508220"/>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12" name="Text Placeholder 2"/>
          <p:cNvSpPr>
            <a:spLocks noGrp="1"/>
          </p:cNvSpPr>
          <p:nvPr>
            <p:ph type="body" sz="quarter" idx="10" hasCustomPrompt="1"/>
          </p:nvPr>
        </p:nvSpPr>
        <p:spPr>
          <a:xfrm>
            <a:off x="784275" y="3355289"/>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pic>
        <p:nvPicPr>
          <p:cNvPr id="11" name="Picture 10">
            <a:extLst>
              <a:ext uri="{FF2B5EF4-FFF2-40B4-BE49-F238E27FC236}">
                <a16:creationId xmlns:a16="http://schemas.microsoft.com/office/drawing/2014/main" id="{D2D8F5B0-5C4A-9B45-B61B-B5E162DC37DB}"/>
              </a:ext>
            </a:extLst>
          </p:cNvPr>
          <p:cNvPicPr>
            <a:picLocks noChangeAspect="1"/>
          </p:cNvPicPr>
          <p:nvPr userDrawn="1"/>
        </p:nvPicPr>
        <p:blipFill>
          <a:blip r:embed="rId3"/>
          <a:stretch>
            <a:fillRect/>
          </a:stretch>
        </p:blipFill>
        <p:spPr>
          <a:xfrm>
            <a:off x="871083" y="241902"/>
            <a:ext cx="1728216" cy="463668"/>
          </a:xfrm>
          <a:prstGeom prst="rect">
            <a:avLst/>
          </a:prstGeom>
        </p:spPr>
      </p:pic>
    </p:spTree>
    <p:extLst>
      <p:ext uri="{BB962C8B-B14F-4D97-AF65-F5344CB8AC3E}">
        <p14:creationId xmlns:p14="http://schemas.microsoft.com/office/powerpoint/2010/main" val="87773183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08">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ver – Blue1">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4CAE208-E5DF-A941-852C-555AEAC3C7B6}"/>
              </a:ext>
            </a:extLst>
          </p:cNvPr>
          <p:cNvSpPr/>
          <p:nvPr userDrawn="1"/>
        </p:nvSpPr>
        <p:spPr bwMode="auto">
          <a:xfrm>
            <a:off x="8267700" y="0"/>
            <a:ext cx="876300" cy="247650"/>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904" y="241902"/>
            <a:ext cx="8902097" cy="4901598"/>
          </a:xfrm>
          <a:prstGeom prst="rect">
            <a:avLst/>
          </a:prstGeom>
        </p:spPr>
      </p:pic>
      <p:sp>
        <p:nvSpPr>
          <p:cNvPr id="2" name="Rectangle 1"/>
          <p:cNvSpPr/>
          <p:nvPr userDrawn="1"/>
        </p:nvSpPr>
        <p:spPr bwMode="auto">
          <a:xfrm>
            <a:off x="502921" y="1"/>
            <a:ext cx="5666935" cy="4304714"/>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20" name="Title 15"/>
          <p:cNvSpPr>
            <a:spLocks noGrp="1"/>
          </p:cNvSpPr>
          <p:nvPr>
            <p:ph type="title" hasCustomPrompt="1"/>
          </p:nvPr>
        </p:nvSpPr>
        <p:spPr>
          <a:xfrm>
            <a:off x="784274" y="1127897"/>
            <a:ext cx="4976447" cy="1311963"/>
          </a:xfrm>
          <a:prstGeom prst="rect">
            <a:avLst/>
          </a:prstGeom>
        </p:spPr>
        <p:txBody>
          <a:bodyPr anchor="b">
            <a:noAutofit/>
          </a:bodyPr>
          <a:lstStyle>
            <a:lvl1pPr>
              <a:defRPr sz="3600" baseline="0">
                <a:solidFill>
                  <a:schemeClr val="bg1"/>
                </a:solidFill>
                <a:latin typeface="+mj-lt"/>
              </a:defRPr>
            </a:lvl1pPr>
          </a:lstStyle>
          <a:p>
            <a:r>
              <a:rPr lang="en-US" dirty="0"/>
              <a:t>Title Here</a:t>
            </a:r>
          </a:p>
        </p:txBody>
      </p:sp>
      <p:sp>
        <p:nvSpPr>
          <p:cNvPr id="9" name="Text Placeholder 3"/>
          <p:cNvSpPr>
            <a:spLocks noGrp="1"/>
          </p:cNvSpPr>
          <p:nvPr>
            <p:ph type="body" sz="quarter" idx="15" hasCustomPrompt="1"/>
          </p:nvPr>
        </p:nvSpPr>
        <p:spPr>
          <a:xfrm>
            <a:off x="787890" y="2526001"/>
            <a:ext cx="4972830" cy="508220"/>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10" name="Date Placeholder 4"/>
          <p:cNvSpPr>
            <a:spLocks noGrp="1"/>
          </p:cNvSpPr>
          <p:nvPr>
            <p:ph type="dt" sz="half" idx="2"/>
          </p:nvPr>
        </p:nvSpPr>
        <p:spPr>
          <a:xfrm>
            <a:off x="785882" y="3869451"/>
            <a:ext cx="1925338" cy="178955"/>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endParaRPr lang="en-US" dirty="0"/>
          </a:p>
        </p:txBody>
      </p:sp>
      <p:sp>
        <p:nvSpPr>
          <p:cNvPr id="12" name="Text Placeholder 2"/>
          <p:cNvSpPr>
            <a:spLocks noGrp="1"/>
          </p:cNvSpPr>
          <p:nvPr>
            <p:ph type="body" sz="quarter" idx="10" hasCustomPrompt="1"/>
          </p:nvPr>
        </p:nvSpPr>
        <p:spPr>
          <a:xfrm>
            <a:off x="784275" y="3355289"/>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pic>
        <p:nvPicPr>
          <p:cNvPr id="11" name="Picture 10">
            <a:extLst>
              <a:ext uri="{FF2B5EF4-FFF2-40B4-BE49-F238E27FC236}">
                <a16:creationId xmlns:a16="http://schemas.microsoft.com/office/drawing/2014/main" id="{D2D8F5B0-5C4A-9B45-B61B-B5E162DC37DB}"/>
              </a:ext>
            </a:extLst>
          </p:cNvPr>
          <p:cNvPicPr>
            <a:picLocks noChangeAspect="1"/>
          </p:cNvPicPr>
          <p:nvPr userDrawn="1"/>
        </p:nvPicPr>
        <p:blipFill>
          <a:blip r:embed="rId3"/>
          <a:stretch>
            <a:fillRect/>
          </a:stretch>
        </p:blipFill>
        <p:spPr>
          <a:xfrm>
            <a:off x="871083" y="241902"/>
            <a:ext cx="1728216" cy="463668"/>
          </a:xfrm>
          <a:prstGeom prst="rect">
            <a:avLst/>
          </a:prstGeom>
        </p:spPr>
      </p:pic>
    </p:spTree>
    <p:extLst>
      <p:ext uri="{BB962C8B-B14F-4D97-AF65-F5344CB8AC3E}">
        <p14:creationId xmlns:p14="http://schemas.microsoft.com/office/powerpoint/2010/main" val="36270210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029FB4-DEB4-FB40-9F67-1329708ACC33}"/>
              </a:ext>
            </a:extLst>
          </p:cNvPr>
          <p:cNvSpPr/>
          <p:nvPr userDrawn="1"/>
        </p:nvSpPr>
        <p:spPr bwMode="auto">
          <a:xfrm>
            <a:off x="8267700" y="0"/>
            <a:ext cx="876300" cy="247650"/>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250520" y="244258"/>
            <a:ext cx="8893479" cy="4899242"/>
          </a:xfrm>
          <a:prstGeom prst="rect">
            <a:avLst/>
          </a:prstGeom>
        </p:spPr>
      </p:pic>
      <p:sp>
        <p:nvSpPr>
          <p:cNvPr id="2" name="Rectangle 1"/>
          <p:cNvSpPr/>
          <p:nvPr userDrawn="1"/>
        </p:nvSpPr>
        <p:spPr bwMode="auto">
          <a:xfrm>
            <a:off x="502921" y="1"/>
            <a:ext cx="5666935" cy="4304714"/>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3" name="Date Placeholder 4"/>
          <p:cNvSpPr>
            <a:spLocks noGrp="1"/>
          </p:cNvSpPr>
          <p:nvPr>
            <p:ph type="dt" sz="half" idx="2"/>
          </p:nvPr>
        </p:nvSpPr>
        <p:spPr>
          <a:xfrm>
            <a:off x="785882" y="3869451"/>
            <a:ext cx="1925338" cy="178955"/>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endParaRPr lang="en-US" dirty="0"/>
          </a:p>
        </p:txBody>
      </p:sp>
      <p:sp>
        <p:nvSpPr>
          <p:cNvPr id="20" name="Title 15"/>
          <p:cNvSpPr>
            <a:spLocks noGrp="1"/>
          </p:cNvSpPr>
          <p:nvPr>
            <p:ph type="title" hasCustomPrompt="1"/>
          </p:nvPr>
        </p:nvSpPr>
        <p:spPr>
          <a:xfrm>
            <a:off x="784274" y="1127897"/>
            <a:ext cx="4976447" cy="1311963"/>
          </a:xfrm>
          <a:prstGeom prst="rect">
            <a:avLst/>
          </a:prstGeom>
        </p:spPr>
        <p:txBody>
          <a:bodyPr anchor="b">
            <a:noAutofit/>
          </a:bodyPr>
          <a:lstStyle>
            <a:lvl1pPr>
              <a:defRPr sz="3600" baseline="0">
                <a:solidFill>
                  <a:schemeClr val="bg1"/>
                </a:solidFill>
                <a:latin typeface="+mj-lt"/>
              </a:defRPr>
            </a:lvl1pPr>
          </a:lstStyle>
          <a:p>
            <a:r>
              <a:rPr lang="en-US" dirty="0"/>
              <a:t>Title Here</a:t>
            </a:r>
          </a:p>
        </p:txBody>
      </p:sp>
      <p:sp>
        <p:nvSpPr>
          <p:cNvPr id="21" name="Text Placeholder 3"/>
          <p:cNvSpPr>
            <a:spLocks noGrp="1"/>
          </p:cNvSpPr>
          <p:nvPr>
            <p:ph type="body" sz="quarter" idx="15" hasCustomPrompt="1"/>
          </p:nvPr>
        </p:nvSpPr>
        <p:spPr>
          <a:xfrm>
            <a:off x="787890" y="2526001"/>
            <a:ext cx="4972830" cy="508220"/>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9" name="Text Placeholder 2"/>
          <p:cNvSpPr>
            <a:spLocks noGrp="1"/>
          </p:cNvSpPr>
          <p:nvPr>
            <p:ph type="body" sz="quarter" idx="10" hasCustomPrompt="1"/>
          </p:nvPr>
        </p:nvSpPr>
        <p:spPr>
          <a:xfrm>
            <a:off x="784275" y="3355289"/>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pic>
        <p:nvPicPr>
          <p:cNvPr id="11" name="Picture 10">
            <a:extLst>
              <a:ext uri="{FF2B5EF4-FFF2-40B4-BE49-F238E27FC236}">
                <a16:creationId xmlns:a16="http://schemas.microsoft.com/office/drawing/2014/main" id="{63713C5A-44CB-B848-A58A-122919440217}"/>
              </a:ext>
            </a:extLst>
          </p:cNvPr>
          <p:cNvPicPr>
            <a:picLocks noChangeAspect="1"/>
          </p:cNvPicPr>
          <p:nvPr userDrawn="1"/>
        </p:nvPicPr>
        <p:blipFill>
          <a:blip r:embed="rId3"/>
          <a:stretch>
            <a:fillRect/>
          </a:stretch>
        </p:blipFill>
        <p:spPr>
          <a:xfrm>
            <a:off x="871083" y="241902"/>
            <a:ext cx="1728216" cy="463668"/>
          </a:xfrm>
          <a:prstGeom prst="rect">
            <a:avLst/>
          </a:prstGeom>
        </p:spPr>
      </p:pic>
    </p:spTree>
    <p:extLst>
      <p:ext uri="{BB962C8B-B14F-4D97-AF65-F5344CB8AC3E}">
        <p14:creationId xmlns:p14="http://schemas.microsoft.com/office/powerpoint/2010/main" val="13757691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E15F1FF-CEF5-DC40-9303-60FE9EB3E55A}"/>
              </a:ext>
            </a:extLst>
          </p:cNvPr>
          <p:cNvSpPr/>
          <p:nvPr userDrawn="1"/>
        </p:nvSpPr>
        <p:spPr bwMode="auto">
          <a:xfrm>
            <a:off x="8267700" y="0"/>
            <a:ext cx="876300" cy="247650"/>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904" y="241902"/>
            <a:ext cx="8908063" cy="4901598"/>
          </a:xfrm>
          <a:prstGeom prst="rect">
            <a:avLst/>
          </a:prstGeom>
        </p:spPr>
      </p:pic>
      <p:sp>
        <p:nvSpPr>
          <p:cNvPr id="2" name="Rectangle 1"/>
          <p:cNvSpPr/>
          <p:nvPr userDrawn="1"/>
        </p:nvSpPr>
        <p:spPr bwMode="auto">
          <a:xfrm>
            <a:off x="502921" y="1"/>
            <a:ext cx="5666935" cy="4304714"/>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3" name="Date Placeholder 4"/>
          <p:cNvSpPr>
            <a:spLocks noGrp="1"/>
          </p:cNvSpPr>
          <p:nvPr>
            <p:ph type="dt" sz="half" idx="2"/>
          </p:nvPr>
        </p:nvSpPr>
        <p:spPr>
          <a:xfrm>
            <a:off x="785882" y="3869451"/>
            <a:ext cx="1925338" cy="178955"/>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endParaRPr lang="en-US" dirty="0"/>
          </a:p>
        </p:txBody>
      </p:sp>
      <p:sp>
        <p:nvSpPr>
          <p:cNvPr id="20" name="Title 15"/>
          <p:cNvSpPr>
            <a:spLocks noGrp="1"/>
          </p:cNvSpPr>
          <p:nvPr>
            <p:ph type="title" hasCustomPrompt="1"/>
          </p:nvPr>
        </p:nvSpPr>
        <p:spPr>
          <a:xfrm>
            <a:off x="784274" y="1127897"/>
            <a:ext cx="4976447" cy="1311963"/>
          </a:xfrm>
          <a:prstGeom prst="rect">
            <a:avLst/>
          </a:prstGeom>
        </p:spPr>
        <p:txBody>
          <a:bodyPr anchor="b">
            <a:noAutofit/>
          </a:bodyPr>
          <a:lstStyle>
            <a:lvl1pPr>
              <a:defRPr sz="3600" baseline="0">
                <a:solidFill>
                  <a:schemeClr val="bg1"/>
                </a:solidFill>
                <a:latin typeface="+mj-lt"/>
              </a:defRPr>
            </a:lvl1pPr>
          </a:lstStyle>
          <a:p>
            <a:r>
              <a:rPr lang="en-US" dirty="0"/>
              <a:t>Title Here</a:t>
            </a:r>
          </a:p>
        </p:txBody>
      </p:sp>
      <p:sp>
        <p:nvSpPr>
          <p:cNvPr id="9" name="Text Placeholder 3"/>
          <p:cNvSpPr>
            <a:spLocks noGrp="1"/>
          </p:cNvSpPr>
          <p:nvPr>
            <p:ph type="body" sz="quarter" idx="15" hasCustomPrompt="1"/>
          </p:nvPr>
        </p:nvSpPr>
        <p:spPr>
          <a:xfrm>
            <a:off x="787890" y="2526001"/>
            <a:ext cx="4972830" cy="508220"/>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10" name="Text Placeholder 2"/>
          <p:cNvSpPr>
            <a:spLocks noGrp="1"/>
          </p:cNvSpPr>
          <p:nvPr>
            <p:ph type="body" sz="quarter" idx="10" hasCustomPrompt="1"/>
          </p:nvPr>
        </p:nvSpPr>
        <p:spPr>
          <a:xfrm>
            <a:off x="784275" y="3355289"/>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pic>
        <p:nvPicPr>
          <p:cNvPr id="11" name="Picture 10">
            <a:extLst>
              <a:ext uri="{FF2B5EF4-FFF2-40B4-BE49-F238E27FC236}">
                <a16:creationId xmlns:a16="http://schemas.microsoft.com/office/drawing/2014/main" id="{B992F2C4-EED8-6942-96EB-8770EF5878A2}"/>
              </a:ext>
            </a:extLst>
          </p:cNvPr>
          <p:cNvPicPr>
            <a:picLocks noChangeAspect="1"/>
          </p:cNvPicPr>
          <p:nvPr userDrawn="1"/>
        </p:nvPicPr>
        <p:blipFill>
          <a:blip r:embed="rId3"/>
          <a:stretch>
            <a:fillRect/>
          </a:stretch>
        </p:blipFill>
        <p:spPr>
          <a:xfrm>
            <a:off x="871083" y="241902"/>
            <a:ext cx="1728216" cy="463668"/>
          </a:xfrm>
          <a:prstGeom prst="rect">
            <a:avLst/>
          </a:prstGeom>
        </p:spPr>
      </p:pic>
    </p:spTree>
    <p:extLst>
      <p:ext uri="{BB962C8B-B14F-4D97-AF65-F5344CB8AC3E}">
        <p14:creationId xmlns:p14="http://schemas.microsoft.com/office/powerpoint/2010/main" val="165950873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1605D73-7E8F-0A44-BFE7-034ED51EA7CE}"/>
              </a:ext>
            </a:extLst>
          </p:cNvPr>
          <p:cNvSpPr/>
          <p:nvPr userDrawn="1"/>
        </p:nvSpPr>
        <p:spPr bwMode="auto">
          <a:xfrm>
            <a:off x="8267700" y="0"/>
            <a:ext cx="876300" cy="247650"/>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904" y="241902"/>
            <a:ext cx="8902097" cy="4901598"/>
          </a:xfrm>
          <a:prstGeom prst="rect">
            <a:avLst/>
          </a:prstGeom>
        </p:spPr>
      </p:pic>
      <p:sp>
        <p:nvSpPr>
          <p:cNvPr id="2" name="Rectangle 1"/>
          <p:cNvSpPr/>
          <p:nvPr userDrawn="1"/>
        </p:nvSpPr>
        <p:spPr bwMode="auto">
          <a:xfrm>
            <a:off x="502921" y="1"/>
            <a:ext cx="5666935" cy="4304714"/>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3" name="Date Placeholder 4"/>
          <p:cNvSpPr>
            <a:spLocks noGrp="1"/>
          </p:cNvSpPr>
          <p:nvPr>
            <p:ph type="dt" sz="half" idx="2"/>
          </p:nvPr>
        </p:nvSpPr>
        <p:spPr>
          <a:xfrm>
            <a:off x="785882" y="3869451"/>
            <a:ext cx="1925338" cy="178955"/>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endParaRPr lang="en-US" dirty="0"/>
          </a:p>
        </p:txBody>
      </p:sp>
      <p:sp>
        <p:nvSpPr>
          <p:cNvPr id="20" name="Title 15"/>
          <p:cNvSpPr>
            <a:spLocks noGrp="1"/>
          </p:cNvSpPr>
          <p:nvPr>
            <p:ph type="title" hasCustomPrompt="1"/>
          </p:nvPr>
        </p:nvSpPr>
        <p:spPr>
          <a:xfrm>
            <a:off x="784274" y="1127897"/>
            <a:ext cx="4976447" cy="1311963"/>
          </a:xfrm>
          <a:prstGeom prst="rect">
            <a:avLst/>
          </a:prstGeom>
        </p:spPr>
        <p:txBody>
          <a:bodyPr anchor="b">
            <a:noAutofit/>
          </a:bodyPr>
          <a:lstStyle>
            <a:lvl1pPr>
              <a:defRPr sz="3600" baseline="0">
                <a:solidFill>
                  <a:schemeClr val="bg1"/>
                </a:solidFill>
                <a:latin typeface="+mj-lt"/>
              </a:defRPr>
            </a:lvl1pPr>
          </a:lstStyle>
          <a:p>
            <a:r>
              <a:rPr lang="en-US" dirty="0"/>
              <a:t>Title Here</a:t>
            </a:r>
          </a:p>
        </p:txBody>
      </p:sp>
      <p:sp>
        <p:nvSpPr>
          <p:cNvPr id="21" name="Text Placeholder 3"/>
          <p:cNvSpPr>
            <a:spLocks noGrp="1"/>
          </p:cNvSpPr>
          <p:nvPr>
            <p:ph type="body" sz="quarter" idx="15" hasCustomPrompt="1"/>
          </p:nvPr>
        </p:nvSpPr>
        <p:spPr>
          <a:xfrm>
            <a:off x="787890" y="2526001"/>
            <a:ext cx="4972830" cy="508220"/>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9" name="Text Placeholder 2"/>
          <p:cNvSpPr>
            <a:spLocks noGrp="1"/>
          </p:cNvSpPr>
          <p:nvPr>
            <p:ph type="body" sz="quarter" idx="10" hasCustomPrompt="1"/>
          </p:nvPr>
        </p:nvSpPr>
        <p:spPr>
          <a:xfrm>
            <a:off x="784275" y="3355289"/>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pic>
        <p:nvPicPr>
          <p:cNvPr id="11" name="Picture 10">
            <a:extLst>
              <a:ext uri="{FF2B5EF4-FFF2-40B4-BE49-F238E27FC236}">
                <a16:creationId xmlns:a16="http://schemas.microsoft.com/office/drawing/2014/main" id="{9B885183-29E1-E04F-8A17-8F6EE91BD602}"/>
              </a:ext>
            </a:extLst>
          </p:cNvPr>
          <p:cNvPicPr>
            <a:picLocks noChangeAspect="1"/>
          </p:cNvPicPr>
          <p:nvPr userDrawn="1"/>
        </p:nvPicPr>
        <p:blipFill>
          <a:blip r:embed="rId3"/>
          <a:stretch>
            <a:fillRect/>
          </a:stretch>
        </p:blipFill>
        <p:spPr>
          <a:xfrm>
            <a:off x="871083" y="241902"/>
            <a:ext cx="1728216" cy="463668"/>
          </a:xfrm>
          <a:prstGeom prst="rect">
            <a:avLst/>
          </a:prstGeom>
        </p:spPr>
      </p:pic>
    </p:spTree>
    <p:extLst>
      <p:ext uri="{BB962C8B-B14F-4D97-AF65-F5344CB8AC3E}">
        <p14:creationId xmlns:p14="http://schemas.microsoft.com/office/powerpoint/2010/main" val="7115866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7" y="4323522"/>
            <a:ext cx="8984974" cy="81997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4" name="Title 15"/>
          <p:cNvSpPr>
            <a:spLocks noGrp="1"/>
          </p:cNvSpPr>
          <p:nvPr>
            <p:ph type="title" hasCustomPrompt="1"/>
          </p:nvPr>
        </p:nvSpPr>
        <p:spPr>
          <a:xfrm>
            <a:off x="299200" y="1878497"/>
            <a:ext cx="6141359" cy="1311963"/>
          </a:xfrm>
          <a:prstGeom prst="rect">
            <a:avLst/>
          </a:prstGeo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4616419"/>
            <a:ext cx="1925338" cy="178955"/>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endParaRPr lang="en-US" dirty="0"/>
          </a:p>
        </p:txBody>
      </p:sp>
      <p:sp>
        <p:nvSpPr>
          <p:cNvPr id="17" name="Text Placeholder 3"/>
          <p:cNvSpPr>
            <a:spLocks noGrp="1"/>
          </p:cNvSpPr>
          <p:nvPr>
            <p:ph type="body" sz="quarter" idx="15" hasCustomPrompt="1"/>
          </p:nvPr>
        </p:nvSpPr>
        <p:spPr>
          <a:xfrm>
            <a:off x="302817" y="3185161"/>
            <a:ext cx="6147682" cy="508220"/>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4" y="4102257"/>
            <a:ext cx="4191461" cy="42671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10" name="Picture 9">
            <a:extLst>
              <a:ext uri="{FF2B5EF4-FFF2-40B4-BE49-F238E27FC236}">
                <a16:creationId xmlns:a16="http://schemas.microsoft.com/office/drawing/2014/main" id="{4A46467C-9B12-8549-9EE5-1864A97AB81A}"/>
              </a:ext>
            </a:extLst>
          </p:cNvPr>
          <p:cNvPicPr>
            <a:picLocks noChangeAspect="1"/>
          </p:cNvPicPr>
          <p:nvPr userDrawn="1"/>
        </p:nvPicPr>
        <p:blipFill>
          <a:blip r:embed="rId2"/>
          <a:stretch>
            <a:fillRect/>
          </a:stretch>
        </p:blipFill>
        <p:spPr>
          <a:xfrm>
            <a:off x="419100" y="476628"/>
            <a:ext cx="2075688" cy="556892"/>
          </a:xfrm>
          <a:prstGeom prst="rect">
            <a:avLst/>
          </a:prstGeom>
        </p:spPr>
      </p:pic>
    </p:spTree>
    <p:extLst>
      <p:ext uri="{BB962C8B-B14F-4D97-AF65-F5344CB8AC3E}">
        <p14:creationId xmlns:p14="http://schemas.microsoft.com/office/powerpoint/2010/main" val="13656723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UCSF PharmD Degree Program</a:t>
            </a:r>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453586" y="318751"/>
            <a:ext cx="7750615" cy="458587"/>
          </a:xfrm>
          <a:prstGeom prst="rect">
            <a:avLst/>
          </a:prstGeom>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3" y="695741"/>
            <a:ext cx="7746998" cy="35780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3" y="1401417"/>
            <a:ext cx="8137665" cy="2932045"/>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91365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6893">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UCSF PharmD Degree Program</a:t>
            </a:r>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1871835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UCSF PharmD Degree Program</a:t>
            </a:r>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268358" y="352446"/>
            <a:ext cx="8587407" cy="3972812"/>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7434822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UCSF PharmD Degree Program</a:t>
            </a:r>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8" name="Content Placeholder 3"/>
          <p:cNvSpPr>
            <a:spLocks noGrp="1"/>
          </p:cNvSpPr>
          <p:nvPr>
            <p:ph sz="quarter" idx="18" hasCustomPrompt="1"/>
          </p:nvPr>
        </p:nvSpPr>
        <p:spPr>
          <a:xfrm>
            <a:off x="456926" y="1420744"/>
            <a:ext cx="3826840" cy="2853083"/>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7" y="1420744"/>
            <a:ext cx="3826840" cy="2853083"/>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3" name="Title 15">
            <a:extLst>
              <a:ext uri="{FF2B5EF4-FFF2-40B4-BE49-F238E27FC236}">
                <a16:creationId xmlns:a16="http://schemas.microsoft.com/office/drawing/2014/main" id="{46C7BE93-8ACC-414E-BE57-D7413E16FD1B}"/>
              </a:ext>
            </a:extLst>
          </p:cNvPr>
          <p:cNvSpPr>
            <a:spLocks noGrp="1"/>
          </p:cNvSpPr>
          <p:nvPr>
            <p:ph type="title" hasCustomPrompt="1"/>
          </p:nvPr>
        </p:nvSpPr>
        <p:spPr>
          <a:xfrm>
            <a:off x="453586" y="318751"/>
            <a:ext cx="7750615" cy="458587"/>
          </a:xfrm>
          <a:prstGeom prst="rect">
            <a:avLst/>
          </a:prstGeom>
        </p:spPr>
        <p:txBody>
          <a:bodyPr anchor="b">
            <a:noAutofit/>
          </a:bodyPr>
          <a:lstStyle>
            <a:lvl1pPr>
              <a:defRPr sz="3600">
                <a:latin typeface="+mj-lt"/>
              </a:defRPr>
            </a:lvl1pPr>
          </a:lstStyle>
          <a:p>
            <a:r>
              <a:rPr lang="en-US" dirty="0"/>
              <a:t>Slide Title Here</a:t>
            </a:r>
          </a:p>
        </p:txBody>
      </p:sp>
      <p:sp>
        <p:nvSpPr>
          <p:cNvPr id="15" name="Text Placeholder 3">
            <a:extLst>
              <a:ext uri="{FF2B5EF4-FFF2-40B4-BE49-F238E27FC236}">
                <a16:creationId xmlns:a16="http://schemas.microsoft.com/office/drawing/2014/main" id="{4D17E8A3-81A6-E748-A6FA-B057642A80D6}"/>
              </a:ext>
            </a:extLst>
          </p:cNvPr>
          <p:cNvSpPr>
            <a:spLocks noGrp="1"/>
          </p:cNvSpPr>
          <p:nvPr>
            <p:ph type="body" sz="quarter" idx="15" hasCustomPrompt="1"/>
          </p:nvPr>
        </p:nvSpPr>
        <p:spPr>
          <a:xfrm>
            <a:off x="457203" y="695741"/>
            <a:ext cx="7746998" cy="35780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414427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8" name="Text Placeholder 3"/>
          <p:cNvSpPr>
            <a:spLocks noGrp="1"/>
          </p:cNvSpPr>
          <p:nvPr>
            <p:ph idx="1"/>
          </p:nvPr>
        </p:nvSpPr>
        <p:spPr>
          <a:xfrm>
            <a:off x="459684" y="1401416"/>
            <a:ext cx="3824082" cy="293204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3"/>
          <p:cNvSpPr>
            <a:spLocks noGrp="1"/>
          </p:cNvSpPr>
          <p:nvPr>
            <p:ph idx="16"/>
          </p:nvPr>
        </p:nvSpPr>
        <p:spPr>
          <a:xfrm>
            <a:off x="4765730" y="1401416"/>
            <a:ext cx="3831618" cy="293204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5">
            <a:extLst>
              <a:ext uri="{FF2B5EF4-FFF2-40B4-BE49-F238E27FC236}">
                <a16:creationId xmlns:a16="http://schemas.microsoft.com/office/drawing/2014/main" id="{9C7D9C97-8A9F-A04E-A137-581567305C82}"/>
              </a:ext>
            </a:extLst>
          </p:cNvPr>
          <p:cNvSpPr>
            <a:spLocks noGrp="1"/>
          </p:cNvSpPr>
          <p:nvPr>
            <p:ph type="title" hasCustomPrompt="1"/>
          </p:nvPr>
        </p:nvSpPr>
        <p:spPr>
          <a:xfrm>
            <a:off x="453585" y="318750"/>
            <a:ext cx="7753790" cy="458587"/>
          </a:xfrm>
          <a:prstGeom prst="rect">
            <a:avLst/>
          </a:prstGeom>
        </p:spPr>
        <p:txBody>
          <a:bodyPr anchor="b">
            <a:noAutofit/>
          </a:bodyPr>
          <a:lstStyle>
            <a:lvl1pPr>
              <a:defRPr sz="3600">
                <a:latin typeface="+mj-lt"/>
              </a:defRPr>
            </a:lvl1pPr>
          </a:lstStyle>
          <a:p>
            <a:r>
              <a:rPr lang="en-US" dirty="0"/>
              <a:t>Slide Title Here</a:t>
            </a:r>
          </a:p>
        </p:txBody>
      </p:sp>
      <p:sp>
        <p:nvSpPr>
          <p:cNvPr id="13" name="Text Placeholder 3">
            <a:extLst>
              <a:ext uri="{FF2B5EF4-FFF2-40B4-BE49-F238E27FC236}">
                <a16:creationId xmlns:a16="http://schemas.microsoft.com/office/drawing/2014/main" id="{DCB652CA-B1A6-594B-AD63-71A3FE12AE09}"/>
              </a:ext>
            </a:extLst>
          </p:cNvPr>
          <p:cNvSpPr>
            <a:spLocks noGrp="1"/>
          </p:cNvSpPr>
          <p:nvPr>
            <p:ph type="body" sz="quarter" idx="15" hasCustomPrompt="1"/>
          </p:nvPr>
        </p:nvSpPr>
        <p:spPr>
          <a:xfrm>
            <a:off x="457202" y="695740"/>
            <a:ext cx="7753348" cy="334897"/>
          </a:xfrm>
          <a:prstGeom prst="rect">
            <a:avLst/>
          </a:prstGeom>
        </p:spPr>
        <p:txBody>
          <a:bodyPr>
            <a:noAutofit/>
          </a:bodyPr>
          <a:lstStyle>
            <a:lvl1pPr marL="0" indent="0">
              <a:lnSpc>
                <a:spcPct val="100000"/>
              </a:lnSpc>
              <a:buNone/>
              <a:defRPr sz="1800" i="0">
                <a:latin typeface="+mn-lt"/>
              </a:defRPr>
            </a:lvl1pPr>
            <a:lvl2pPr marL="230187" indent="0">
              <a:lnSpc>
                <a:spcPct val="100000"/>
              </a:lnSpc>
              <a:buNone/>
              <a:defRPr i="1">
                <a:latin typeface="+mn-lt"/>
              </a:defRPr>
            </a:lvl2pPr>
            <a:lvl3pPr marL="515937" indent="0">
              <a:lnSpc>
                <a:spcPct val="100000"/>
              </a:lnSpc>
              <a:buNone/>
              <a:defRPr i="1">
                <a:latin typeface="+mn-lt"/>
              </a:defRPr>
            </a:lvl3pPr>
            <a:lvl4pPr marL="800100" indent="0">
              <a:lnSpc>
                <a:spcPct val="100000"/>
              </a:lnSpc>
              <a:buNone/>
              <a:defRPr i="1">
                <a:latin typeface="+mn-lt"/>
              </a:defRPr>
            </a:lvl4pPr>
            <a:lvl5pPr marL="1085850"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332221338"/>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UCSF PharmD Degree Program</a:t>
            </a:r>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ext Placeholder 3"/>
          <p:cNvSpPr>
            <a:spLocks noGrp="1"/>
          </p:cNvSpPr>
          <p:nvPr>
            <p:ph idx="1"/>
          </p:nvPr>
        </p:nvSpPr>
        <p:spPr>
          <a:xfrm>
            <a:off x="459683" y="1401417"/>
            <a:ext cx="8137665" cy="293204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itle 15">
            <a:extLst>
              <a:ext uri="{FF2B5EF4-FFF2-40B4-BE49-F238E27FC236}">
                <a16:creationId xmlns:a16="http://schemas.microsoft.com/office/drawing/2014/main" id="{68E21D6E-1863-6D44-96ED-6535B5C0C57A}"/>
              </a:ext>
            </a:extLst>
          </p:cNvPr>
          <p:cNvSpPr>
            <a:spLocks noGrp="1"/>
          </p:cNvSpPr>
          <p:nvPr>
            <p:ph type="title" hasCustomPrompt="1"/>
          </p:nvPr>
        </p:nvSpPr>
        <p:spPr>
          <a:xfrm>
            <a:off x="453586" y="318751"/>
            <a:ext cx="7753790" cy="458587"/>
          </a:xfrm>
          <a:prstGeom prst="rect">
            <a:avLst/>
          </a:prstGeom>
        </p:spPr>
        <p:txBody>
          <a:bodyPr anchor="b">
            <a:noAutofit/>
          </a:bodyPr>
          <a:lstStyle>
            <a:lvl1pPr>
              <a:defRPr sz="3600">
                <a:latin typeface="+mj-lt"/>
              </a:defRPr>
            </a:lvl1pPr>
          </a:lstStyle>
          <a:p>
            <a:r>
              <a:rPr lang="en-US" dirty="0"/>
              <a:t>Slide Title Here</a:t>
            </a:r>
          </a:p>
        </p:txBody>
      </p:sp>
      <p:sp>
        <p:nvSpPr>
          <p:cNvPr id="15" name="Text Placeholder 3">
            <a:extLst>
              <a:ext uri="{FF2B5EF4-FFF2-40B4-BE49-F238E27FC236}">
                <a16:creationId xmlns:a16="http://schemas.microsoft.com/office/drawing/2014/main" id="{F4DF139D-BC7E-654E-8B11-20B16E9C7930}"/>
              </a:ext>
            </a:extLst>
          </p:cNvPr>
          <p:cNvSpPr>
            <a:spLocks noGrp="1"/>
          </p:cNvSpPr>
          <p:nvPr>
            <p:ph type="body" sz="quarter" idx="15" hasCustomPrompt="1"/>
          </p:nvPr>
        </p:nvSpPr>
        <p:spPr>
          <a:xfrm>
            <a:off x="457203" y="695741"/>
            <a:ext cx="7753348" cy="334897"/>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9851839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UCSF PharmD Degree Program</a:t>
            </a:r>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268358" y="352446"/>
            <a:ext cx="8587407" cy="3972812"/>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240018906"/>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UCSF PharmD Degree Program</a:t>
            </a:r>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8" name="Content Placeholder 3"/>
          <p:cNvSpPr>
            <a:spLocks noGrp="1"/>
          </p:cNvSpPr>
          <p:nvPr>
            <p:ph sz="quarter" idx="18" hasCustomPrompt="1"/>
          </p:nvPr>
        </p:nvSpPr>
        <p:spPr>
          <a:xfrm>
            <a:off x="456926" y="1420744"/>
            <a:ext cx="3826840" cy="285308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7" y="1420744"/>
            <a:ext cx="3826840" cy="285308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3" name="Title 15">
            <a:extLst>
              <a:ext uri="{FF2B5EF4-FFF2-40B4-BE49-F238E27FC236}">
                <a16:creationId xmlns:a16="http://schemas.microsoft.com/office/drawing/2014/main" id="{6AFE32E7-0C25-D64E-9B77-DBCCFB5EF005}"/>
              </a:ext>
            </a:extLst>
          </p:cNvPr>
          <p:cNvSpPr>
            <a:spLocks noGrp="1"/>
          </p:cNvSpPr>
          <p:nvPr>
            <p:ph type="title" hasCustomPrompt="1"/>
          </p:nvPr>
        </p:nvSpPr>
        <p:spPr>
          <a:xfrm>
            <a:off x="453586" y="318751"/>
            <a:ext cx="7753790" cy="458587"/>
          </a:xfrm>
          <a:prstGeom prst="rect">
            <a:avLst/>
          </a:prstGeom>
        </p:spPr>
        <p:txBody>
          <a:bodyPr anchor="b">
            <a:noAutofit/>
          </a:bodyPr>
          <a:lstStyle>
            <a:lvl1pPr>
              <a:defRPr sz="3600">
                <a:latin typeface="+mj-lt"/>
              </a:defRPr>
            </a:lvl1pPr>
          </a:lstStyle>
          <a:p>
            <a:r>
              <a:rPr lang="en-US" dirty="0"/>
              <a:t>Slide Title Here</a:t>
            </a:r>
          </a:p>
        </p:txBody>
      </p:sp>
      <p:sp>
        <p:nvSpPr>
          <p:cNvPr id="15" name="Text Placeholder 3">
            <a:extLst>
              <a:ext uri="{FF2B5EF4-FFF2-40B4-BE49-F238E27FC236}">
                <a16:creationId xmlns:a16="http://schemas.microsoft.com/office/drawing/2014/main" id="{B085B1B8-2917-CE4D-9577-D5F35E924A77}"/>
              </a:ext>
            </a:extLst>
          </p:cNvPr>
          <p:cNvSpPr>
            <a:spLocks noGrp="1"/>
          </p:cNvSpPr>
          <p:nvPr>
            <p:ph type="body" sz="quarter" idx="15" hasCustomPrompt="1"/>
          </p:nvPr>
        </p:nvSpPr>
        <p:spPr>
          <a:xfrm>
            <a:off x="457203" y="695741"/>
            <a:ext cx="7753348" cy="334897"/>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70567081"/>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UCSF PharmD Degree Program</a:t>
            </a:r>
            <a:endParaRPr lang="en-US" dirty="0"/>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437600" y="1431236"/>
            <a:ext cx="8229323" cy="2107096"/>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5" y="3696829"/>
            <a:ext cx="6513958" cy="430429"/>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7" y="2"/>
            <a:ext cx="1073426" cy="1182754"/>
          </a:xfrm>
          <a:prstGeom prst="rect">
            <a:avLst/>
          </a:prstGeom>
          <a:solidFill>
            <a:srgbClr val="178CCB"/>
          </a:solidFill>
          <a:ln w="19050" algn="ctr">
            <a:noFill/>
            <a:miter lim="800000"/>
            <a:headEnd/>
            <a:tailEnd/>
          </a:ln>
        </p:spPr>
        <p:txBody>
          <a:bodyPr wrap="none" rtlCol="0" anchor="ctr"/>
          <a:lstStyle/>
          <a:p>
            <a:pPr algn="ctr">
              <a:lnSpc>
                <a:spcPct val="90000"/>
              </a:lnSpc>
            </a:pPr>
            <a:endParaRPr lang="en-US" sz="1600" b="1" dirty="0" err="1">
              <a:solidFill>
                <a:srgbClr val="90BD31"/>
              </a:solidFill>
              <a:latin typeface="+mj-lt"/>
            </a:endParaRPr>
          </a:p>
        </p:txBody>
      </p:sp>
      <p:sp>
        <p:nvSpPr>
          <p:cNvPr id="12" name="TextBox 11"/>
          <p:cNvSpPr txBox="1"/>
          <p:nvPr userDrawn="1"/>
        </p:nvSpPr>
        <p:spPr bwMode="auto">
          <a:xfrm>
            <a:off x="437321" y="12971"/>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1" i="0" dirty="0">
                <a:solidFill>
                  <a:schemeClr val="bg2"/>
                </a:solidFill>
                <a:latin typeface="+mn-lt"/>
              </a:rPr>
              <a:t>“</a:t>
            </a:r>
          </a:p>
        </p:txBody>
      </p:sp>
      <p:sp>
        <p:nvSpPr>
          <p:cNvPr id="11" name="Text Placeholder 13"/>
          <p:cNvSpPr>
            <a:spLocks noGrp="1"/>
          </p:cNvSpPr>
          <p:nvPr>
            <p:ph type="body" sz="quarter" idx="15" hasCustomPrompt="1"/>
          </p:nvPr>
        </p:nvSpPr>
        <p:spPr>
          <a:xfrm>
            <a:off x="447675" y="3980953"/>
            <a:ext cx="6513958" cy="440937"/>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3198441264"/>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UCSF PharmD Degree Program</a:t>
            </a:r>
            <a:endParaRPr lang="en-US" dirty="0"/>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437600" y="1431236"/>
            <a:ext cx="8229323" cy="2107096"/>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7" y="2"/>
            <a:ext cx="1073426" cy="1182754"/>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1600" b="1" dirty="0" err="1">
              <a:solidFill>
                <a:srgbClr val="90BD31"/>
              </a:solidFill>
              <a:latin typeface="+mj-lt"/>
            </a:endParaRPr>
          </a:p>
        </p:txBody>
      </p:sp>
      <p:sp>
        <p:nvSpPr>
          <p:cNvPr id="12" name="TextBox 11"/>
          <p:cNvSpPr txBox="1"/>
          <p:nvPr userDrawn="1"/>
        </p:nvSpPr>
        <p:spPr bwMode="auto">
          <a:xfrm>
            <a:off x="434627" y="9144"/>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1" i="0" dirty="0">
                <a:solidFill>
                  <a:schemeClr val="bg2"/>
                </a:solidFill>
                <a:latin typeface="+mn-lt"/>
              </a:rPr>
              <a:t>“</a:t>
            </a:r>
          </a:p>
        </p:txBody>
      </p:sp>
      <p:sp>
        <p:nvSpPr>
          <p:cNvPr id="10" name="Text Placeholder 13"/>
          <p:cNvSpPr>
            <a:spLocks noGrp="1"/>
          </p:cNvSpPr>
          <p:nvPr>
            <p:ph type="body" sz="quarter" idx="14" hasCustomPrompt="1"/>
          </p:nvPr>
        </p:nvSpPr>
        <p:spPr>
          <a:xfrm>
            <a:off x="447675" y="3696829"/>
            <a:ext cx="6513958" cy="430429"/>
          </a:xfrm>
          <a:prstGeom prst="rect">
            <a:avLst/>
          </a:prstGeom>
        </p:spPr>
        <p:txBody>
          <a:bodyPr>
            <a:normAutofit/>
          </a:bodyPr>
          <a:lstStyle>
            <a:lvl1pPr marL="0" indent="0">
              <a:lnSpc>
                <a:spcPct val="100000"/>
              </a:lnSpc>
              <a:buNone/>
              <a:defRPr sz="1800" b="1">
                <a:solidFill>
                  <a:srgbClr val="18A3AC"/>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5" y="3980953"/>
            <a:ext cx="6513958" cy="440937"/>
          </a:xfrm>
          <a:prstGeom prst="rect">
            <a:avLst/>
          </a:prstGeom>
        </p:spPr>
        <p:txBody>
          <a:bodyPr>
            <a:normAutofit/>
          </a:bodyPr>
          <a:lstStyle>
            <a:lvl1pPr marL="0" indent="0">
              <a:lnSpc>
                <a:spcPts val="2000"/>
              </a:lnSpc>
              <a:buNone/>
              <a:defRPr sz="1800" b="0" baseline="0">
                <a:solidFill>
                  <a:srgbClr val="18A3AC"/>
                </a:solidFill>
                <a:latin typeface="+mn-lt"/>
              </a:defRPr>
            </a:lvl1pPr>
          </a:lstStyle>
          <a:p>
            <a:pPr lvl="0"/>
            <a:r>
              <a:rPr lang="en-US" dirty="0"/>
              <a:t>Position Title</a:t>
            </a:r>
          </a:p>
        </p:txBody>
      </p:sp>
    </p:spTree>
    <p:extLst>
      <p:ext uri="{BB962C8B-B14F-4D97-AF65-F5344CB8AC3E}">
        <p14:creationId xmlns:p14="http://schemas.microsoft.com/office/powerpoint/2010/main" val="2646774644"/>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UCSF PharmD Degree Program</a:t>
            </a:r>
            <a:endParaRPr lang="en-US" dirty="0"/>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437600" y="1431236"/>
            <a:ext cx="8229323" cy="2107096"/>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7" y="2"/>
            <a:ext cx="1073426" cy="1182754"/>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rgbClr val="90BD31"/>
              </a:solidFill>
              <a:latin typeface="+mj-lt"/>
            </a:endParaRPr>
          </a:p>
        </p:txBody>
      </p:sp>
      <p:sp>
        <p:nvSpPr>
          <p:cNvPr id="12" name="TextBox 11"/>
          <p:cNvSpPr txBox="1"/>
          <p:nvPr userDrawn="1"/>
        </p:nvSpPr>
        <p:spPr bwMode="auto">
          <a:xfrm>
            <a:off x="434627" y="0"/>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1" i="0" dirty="0">
                <a:solidFill>
                  <a:schemeClr val="bg2"/>
                </a:solidFill>
                <a:latin typeface="+mn-lt"/>
              </a:rPr>
              <a:t>“</a:t>
            </a:r>
          </a:p>
        </p:txBody>
      </p:sp>
      <p:sp>
        <p:nvSpPr>
          <p:cNvPr id="10" name="Text Placeholder 13"/>
          <p:cNvSpPr>
            <a:spLocks noGrp="1"/>
          </p:cNvSpPr>
          <p:nvPr>
            <p:ph type="body" sz="quarter" idx="14" hasCustomPrompt="1"/>
          </p:nvPr>
        </p:nvSpPr>
        <p:spPr>
          <a:xfrm>
            <a:off x="447675" y="3696829"/>
            <a:ext cx="6513958" cy="430429"/>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5" y="3980953"/>
            <a:ext cx="6513958" cy="440937"/>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3676373204"/>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UCSF PharmD Degree Program</a:t>
            </a:r>
            <a:endParaRPr lang="en-US" dirty="0"/>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14" name="Rectangle 13"/>
          <p:cNvSpPr/>
          <p:nvPr userDrawn="1"/>
        </p:nvSpPr>
        <p:spPr bwMode="auto">
          <a:xfrm>
            <a:off x="1" y="1772719"/>
            <a:ext cx="7051729" cy="1411357"/>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5" name="Title 15"/>
          <p:cNvSpPr>
            <a:spLocks noGrp="1"/>
          </p:cNvSpPr>
          <p:nvPr>
            <p:ph type="title" hasCustomPrompt="1"/>
          </p:nvPr>
        </p:nvSpPr>
        <p:spPr>
          <a:xfrm>
            <a:off x="453585" y="1919440"/>
            <a:ext cx="6435412" cy="1107896"/>
          </a:xfrm>
          <a:prstGeom prst="rect">
            <a:avLst/>
          </a:prstGeo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29884386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UCSF PharmD Degree Program</a:t>
            </a:r>
            <a:endParaRPr lang="en-US" dirty="0"/>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6" name="Rectangle 5"/>
          <p:cNvSpPr/>
          <p:nvPr userDrawn="1"/>
        </p:nvSpPr>
        <p:spPr bwMode="auto">
          <a:xfrm>
            <a:off x="1" y="1772719"/>
            <a:ext cx="7051729" cy="1411357"/>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8" name="Title 15"/>
          <p:cNvSpPr>
            <a:spLocks noGrp="1"/>
          </p:cNvSpPr>
          <p:nvPr>
            <p:ph type="title" hasCustomPrompt="1"/>
          </p:nvPr>
        </p:nvSpPr>
        <p:spPr>
          <a:xfrm>
            <a:off x="453585" y="1919440"/>
            <a:ext cx="6435412" cy="1107896"/>
          </a:xfrm>
          <a:prstGeom prst="rect">
            <a:avLst/>
          </a:prstGeo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854423551"/>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UCSF PharmD Degree Program</a:t>
            </a:r>
            <a:endParaRPr lang="en-US" dirty="0"/>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6" name="Rectangle 5"/>
          <p:cNvSpPr/>
          <p:nvPr userDrawn="1"/>
        </p:nvSpPr>
        <p:spPr bwMode="auto">
          <a:xfrm>
            <a:off x="1" y="1772719"/>
            <a:ext cx="7051729" cy="1411357"/>
          </a:xfrm>
          <a:prstGeom prst="rect">
            <a:avLst/>
          </a:prstGeom>
          <a:solidFill>
            <a:srgbClr val="90BD3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7" name="Title 15"/>
          <p:cNvSpPr>
            <a:spLocks noGrp="1"/>
          </p:cNvSpPr>
          <p:nvPr>
            <p:ph type="title" hasCustomPrompt="1"/>
          </p:nvPr>
        </p:nvSpPr>
        <p:spPr>
          <a:xfrm>
            <a:off x="453585" y="1919440"/>
            <a:ext cx="6435412" cy="1107896"/>
          </a:xfrm>
          <a:prstGeom prst="rect">
            <a:avLst/>
          </a:prstGeo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917622355"/>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42EC81-8332-1841-B52E-36970D533A51}"/>
              </a:ext>
            </a:extLst>
          </p:cNvPr>
          <p:cNvPicPr>
            <a:picLocks noChangeAspect="1"/>
          </p:cNvPicPr>
          <p:nvPr userDrawn="1"/>
        </p:nvPicPr>
        <p:blipFill>
          <a:blip r:embed="rId2"/>
          <a:stretch>
            <a:fillRect/>
          </a:stretch>
        </p:blipFill>
        <p:spPr>
          <a:xfrm>
            <a:off x="3863976" y="2035176"/>
            <a:ext cx="1575547" cy="1025525"/>
          </a:xfrm>
          <a:prstGeom prst="rect">
            <a:avLst/>
          </a:prstGeom>
        </p:spPr>
      </p:pic>
    </p:spTree>
    <p:extLst>
      <p:ext uri="{BB962C8B-B14F-4D97-AF65-F5344CB8AC3E}">
        <p14:creationId xmlns:p14="http://schemas.microsoft.com/office/powerpoint/2010/main" val="37311903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 Nav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7" name="TextBox 6">
            <a:extLst>
              <a:ext uri="{C183D7F6-B498-43B3-948B-1728B52AA6E4}">
                <adec:decorative xmlns:adec="http://schemas.microsoft.com/office/drawing/2017/decorative" val="1"/>
              </a:ext>
            </a:extLst>
          </p:cNvPr>
          <p:cNvSpPr txBox="1"/>
          <p:nvPr userDrawn="1"/>
        </p:nvSpPr>
        <p:spPr bwMode="auto">
          <a:xfrm>
            <a:off x="457201" y="198783"/>
            <a:ext cx="1192695" cy="2123658"/>
          </a:xfrm>
          <a:prstGeom prst="rect">
            <a:avLst/>
          </a:prstGeom>
          <a:noFill/>
          <a:ln w="19050" algn="ctr">
            <a:noFill/>
            <a:miter lim="800000"/>
            <a:headEnd/>
            <a:tailEnd/>
          </a:ln>
        </p:spPr>
        <p:txBody>
          <a:bodyPr wrap="square" lIns="0" tIns="0" rIns="0" bIns="0" rtlCol="0">
            <a:spAutoFit/>
          </a:bodyPr>
          <a:lstStyle/>
          <a:p>
            <a:r>
              <a:rPr lang="en-US" sz="13800" b="1" i="0" dirty="0">
                <a:solidFill>
                  <a:schemeClr val="tx2"/>
                </a:solidFill>
                <a:latin typeface="+mn-lt"/>
              </a:rPr>
              <a:t>“</a:t>
            </a:r>
          </a:p>
        </p:txBody>
      </p:sp>
      <p:sp>
        <p:nvSpPr>
          <p:cNvPr id="9" name="Text Placeholder 8"/>
          <p:cNvSpPr>
            <a:spLocks noGrp="1"/>
          </p:cNvSpPr>
          <p:nvPr>
            <p:ph type="body" sz="quarter" idx="13" hasCustomPrompt="1"/>
          </p:nvPr>
        </p:nvSpPr>
        <p:spPr>
          <a:xfrm>
            <a:off x="437599" y="1431235"/>
            <a:ext cx="8229323" cy="2107096"/>
          </a:xfrm>
          <a:prstGeom prst="rect">
            <a:avLst/>
          </a:prstGeom>
        </p:spPr>
        <p:txBody>
          <a:bodyPr anchor="ctr" anchorCtr="0">
            <a:normAutofit/>
          </a:bodyPr>
          <a:lstStyle>
            <a:lvl1pPr marL="0" indent="0">
              <a:lnSpc>
                <a:spcPct val="100000"/>
              </a:lnSpc>
              <a:buNone/>
              <a:defRPr sz="2800" i="0" baseline="0">
                <a:latin typeface="+mj-lt"/>
              </a:defRPr>
            </a:lvl1pPr>
            <a:lvl2pPr marL="230187" indent="0">
              <a:buNone/>
              <a:defRPr>
                <a:latin typeface="+mn-lt"/>
              </a:defRPr>
            </a:lvl2pPr>
            <a:lvl3pPr marL="515937" indent="0">
              <a:buNone/>
              <a:defRPr>
                <a:latin typeface="+mn-lt"/>
              </a:defRPr>
            </a:lvl3pPr>
            <a:lvl4pPr marL="800100" indent="0">
              <a:buNone/>
              <a:defRPr>
                <a:latin typeface="+mn-lt"/>
              </a:defRPr>
            </a:lvl4pPr>
            <a:lvl5pPr marL="1085850"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3696828"/>
            <a:ext cx="6513958" cy="430429"/>
          </a:xfrm>
          <a:prstGeom prst="rect">
            <a:avLst/>
          </a:prstGeom>
        </p:spPr>
        <p:txBody>
          <a:bodyPr>
            <a:normAutofit/>
          </a:bodyPr>
          <a:lstStyle>
            <a:lvl1pPr marL="0" indent="0">
              <a:lnSpc>
                <a:spcPct val="100000"/>
              </a:lnSpc>
              <a:buNone/>
              <a:defRPr sz="1800" b="1">
                <a:solidFill>
                  <a:schemeClr val="tx1"/>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3980952"/>
            <a:ext cx="6513958" cy="440937"/>
          </a:xfrm>
          <a:prstGeom prst="rect">
            <a:avLst/>
          </a:prstGeom>
        </p:spPr>
        <p:txBody>
          <a:bodyPr>
            <a:normAutofit/>
          </a:bodyPr>
          <a:lstStyle>
            <a:lvl1pPr marL="0" indent="0">
              <a:lnSpc>
                <a:spcPts val="2000"/>
              </a:lnSpc>
              <a:buNone/>
              <a:defRPr sz="1800" b="0" baseline="0">
                <a:solidFill>
                  <a:schemeClr val="tx1"/>
                </a:solidFill>
                <a:latin typeface="+mn-lt"/>
              </a:defRPr>
            </a:lvl1pPr>
          </a:lstStyle>
          <a:p>
            <a:pPr lvl="0"/>
            <a:r>
              <a:rPr lang="en-US" dirty="0"/>
              <a:t>Position Title</a:t>
            </a:r>
          </a:p>
        </p:txBody>
      </p:sp>
    </p:spTree>
    <p:extLst>
      <p:ext uri="{BB962C8B-B14F-4D97-AF65-F5344CB8AC3E}">
        <p14:creationId xmlns:p14="http://schemas.microsoft.com/office/powerpoint/2010/main" val="1790547175"/>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8629F2-01BE-F34A-89F7-754AC82A3E06}"/>
              </a:ext>
            </a:extLst>
          </p:cNvPr>
          <p:cNvPicPr>
            <a:picLocks noChangeAspect="1"/>
          </p:cNvPicPr>
          <p:nvPr userDrawn="1"/>
        </p:nvPicPr>
        <p:blipFill>
          <a:blip r:embed="rId2"/>
          <a:stretch>
            <a:fillRect/>
          </a:stretch>
        </p:blipFill>
        <p:spPr>
          <a:xfrm>
            <a:off x="3879850" y="1885950"/>
            <a:ext cx="1371600" cy="1371600"/>
          </a:xfrm>
          <a:prstGeom prst="rect">
            <a:avLst/>
          </a:prstGeom>
        </p:spPr>
      </p:pic>
    </p:spTree>
    <p:extLst>
      <p:ext uri="{BB962C8B-B14F-4D97-AF65-F5344CB8AC3E}">
        <p14:creationId xmlns:p14="http://schemas.microsoft.com/office/powerpoint/2010/main" val="23862457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49580" y="1"/>
            <a:ext cx="2994420" cy="2015504"/>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388949"/>
            <a:ext cx="6149580" cy="3754552"/>
          </a:xfrm>
          <a:prstGeom prst="rect">
            <a:avLst/>
          </a:prstGeom>
        </p:spPr>
      </p:pic>
      <p:pic>
        <p:nvPicPr>
          <p:cNvPr id="9" name="Picture 8">
            <a:extLst>
              <a:ext uri="{FF2B5EF4-FFF2-40B4-BE49-F238E27FC236}">
                <a16:creationId xmlns:a16="http://schemas.microsoft.com/office/drawing/2014/main" id="{9B191A8E-EEC8-6940-B9AC-362020E1859F}"/>
              </a:ext>
            </a:extLst>
          </p:cNvPr>
          <p:cNvPicPr>
            <a:picLocks noChangeAspect="1"/>
          </p:cNvPicPr>
          <p:nvPr userDrawn="1"/>
        </p:nvPicPr>
        <p:blipFill>
          <a:blip r:embed="rId4"/>
          <a:stretch>
            <a:fillRect/>
          </a:stretch>
        </p:blipFill>
        <p:spPr>
          <a:xfrm>
            <a:off x="6149581" y="2016126"/>
            <a:ext cx="1616075" cy="1616075"/>
          </a:xfrm>
          <a:prstGeom prst="rect">
            <a:avLst/>
          </a:prstGeom>
        </p:spPr>
      </p:pic>
    </p:spTree>
    <p:extLst>
      <p:ext uri="{BB962C8B-B14F-4D97-AF65-F5344CB8AC3E}">
        <p14:creationId xmlns:p14="http://schemas.microsoft.com/office/powerpoint/2010/main" val="424756938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3051">
          <p15:clr>
            <a:srgbClr val="FBAE40"/>
          </p15:clr>
        </p15:guide>
        <p15:guide id="2" pos="6523">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2756753" cy="2015504"/>
          </a:xfrm>
          <a:prstGeom prst="rect">
            <a:avLst/>
          </a:prstGeom>
        </p:spPr>
      </p:pic>
      <p:pic>
        <p:nvPicPr>
          <p:cNvPr id="23" name="Picture 2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756754" y="1257301"/>
            <a:ext cx="6387246" cy="3886199"/>
          </a:xfrm>
          <a:prstGeom prst="rect">
            <a:avLst/>
          </a:prstGeom>
        </p:spPr>
      </p:pic>
      <p:pic>
        <p:nvPicPr>
          <p:cNvPr id="5" name="Picture 4">
            <a:extLst>
              <a:ext uri="{FF2B5EF4-FFF2-40B4-BE49-F238E27FC236}">
                <a16:creationId xmlns:a16="http://schemas.microsoft.com/office/drawing/2014/main" id="{A6B104DF-8CD0-414F-9C4F-CC3E5008CB05}"/>
              </a:ext>
            </a:extLst>
          </p:cNvPr>
          <p:cNvPicPr>
            <a:picLocks noChangeAspect="1"/>
          </p:cNvPicPr>
          <p:nvPr userDrawn="1"/>
        </p:nvPicPr>
        <p:blipFill>
          <a:blip r:embed="rId4"/>
          <a:stretch>
            <a:fillRect/>
          </a:stretch>
        </p:blipFill>
        <p:spPr>
          <a:xfrm>
            <a:off x="1140679" y="2016126"/>
            <a:ext cx="1616075" cy="1616075"/>
          </a:xfrm>
          <a:prstGeom prst="rect">
            <a:avLst/>
          </a:prstGeom>
        </p:spPr>
      </p:pic>
    </p:spTree>
    <p:extLst>
      <p:ext uri="{BB962C8B-B14F-4D97-AF65-F5344CB8AC3E}">
        <p14:creationId xmlns:p14="http://schemas.microsoft.com/office/powerpoint/2010/main" val="33104816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1" y="1"/>
            <a:ext cx="2760609" cy="2015504"/>
          </a:xfrm>
          <a:prstGeom prst="rect">
            <a:avLst/>
          </a:prstGeom>
        </p:spPr>
      </p:pic>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756754" y="1257301"/>
            <a:ext cx="6387246" cy="3886199"/>
          </a:xfrm>
          <a:prstGeom prst="rect">
            <a:avLst/>
          </a:prstGeom>
        </p:spPr>
      </p:pic>
      <p:pic>
        <p:nvPicPr>
          <p:cNvPr id="5" name="Picture 4">
            <a:extLst>
              <a:ext uri="{FF2B5EF4-FFF2-40B4-BE49-F238E27FC236}">
                <a16:creationId xmlns:a16="http://schemas.microsoft.com/office/drawing/2014/main" id="{DEC776A3-0F0E-7E49-AC6F-FD89BE6F79F5}"/>
              </a:ext>
            </a:extLst>
          </p:cNvPr>
          <p:cNvPicPr>
            <a:picLocks noChangeAspect="1"/>
          </p:cNvPicPr>
          <p:nvPr userDrawn="1"/>
        </p:nvPicPr>
        <p:blipFill>
          <a:blip r:embed="rId4"/>
          <a:stretch>
            <a:fillRect/>
          </a:stretch>
        </p:blipFill>
        <p:spPr>
          <a:xfrm>
            <a:off x="1140679" y="2016126"/>
            <a:ext cx="1616075" cy="1616075"/>
          </a:xfrm>
          <a:prstGeom prst="rect">
            <a:avLst/>
          </a:prstGeom>
        </p:spPr>
      </p:pic>
    </p:spTree>
    <p:extLst>
      <p:ext uri="{BB962C8B-B14F-4D97-AF65-F5344CB8AC3E}">
        <p14:creationId xmlns:p14="http://schemas.microsoft.com/office/powerpoint/2010/main" val="9773754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6" y="-11785952"/>
            <a:ext cx="8089901" cy="15254195"/>
          </a:xfrm>
        </p:spPr>
        <p:txBody>
          <a:bodyPr vert="horz" wrap="square" lIns="91440" tIns="45720" rIns="91440" bIns="45720" rtlCol="0" anchor="b" anchorCtr="0">
            <a:spAutoFit/>
          </a:bodyPr>
          <a:lstStyle>
            <a:lvl1pPr marL="210736" indent="-210736">
              <a:lnSpc>
                <a:spcPct val="90000"/>
              </a:lnSpc>
              <a:defRPr lang="en-US" sz="3600" spc="-15" baseline="0" dirty="0"/>
            </a:lvl1pPr>
          </a:lstStyle>
          <a:p>
            <a:pPr lvl="0"/>
            <a:r>
              <a:rPr lang="en-US" dirty="0"/>
              <a:t>“</a:t>
            </a:r>
            <a:r>
              <a:rPr lang="en-US" dirty="0" err="1"/>
              <a:t>Lorem</a:t>
            </a:r>
            <a:r>
              <a:rPr lang="en-US" dirty="0"/>
              <a:t> </a:t>
            </a:r>
            <a:r>
              <a:rPr lang="en-US" dirty="0" err="1"/>
              <a:t>ipsum</a:t>
            </a:r>
            <a:r>
              <a:rPr lang="en-US" dirty="0"/>
              <a:t>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 </a:t>
            </a:r>
            <a:r>
              <a:rPr lang="en-US" dirty="0" err="1"/>
              <a:t>quis</a:t>
            </a:r>
            <a:r>
              <a:rPr lang="en-US" dirty="0"/>
              <a:t> </a:t>
            </a:r>
            <a:r>
              <a:rPr lang="en-US" dirty="0" err="1"/>
              <a:t>nostrud</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3691157"/>
            <a:ext cx="8325548" cy="541425"/>
          </a:xfrm>
        </p:spPr>
        <p:txBody>
          <a:bodyPr vert="horz" wrap="square" lIns="91440" tIns="45720" rIns="91440" bIns="45720" rtlCol="0">
            <a:noAutofit/>
          </a:bodyPr>
          <a:lstStyle>
            <a:lvl1pPr marL="0" indent="0">
              <a:spcBef>
                <a:spcPts val="225"/>
              </a:spcBef>
              <a:buNone/>
              <a:defRPr lang="en-US" sz="1200" baseline="0" dirty="0" smtClean="0"/>
            </a:lvl1pPr>
            <a:lvl2pPr marL="172636" indent="0">
              <a:buNone/>
              <a:defRPr lang="en-US" dirty="0" smtClean="0"/>
            </a:lvl2pPr>
            <a:lvl3pPr marL="386943" indent="0">
              <a:buNone/>
              <a:defRPr lang="en-US" dirty="0" smtClean="0"/>
            </a:lvl3pPr>
            <a:lvl4pPr marL="600060" indent="0">
              <a:buNone/>
              <a:defRPr lang="en-US" dirty="0" smtClean="0"/>
            </a:lvl4pPr>
            <a:lvl5pPr marL="814368" indent="0">
              <a:buNone/>
              <a:defRPr lang="en-US" dirty="0"/>
            </a:lvl5pPr>
          </a:lstStyle>
          <a:p>
            <a:pPr lvl="0"/>
            <a:r>
              <a:rPr lang="en-US" dirty="0"/>
              <a:t>Author’s Name Here</a:t>
            </a:r>
          </a:p>
          <a:p>
            <a:pPr lvl="0"/>
            <a:r>
              <a:rPr lang="en-US" dirty="0"/>
              <a:t>Position Title Here</a:t>
            </a:r>
          </a:p>
        </p:txBody>
      </p:sp>
      <p:sp>
        <p:nvSpPr>
          <p:cNvPr id="8" name="Date Placeholder 4"/>
          <p:cNvSpPr>
            <a:spLocks noGrp="1"/>
          </p:cNvSpPr>
          <p:nvPr>
            <p:ph type="dt" sz="half" idx="2"/>
          </p:nvPr>
        </p:nvSpPr>
        <p:spPr>
          <a:xfrm>
            <a:off x="6334639" y="4839271"/>
            <a:ext cx="927193" cy="116426"/>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p>
        </p:txBody>
      </p:sp>
      <p:sp>
        <p:nvSpPr>
          <p:cNvPr id="9" name="Footer Placeholder 5"/>
          <p:cNvSpPr>
            <a:spLocks noGrp="1"/>
          </p:cNvSpPr>
          <p:nvPr>
            <p:ph type="ftr" sz="quarter" idx="3"/>
          </p:nvPr>
        </p:nvSpPr>
        <p:spPr>
          <a:xfrm>
            <a:off x="729163" y="4852597"/>
            <a:ext cx="4310907" cy="10348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r>
              <a:rPr lang="en-US"/>
              <a:t>UCSF PharmD Degree Program</a:t>
            </a:r>
            <a:endParaRPr lang="en-US" dirty="0"/>
          </a:p>
        </p:txBody>
      </p:sp>
      <p:sp>
        <p:nvSpPr>
          <p:cNvPr id="10" name="Slide Number Placeholder 6"/>
          <p:cNvSpPr>
            <a:spLocks noGrp="1"/>
          </p:cNvSpPr>
          <p:nvPr>
            <p:ph type="sldNum" sz="quarter" idx="4"/>
          </p:nvPr>
        </p:nvSpPr>
        <p:spPr>
          <a:xfrm>
            <a:off x="358010" y="4840129"/>
            <a:ext cx="246061" cy="11642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12373704"/>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70" y="326102"/>
            <a:ext cx="8080375" cy="2084832"/>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640323" y="758995"/>
            <a:ext cx="8077645" cy="287387"/>
          </a:xfrm>
        </p:spPr>
        <p:txBody>
          <a:bodyPr vert="horz" wrap="square" lIns="91440" tIns="45720" rIns="91440" bIns="45720" rtlCol="0" anchor="t">
            <a:noAutofit/>
          </a:bodyPr>
          <a:lstStyle>
            <a:lvl1pPr marL="126203" indent="-126203">
              <a:buNone/>
              <a:defRPr lang="en-US" dirty="0" smtClean="0"/>
            </a:lvl1pPr>
          </a:lstStyle>
          <a:p>
            <a:pPr marL="0" lvl="0" indent="0"/>
            <a:r>
              <a:rPr lang="en-US" dirty="0"/>
              <a:t>Subhead</a:t>
            </a:r>
          </a:p>
        </p:txBody>
      </p:sp>
      <p:sp>
        <p:nvSpPr>
          <p:cNvPr id="7" name="Date Placeholder 4"/>
          <p:cNvSpPr>
            <a:spLocks noGrp="1"/>
          </p:cNvSpPr>
          <p:nvPr>
            <p:ph type="dt" sz="half" idx="2"/>
          </p:nvPr>
        </p:nvSpPr>
        <p:spPr>
          <a:xfrm>
            <a:off x="6334639" y="4839271"/>
            <a:ext cx="927193" cy="116426"/>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p>
        </p:txBody>
      </p:sp>
      <p:sp>
        <p:nvSpPr>
          <p:cNvPr id="8" name="Footer Placeholder 5"/>
          <p:cNvSpPr>
            <a:spLocks noGrp="1"/>
          </p:cNvSpPr>
          <p:nvPr>
            <p:ph type="ftr" sz="quarter" idx="3"/>
          </p:nvPr>
        </p:nvSpPr>
        <p:spPr>
          <a:xfrm>
            <a:off x="729163" y="4852597"/>
            <a:ext cx="4310907" cy="10348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r>
              <a:rPr lang="en-US"/>
              <a:t>UCSF PharmD Degree Program</a:t>
            </a:r>
            <a:endParaRPr lang="en-US" dirty="0"/>
          </a:p>
        </p:txBody>
      </p:sp>
      <p:sp>
        <p:nvSpPr>
          <p:cNvPr id="9" name="Slide Number Placeholder 6"/>
          <p:cNvSpPr>
            <a:spLocks noGrp="1"/>
          </p:cNvSpPr>
          <p:nvPr>
            <p:ph type="sldNum" sz="quarter" idx="4"/>
          </p:nvPr>
        </p:nvSpPr>
        <p:spPr>
          <a:xfrm>
            <a:off x="358010" y="4840129"/>
            <a:ext cx="246061" cy="11642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546871185"/>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39" y="4839271"/>
            <a:ext cx="927193" cy="116426"/>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p>
        </p:txBody>
      </p:sp>
      <p:sp>
        <p:nvSpPr>
          <p:cNvPr id="6" name="Footer Placeholder 5"/>
          <p:cNvSpPr>
            <a:spLocks noGrp="1"/>
          </p:cNvSpPr>
          <p:nvPr>
            <p:ph type="ftr" sz="quarter" idx="3"/>
          </p:nvPr>
        </p:nvSpPr>
        <p:spPr>
          <a:xfrm>
            <a:off x="729163" y="4852597"/>
            <a:ext cx="4310907" cy="10348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r>
              <a:rPr lang="en-US"/>
              <a:t>UCSF PharmD Degree Program</a:t>
            </a:r>
            <a:endParaRPr lang="en-US" dirty="0"/>
          </a:p>
        </p:txBody>
      </p:sp>
      <p:sp>
        <p:nvSpPr>
          <p:cNvPr id="7" name="Slide Number Placeholder 6"/>
          <p:cNvSpPr>
            <a:spLocks noGrp="1"/>
          </p:cNvSpPr>
          <p:nvPr>
            <p:ph type="sldNum" sz="quarter" idx="4"/>
          </p:nvPr>
        </p:nvSpPr>
        <p:spPr>
          <a:xfrm>
            <a:off x="358010" y="4840129"/>
            <a:ext cx="246061" cy="11642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919762200"/>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1921754"/>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479645"/>
            <a:ext cx="6204666" cy="1084659"/>
          </a:xfrm>
        </p:spPr>
        <p:txBody>
          <a:bodyPr/>
          <a:lstStyle>
            <a:lvl1pPr marL="0" indent="0">
              <a:lnSpc>
                <a:spcPct val="95000"/>
              </a:lnSpc>
              <a:spcBef>
                <a:spcPts val="450"/>
              </a:spcBef>
              <a:buFontTx/>
              <a:buNone/>
              <a:defRPr sz="18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a:t>Click to edit Master text styles</a:t>
            </a:r>
          </a:p>
        </p:txBody>
      </p:sp>
      <p:cxnSp>
        <p:nvCxnSpPr>
          <p:cNvPr id="8" name="Straight Connector 7"/>
          <p:cNvCxnSpPr/>
          <p:nvPr userDrawn="1"/>
        </p:nvCxnSpPr>
        <p:spPr>
          <a:xfrm>
            <a:off x="752475" y="1921754"/>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8"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4" y="2560662"/>
            <a:ext cx="1503181" cy="733055"/>
          </a:xfrm>
          <a:prstGeom prst="rect">
            <a:avLst/>
          </a:prstGeom>
        </p:spPr>
      </p:pic>
    </p:spTree>
    <p:extLst>
      <p:ext uri="{BB962C8B-B14F-4D97-AF65-F5344CB8AC3E}">
        <p14:creationId xmlns:p14="http://schemas.microsoft.com/office/powerpoint/2010/main" val="1624149698"/>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UCSF PharmD Degree Program</a:t>
            </a:r>
            <a:endParaRPr lang="en-US" dirty="0"/>
          </a:p>
        </p:txBody>
      </p:sp>
      <p:sp>
        <p:nvSpPr>
          <p:cNvPr id="6" name="Slide Number Placeholder 5"/>
          <p:cNvSpPr>
            <a:spLocks noGrp="1"/>
          </p:cNvSpPr>
          <p:nvPr>
            <p:ph type="sldNum" sz="quarter" idx="12"/>
          </p:nvPr>
        </p:nvSpPr>
        <p:spPr/>
        <p:txBody>
          <a:bodyPr/>
          <a:lstStyle/>
          <a:p>
            <a:fld id="{E7179961-666C-0944-B588-C8793E0D75C1}" type="slidenum">
              <a:rPr lang="en-US" smtClean="0"/>
              <a:pPr/>
              <a:t>‹#›</a:t>
            </a:fld>
            <a:endParaRPr lang="en-US" dirty="0"/>
          </a:p>
        </p:txBody>
      </p:sp>
    </p:spTree>
    <p:extLst>
      <p:ext uri="{BB962C8B-B14F-4D97-AF65-F5344CB8AC3E}">
        <p14:creationId xmlns:p14="http://schemas.microsoft.com/office/powerpoint/2010/main" val="12453172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cSld name="Closing with Collage">
    <p:bg>
      <p:bgPr>
        <a:solidFill>
          <a:schemeClr val="tx2"/>
        </a:solidFill>
        <a:effectLst/>
      </p:bgPr>
    </p:bg>
    <p:spTree>
      <p:nvGrpSpPr>
        <p:cNvPr id="1" name=""/>
        <p:cNvGrpSpPr/>
        <p:nvPr/>
      </p:nvGrpSpPr>
      <p:grpSpPr>
        <a:xfrm>
          <a:off x="0" y="0"/>
          <a:ext cx="0" cy="0"/>
          <a:chOff x="0" y="0"/>
          <a:chExt cx="0" cy="0"/>
        </a:xfrm>
      </p:grpSpPr>
      <p:sp>
        <p:nvSpPr>
          <p:cNvPr id="16" name="Rectangle 15"/>
          <p:cNvSpPr/>
          <p:nvPr userDrawn="1"/>
        </p:nvSpPr>
        <p:spPr bwMode="auto">
          <a:xfrm>
            <a:off x="2723103" y="1208364"/>
            <a:ext cx="3675888" cy="2756916"/>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 y="1"/>
            <a:ext cx="9144004" cy="2901674"/>
          </a:xfrm>
          <a:prstGeom prst="rect">
            <a:avLst/>
          </a:prstGeom>
        </p:spPr>
      </p:pic>
      <p:pic>
        <p:nvPicPr>
          <p:cNvPr id="15" name="Picture 1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99035" y="3252048"/>
            <a:ext cx="5044967" cy="1891452"/>
          </a:xfrm>
          <a:prstGeom prst="rect">
            <a:avLst/>
          </a:prstGeom>
        </p:spPr>
      </p:pic>
      <p:pic>
        <p:nvPicPr>
          <p:cNvPr id="2" name="Picture 1"/>
          <p:cNvPicPr>
            <a:picLocks noChangeAspect="1"/>
          </p:cNvPicPr>
          <p:nvPr userDrawn="1"/>
        </p:nvPicPr>
        <p:blipFill>
          <a:blip r:embed="rId4"/>
          <a:stretch>
            <a:fillRect/>
          </a:stretch>
        </p:blipFill>
        <p:spPr>
          <a:xfrm>
            <a:off x="4656785" y="1954216"/>
            <a:ext cx="4487217" cy="1297832"/>
          </a:xfrm>
          <a:prstGeom prst="rect">
            <a:avLst/>
          </a:prstGeom>
        </p:spPr>
      </p:pic>
      <p:pic>
        <p:nvPicPr>
          <p:cNvPr id="17" name="Picture 7"/>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b="38631"/>
          <a:stretch/>
        </p:blipFill>
        <p:spPr bwMode="auto">
          <a:xfrm>
            <a:off x="4327515" y="2193338"/>
            <a:ext cx="2223280" cy="6704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userDrawn="1"/>
        </p:nvPicPr>
        <p:blipFill>
          <a:blip r:embed="rId6"/>
          <a:stretch>
            <a:fillRect/>
          </a:stretch>
        </p:blipFill>
        <p:spPr>
          <a:xfrm>
            <a:off x="-1180024" y="2901675"/>
            <a:ext cx="7024387" cy="2241826"/>
          </a:xfrm>
          <a:prstGeom prst="rect">
            <a:avLst/>
          </a:prstGeom>
        </p:spPr>
      </p:pic>
    </p:spTree>
    <p:extLst>
      <p:ext uri="{BB962C8B-B14F-4D97-AF65-F5344CB8AC3E}">
        <p14:creationId xmlns:p14="http://schemas.microsoft.com/office/powerpoint/2010/main" val="48105523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w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image" Target="../media/image2.wmf"/><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image" Target="../media/image1.wmf"/><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theme" Target="../theme/theme4.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image" Target="../media/image23.wmf"/><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slideLayout" Target="../slideLayouts/slideLayout98.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image" Target="../media/image1.wmf"/><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theme" Target="../theme/theme6.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8"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UCSF.">
            <a:extLst>
              <a:ext uri="{FF2B5EF4-FFF2-40B4-BE49-F238E27FC236}">
                <a16:creationId xmlns:a16="http://schemas.microsoft.com/office/drawing/2014/main" id="{90E3D883-D455-1646-B061-DC31439EF7F0}"/>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394700" y="4803775"/>
            <a:ext cx="476250" cy="228865"/>
          </a:xfrm>
          <a:prstGeom prst="rect">
            <a:avLst/>
          </a:prstGeom>
        </p:spPr>
      </p:pic>
      <p:pic>
        <p:nvPicPr>
          <p:cNvPr id="10" name="Picture 9">
            <a:extLst>
              <a:ext uri="{FF2B5EF4-FFF2-40B4-BE49-F238E27FC236}">
                <a16:creationId xmlns:a16="http://schemas.microsoft.com/office/drawing/2014/main" id="{A3DD1A57-5A60-7948-9B36-6D0BCEBC1712}"/>
              </a:ext>
              <a:ext uri="{C183D7F6-B498-43B3-948B-1728B52AA6E4}">
                <adec:decorative xmlns:adec="http://schemas.microsoft.com/office/drawing/2017/decorative" val="1"/>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8391525" y="0"/>
            <a:ext cx="482600" cy="1219200"/>
          </a:xfrm>
          <a:prstGeom prst="rect">
            <a:avLst/>
          </a:prstGeom>
        </p:spPr>
      </p:pic>
      <p:sp>
        <p:nvSpPr>
          <p:cNvPr id="11" name="Footer Placeholder 5"/>
          <p:cNvSpPr>
            <a:spLocks noGrp="1"/>
          </p:cNvSpPr>
          <p:nvPr>
            <p:ph type="ftr" sz="quarter" idx="3"/>
          </p:nvPr>
        </p:nvSpPr>
        <p:spPr>
          <a:xfrm>
            <a:off x="548150" y="4852596"/>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a:t>
            </a:r>
          </a:p>
        </p:txBody>
      </p:sp>
      <p:sp>
        <p:nvSpPr>
          <p:cNvPr id="12" name="Slide Number Placeholder 6"/>
          <p:cNvSpPr>
            <a:spLocks noGrp="1"/>
          </p:cNvSpPr>
          <p:nvPr>
            <p:ph type="sldNum" sz="quarter" idx="4"/>
          </p:nvPr>
        </p:nvSpPr>
        <p:spPr>
          <a:xfrm>
            <a:off x="272105" y="4840128"/>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9" name="Straight Connector 8">
            <a:extLst>
              <a:ext uri="{C183D7F6-B498-43B3-948B-1728B52AA6E4}">
                <adec:decorative xmlns:adec="http://schemas.microsoft.com/office/drawing/2017/decorative" val="1"/>
              </a:ext>
            </a:extLst>
          </p:cNvPr>
          <p:cNvCxnSpPr/>
          <p:nvPr userDrawn="1"/>
        </p:nvCxnSpPr>
        <p:spPr>
          <a:xfrm>
            <a:off x="277813" y="4687560"/>
            <a:ext cx="859536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sp>
        <p:nvSpPr>
          <p:cNvPr id="4" name="Text Placeholder 3"/>
          <p:cNvSpPr>
            <a:spLocks noGrp="1"/>
          </p:cNvSpPr>
          <p:nvPr>
            <p:ph type="body" idx="1"/>
          </p:nvPr>
        </p:nvSpPr>
        <p:spPr>
          <a:xfrm>
            <a:off x="459683" y="1401416"/>
            <a:ext cx="8137665" cy="293204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03051825"/>
      </p:ext>
    </p:extLst>
  </p:cSld>
  <p:clrMap bg1="lt1" tx1="dk1" bg2="lt2" tx2="dk2" accent1="accent1" accent2="accent2" accent3="accent3" accent4="accent4" accent5="accent5" accent6="accent6" hlink="hlink" folHlink="folHlink"/>
  <p:sldLayoutIdLst>
    <p:sldLayoutId id="2147483979" r:id="rId1"/>
    <p:sldLayoutId id="2147483980" r:id="rId2"/>
    <p:sldLayoutId id="2147484038" r:id="rId3"/>
    <p:sldLayoutId id="2147483981" r:id="rId4"/>
    <p:sldLayoutId id="2147483984" r:id="rId5"/>
    <p:sldLayoutId id="2147483982" r:id="rId6"/>
    <p:sldLayoutId id="2147483986" r:id="rId7"/>
    <p:sldLayoutId id="2147483999" r:id="rId8"/>
    <p:sldLayoutId id="2147483988" r:id="rId9"/>
    <p:sldLayoutId id="2147483989" r:id="rId10"/>
    <p:sldLayoutId id="2147483990" r:id="rId11"/>
    <p:sldLayoutId id="2147483991" r:id="rId12"/>
    <p:sldLayoutId id="2147483992" r:id="rId13"/>
    <p:sldLayoutId id="2147483993" r:id="rId14"/>
    <p:sldLayoutId id="2147483994" r:id="rId15"/>
    <p:sldLayoutId id="2147483995" r:id="rId16"/>
  </p:sldLayoutIdLst>
  <p:transition>
    <p:fade/>
  </p:transition>
  <p:hf hdr="0"/>
  <p:txStyles>
    <p:titleStyle>
      <a:lvl1pPr algn="l" defTabSz="914400"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75" indent="-295275" algn="l" defTabSz="640080" rtl="0" eaLnBrk="1" latinLnBrk="0" hangingPunct="1">
        <a:lnSpc>
          <a:spcPct val="100000"/>
        </a:lnSpc>
        <a:spcBef>
          <a:spcPts val="0"/>
        </a:spcBef>
        <a:spcAft>
          <a:spcPts val="10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10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10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10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100000"/>
        </a:lnSpc>
        <a:spcBef>
          <a:spcPts val="0"/>
        </a:spcBef>
        <a:spcAft>
          <a:spcPts val="1000"/>
        </a:spcAft>
        <a:buClr>
          <a:schemeClr val="accent1"/>
        </a:buClr>
        <a:buSzPct val="80000"/>
        <a:buFont typeface="Wingdings" charset="2"/>
        <a:buChar char="§"/>
        <a:defRPr lang="en-US" sz="1400" b="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26" userDrawn="1">
          <p15:clr>
            <a:srgbClr val="F26B43"/>
          </p15:clr>
        </p15:guide>
        <p15:guide id="2" orient="horz" pos="3168" userDrawn="1">
          <p15:clr>
            <a:srgbClr val="F26B43"/>
          </p15:clr>
        </p15:guide>
        <p15:guide id="3" pos="5288" userDrawn="1">
          <p15:clr>
            <a:srgbClr val="F26B43"/>
          </p15:clr>
        </p15:guide>
        <p15:guide id="4" pos="55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UCSF.">
            <a:extLst>
              <a:ext uri="{FF2B5EF4-FFF2-40B4-BE49-F238E27FC236}">
                <a16:creationId xmlns:a16="http://schemas.microsoft.com/office/drawing/2014/main" id="{0E70C9C3-4427-2D47-885B-568EDC6DCA26}"/>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394700" y="4803775"/>
            <a:ext cx="476250" cy="228865"/>
          </a:xfrm>
          <a:prstGeom prst="rect">
            <a:avLst/>
          </a:prstGeom>
        </p:spPr>
      </p:pic>
      <p:pic>
        <p:nvPicPr>
          <p:cNvPr id="4" name="Picture 3">
            <a:extLst>
              <a:ext uri="{FF2B5EF4-FFF2-40B4-BE49-F238E27FC236}">
                <a16:creationId xmlns:a16="http://schemas.microsoft.com/office/drawing/2014/main" id="{D0841D8E-1791-574F-8974-9C7B01B02254}"/>
              </a:ext>
              <a:ext uri="{C183D7F6-B498-43B3-948B-1728B52AA6E4}">
                <adec:decorative xmlns:adec="http://schemas.microsoft.com/office/drawing/2017/decorative" val="1"/>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8391525" y="-3175"/>
            <a:ext cx="482600" cy="1219200"/>
          </a:xfrm>
          <a:prstGeom prst="rect">
            <a:avLst/>
          </a:prstGeom>
        </p:spPr>
      </p:pic>
      <p:sp>
        <p:nvSpPr>
          <p:cNvPr id="11" name="Footer Placeholder 5"/>
          <p:cNvSpPr>
            <a:spLocks noGrp="1"/>
          </p:cNvSpPr>
          <p:nvPr>
            <p:ph type="ftr" sz="quarter" idx="3"/>
          </p:nvPr>
        </p:nvSpPr>
        <p:spPr>
          <a:xfrm>
            <a:off x="548150" y="4852596"/>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a:t>
            </a:r>
          </a:p>
        </p:txBody>
      </p:sp>
      <p:sp>
        <p:nvSpPr>
          <p:cNvPr id="12" name="Slide Number Placeholder 6"/>
          <p:cNvSpPr>
            <a:spLocks noGrp="1"/>
          </p:cNvSpPr>
          <p:nvPr>
            <p:ph type="sldNum" sz="quarter" idx="4"/>
          </p:nvPr>
        </p:nvSpPr>
        <p:spPr>
          <a:xfrm>
            <a:off x="272105" y="4840128"/>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9" name="Straight Connector 8">
            <a:extLst>
              <a:ext uri="{C183D7F6-B498-43B3-948B-1728B52AA6E4}">
                <adec:decorative xmlns:adec="http://schemas.microsoft.com/office/drawing/2017/decorative" val="1"/>
              </a:ext>
            </a:extLst>
          </p:cNvPr>
          <p:cNvCxnSpPr/>
          <p:nvPr userDrawn="1"/>
        </p:nvCxnSpPr>
        <p:spPr>
          <a:xfrm>
            <a:off x="277813" y="468756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3" y="1401416"/>
            <a:ext cx="8137665" cy="293204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39549721"/>
      </p:ext>
    </p:extLst>
  </p:cSld>
  <p:clrMap bg1="lt1" tx1="dk1" bg2="lt2" tx2="dk2" accent1="accent1" accent2="accent2" accent3="accent3" accent4="accent4" accent5="accent5" accent6="accent6" hlink="hlink" folHlink="folHlink"/>
  <p:sldLayoutIdLst>
    <p:sldLayoutId id="2147483955" r:id="rId1"/>
    <p:sldLayoutId id="2147484037" r:id="rId2"/>
    <p:sldLayoutId id="2147483972" r:id="rId3"/>
    <p:sldLayoutId id="2147483975" r:id="rId4"/>
    <p:sldLayoutId id="2147483976" r:id="rId5"/>
    <p:sldLayoutId id="2147484001" r:id="rId6"/>
    <p:sldLayoutId id="2147483944" r:id="rId7"/>
    <p:sldLayoutId id="2147483951" r:id="rId8"/>
    <p:sldLayoutId id="2147483953" r:id="rId9"/>
    <p:sldLayoutId id="2147484000" r:id="rId10"/>
    <p:sldLayoutId id="2147483950" r:id="rId11"/>
    <p:sldLayoutId id="2147483960" r:id="rId12"/>
    <p:sldLayoutId id="2147483961" r:id="rId13"/>
    <p:sldLayoutId id="2147483966" r:id="rId14"/>
    <p:sldLayoutId id="2147483967" r:id="rId15"/>
    <p:sldLayoutId id="2147483968" r:id="rId16"/>
    <p:sldLayoutId id="2147483969" r:id="rId17"/>
    <p:sldLayoutId id="2147483970" r:id="rId18"/>
    <p:sldLayoutId id="2147483971" r:id="rId19"/>
    <p:sldLayoutId id="2147483954" r:id="rId20"/>
    <p:sldLayoutId id="2147483959" r:id="rId21"/>
    <p:sldLayoutId id="2147484002" r:id="rId22"/>
    <p:sldLayoutId id="2147484003" r:id="rId23"/>
    <p:sldLayoutId id="2147484004" r:id="rId24"/>
    <p:sldLayoutId id="2147484041" r:id="rId25"/>
    <p:sldLayoutId id="2147484042" r:id="rId26"/>
  </p:sldLayoutIdLst>
  <p:transition>
    <p:fade/>
  </p:transition>
  <p:hf hdr="0"/>
  <p:txStyles>
    <p:titleStyle>
      <a:lvl1pPr algn="l" defTabSz="914400"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5286" userDrawn="1">
          <p15:clr>
            <a:srgbClr val="F26B43"/>
          </p15:clr>
        </p15:guide>
        <p15:guide id="3" pos="558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548150" y="4852596"/>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a:t>
            </a:r>
          </a:p>
        </p:txBody>
      </p:sp>
      <p:sp>
        <p:nvSpPr>
          <p:cNvPr id="12" name="Slide Number Placeholder 6"/>
          <p:cNvSpPr>
            <a:spLocks noGrp="1"/>
          </p:cNvSpPr>
          <p:nvPr>
            <p:ph type="sldNum" sz="quarter" idx="4"/>
          </p:nvPr>
        </p:nvSpPr>
        <p:spPr>
          <a:xfrm>
            <a:off x="272105" y="4840128"/>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18" name="Text Placeholder 3"/>
          <p:cNvSpPr>
            <a:spLocks noGrp="1"/>
          </p:cNvSpPr>
          <p:nvPr>
            <p:ph type="body" idx="1"/>
          </p:nvPr>
        </p:nvSpPr>
        <p:spPr>
          <a:xfrm>
            <a:off x="459683" y="1401416"/>
            <a:ext cx="8137665" cy="293204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Placeholder 1"/>
          <p:cNvSpPr>
            <a:spLocks noGrp="1"/>
          </p:cNvSpPr>
          <p:nvPr>
            <p:ph type="title"/>
          </p:nvPr>
        </p:nvSpPr>
        <p:spPr>
          <a:xfrm>
            <a:off x="453585" y="318750"/>
            <a:ext cx="8173580" cy="458587"/>
          </a:xfrm>
          <a:prstGeom prst="rect">
            <a:avLst/>
          </a:prstGeom>
        </p:spPr>
        <p:txBody>
          <a:bodyPr vert="horz" wrap="square" lIns="91440" tIns="45720" rIns="91440" bIns="45720" rtlCol="0" anchor="b" anchorCtr="0">
            <a:normAutofit/>
          </a:bodyPr>
          <a:lstStyle/>
          <a:p>
            <a:r>
              <a:rPr lang="en-US" dirty="0"/>
              <a:t>Slide Title Here</a:t>
            </a:r>
          </a:p>
        </p:txBody>
      </p:sp>
    </p:spTree>
    <p:extLst>
      <p:ext uri="{BB962C8B-B14F-4D97-AF65-F5344CB8AC3E}">
        <p14:creationId xmlns:p14="http://schemas.microsoft.com/office/powerpoint/2010/main" val="3648277675"/>
      </p:ext>
    </p:extLst>
  </p:cSld>
  <p:clrMap bg1="lt1" tx1="dk1" bg2="lt2" tx2="dk2" accent1="accent1" accent2="accent2" accent3="accent3" accent4="accent4" accent5="accent5" accent6="accent6" hlink="hlink" folHlink="folHlink"/>
  <p:sldLayoutIdLst>
    <p:sldLayoutId id="2147484036" r:id="rId1"/>
  </p:sldLayoutIdLst>
  <p:transition>
    <p:fade/>
  </p:transition>
  <p:hf hdr="0"/>
  <p:txStyles>
    <p:titleStyle>
      <a:lvl1pPr algn="l" defTabSz="914400"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5AED578-2ED7-2844-AB84-9B8D96106C40}" type="datetime1">
              <a:rPr lang="en-US" smtClean="0"/>
              <a:t>4/18/2024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2C8B664-E8CB-4796-8AE3-A662347EFE38}" type="slidenum">
              <a:rPr lang="en-US" smtClean="0"/>
              <a:t>‹#›</a:t>
            </a:fld>
            <a:endParaRPr lang="en-US"/>
          </a:p>
        </p:txBody>
      </p:sp>
    </p:spTree>
    <p:extLst>
      <p:ext uri="{BB962C8B-B14F-4D97-AF65-F5344CB8AC3E}">
        <p14:creationId xmlns:p14="http://schemas.microsoft.com/office/powerpoint/2010/main" val="560237268"/>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 id="2147484060" r:id="rId13"/>
    <p:sldLayoutId id="2147484061" r:id="rId14"/>
    <p:sldLayoutId id="2147484062" r:id="rId1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5587F7-9798-8159-BC29-0E349E0D877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6CD0EC-97A6-152C-7A9C-E203B0E59E9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E5CEE4-85B3-8A65-4154-0845B92017E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6E6D0B40-978C-A548-A432-5B483828A1C1}" type="datetimeFigureOut">
              <a:rPr lang="en-US" smtClean="0"/>
              <a:t>4/18/2024</a:t>
            </a:fld>
            <a:endParaRPr lang="en-US"/>
          </a:p>
        </p:txBody>
      </p:sp>
      <p:sp>
        <p:nvSpPr>
          <p:cNvPr id="5" name="Footer Placeholder 4">
            <a:extLst>
              <a:ext uri="{FF2B5EF4-FFF2-40B4-BE49-F238E27FC236}">
                <a16:creationId xmlns:a16="http://schemas.microsoft.com/office/drawing/2014/main" id="{A1D17EE5-C279-0765-EBFA-C73D6594CD6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B250415-1BA1-827F-D2FC-E0651F88AB1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0B4E596B-7195-2B4E-90F8-DE8FB4CBBBDC}" type="slidenum">
              <a:rPr lang="en-US" smtClean="0"/>
              <a:t>‹#›</a:t>
            </a:fld>
            <a:endParaRPr lang="en-US"/>
          </a:p>
        </p:txBody>
      </p:sp>
    </p:spTree>
    <p:extLst>
      <p:ext uri="{BB962C8B-B14F-4D97-AF65-F5344CB8AC3E}">
        <p14:creationId xmlns:p14="http://schemas.microsoft.com/office/powerpoint/2010/main" val="4203372760"/>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548150" y="4852597"/>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a:t>UCSF PharmD Degree Program</a:t>
            </a:r>
            <a:endParaRPr lang="en-US" dirty="0"/>
          </a:p>
        </p:txBody>
      </p:sp>
      <p:sp>
        <p:nvSpPr>
          <p:cNvPr id="12" name="Slide Number Placeholder 6"/>
          <p:cNvSpPr>
            <a:spLocks noGrp="1"/>
          </p:cNvSpPr>
          <p:nvPr>
            <p:ph type="sldNum" sz="quarter" idx="4"/>
          </p:nvPr>
        </p:nvSpPr>
        <p:spPr>
          <a:xfrm>
            <a:off x="272106" y="4840129"/>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365126" y="468756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468756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3" y="1401417"/>
            <a:ext cx="8137665" cy="293204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0" name="Picture 9">
            <a:extLst>
              <a:ext uri="{FF2B5EF4-FFF2-40B4-BE49-F238E27FC236}">
                <a16:creationId xmlns:a16="http://schemas.microsoft.com/office/drawing/2014/main" id="{0E70C9C3-4427-2D47-885B-568EDC6DCA26}"/>
              </a:ext>
            </a:extLst>
          </p:cNvPr>
          <p:cNvPicPr>
            <a:picLocks noChangeAspect="1"/>
          </p:cNvPicPr>
          <p:nvPr userDrawn="1"/>
        </p:nvPicPr>
        <p:blipFill>
          <a:blip r:embed="rId32"/>
          <a:stretch>
            <a:fillRect/>
          </a:stretch>
        </p:blipFill>
        <p:spPr>
          <a:xfrm>
            <a:off x="8394700" y="4803776"/>
            <a:ext cx="476250" cy="228865"/>
          </a:xfrm>
          <a:prstGeom prst="rect">
            <a:avLst/>
          </a:prstGeom>
        </p:spPr>
      </p:pic>
      <p:pic>
        <p:nvPicPr>
          <p:cNvPr id="6" name="Picture 5">
            <a:extLst>
              <a:ext uri="{FF2B5EF4-FFF2-40B4-BE49-F238E27FC236}">
                <a16:creationId xmlns:a16="http://schemas.microsoft.com/office/drawing/2014/main" id="{D4F6B0EA-25B6-2941-9968-5BA130915F78}"/>
              </a:ext>
            </a:extLst>
          </p:cNvPr>
          <p:cNvPicPr>
            <a:picLocks noChangeAspect="1"/>
          </p:cNvPicPr>
          <p:nvPr userDrawn="1"/>
        </p:nvPicPr>
        <p:blipFill>
          <a:blip r:embed="rId33"/>
          <a:stretch>
            <a:fillRect/>
          </a:stretch>
        </p:blipFill>
        <p:spPr>
          <a:xfrm>
            <a:off x="8391526" y="0"/>
            <a:ext cx="482600" cy="1219200"/>
          </a:xfrm>
          <a:prstGeom prst="rect">
            <a:avLst/>
          </a:prstGeom>
        </p:spPr>
      </p:pic>
    </p:spTree>
    <p:extLst>
      <p:ext uri="{BB962C8B-B14F-4D97-AF65-F5344CB8AC3E}">
        <p14:creationId xmlns:p14="http://schemas.microsoft.com/office/powerpoint/2010/main" val="3342349513"/>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 id="2147484088" r:id="rId13"/>
    <p:sldLayoutId id="2147484089" r:id="rId14"/>
    <p:sldLayoutId id="2147484090" r:id="rId15"/>
    <p:sldLayoutId id="2147484091" r:id="rId16"/>
    <p:sldLayoutId id="2147484092" r:id="rId17"/>
    <p:sldLayoutId id="2147484093" r:id="rId18"/>
    <p:sldLayoutId id="2147484094" r:id="rId19"/>
    <p:sldLayoutId id="2147484095" r:id="rId20"/>
    <p:sldLayoutId id="2147484096" r:id="rId21"/>
    <p:sldLayoutId id="2147484097" r:id="rId22"/>
    <p:sldLayoutId id="2147484098" r:id="rId23"/>
    <p:sldLayoutId id="2147484099" r:id="rId24"/>
    <p:sldLayoutId id="2147484100" r:id="rId25"/>
    <p:sldLayoutId id="2147484101" r:id="rId26"/>
    <p:sldLayoutId id="2147484102" r:id="rId27"/>
    <p:sldLayoutId id="2147484103" r:id="rId28"/>
    <p:sldLayoutId id="2147484104" r:id="rId29"/>
    <p:sldLayoutId id="2147484105" r:id="rId30"/>
  </p:sldLayoutIdLst>
  <p:transition>
    <p:fade/>
  </p:transition>
  <p:hf hdr="0" dt="0"/>
  <p:txStyles>
    <p:titleStyle>
      <a:lvl1pPr algn="l" defTabSz="685800" rtl="0" eaLnBrk="1" latinLnBrk="0" hangingPunct="1">
        <a:lnSpc>
          <a:spcPct val="85000"/>
        </a:lnSpc>
        <a:spcBef>
          <a:spcPct val="0"/>
        </a:spcBef>
        <a:buNone/>
        <a:defRPr lang="en-US" sz="2100" b="0" kern="1200" cap="none" spc="0" baseline="0" dirty="0" smtClean="0">
          <a:solidFill>
            <a:schemeClr val="tx1"/>
          </a:solidFill>
          <a:latin typeface="+mj-lt"/>
          <a:ea typeface="+mj-ea"/>
          <a:cs typeface="Arial" pitchFamily="34" charset="0"/>
        </a:defRPr>
      </a:lvl1pPr>
    </p:titleStyle>
    <p:bodyStyle>
      <a:lvl1pPr marL="221456" indent="-221456" algn="l" defTabSz="480060" rtl="0" eaLnBrk="1" latinLnBrk="0" hangingPunct="1">
        <a:lnSpc>
          <a:spcPct val="100000"/>
        </a:lnSpc>
        <a:spcBef>
          <a:spcPts val="0"/>
        </a:spcBef>
        <a:spcAft>
          <a:spcPts val="450"/>
        </a:spcAft>
        <a:buClr>
          <a:schemeClr val="accent1"/>
        </a:buClr>
        <a:buSzPct val="80000"/>
        <a:buFont typeface="Wingdings" charset="2"/>
        <a:buChar char="§"/>
        <a:tabLst/>
        <a:defRPr lang="en-US" sz="1650" b="0" kern="1200" dirty="0" smtClean="0">
          <a:solidFill>
            <a:schemeClr val="tx1"/>
          </a:solidFill>
          <a:latin typeface="+mn-lt"/>
          <a:ea typeface="+mn-ea"/>
          <a:cs typeface="+mn-cs"/>
        </a:defRPr>
      </a:lvl1pPr>
      <a:lvl2pPr marL="434579" indent="-213122" algn="l" defTabSz="480060" rtl="0" eaLnBrk="1" latinLnBrk="0" hangingPunct="1">
        <a:lnSpc>
          <a:spcPct val="100000"/>
        </a:lnSpc>
        <a:spcBef>
          <a:spcPts val="0"/>
        </a:spcBef>
        <a:spcAft>
          <a:spcPts val="450"/>
        </a:spcAft>
        <a:buClr>
          <a:schemeClr val="accent5">
            <a:lumMod val="50000"/>
          </a:schemeClr>
        </a:buClr>
        <a:buSzPct val="100000"/>
        <a:buFont typeface=".AppleSystemUIFont" charset="0"/>
        <a:buChar char="-"/>
        <a:tabLst/>
        <a:defRPr lang="en-US" sz="1500" b="0" kern="1200" dirty="0" smtClean="0">
          <a:solidFill>
            <a:schemeClr val="tx1"/>
          </a:solidFill>
          <a:latin typeface="+mn-lt"/>
          <a:ea typeface="+mn-ea"/>
          <a:cs typeface="+mn-cs"/>
        </a:defRPr>
      </a:lvl2pPr>
      <a:lvl3pPr marL="604838" indent="-170260" algn="l" defTabSz="480060" rtl="0" eaLnBrk="1" latinLnBrk="0" hangingPunct="1">
        <a:lnSpc>
          <a:spcPct val="100000"/>
        </a:lnSpc>
        <a:spcBef>
          <a:spcPts val="0"/>
        </a:spcBef>
        <a:spcAft>
          <a:spcPts val="450"/>
        </a:spcAft>
        <a:buClr>
          <a:schemeClr val="accent1"/>
        </a:buClr>
        <a:buSzPct val="80000"/>
        <a:buFont typeface="Wingdings" charset="2"/>
        <a:buChar char="§"/>
        <a:tabLst/>
        <a:defRPr lang="en-US" sz="1350" b="0" kern="1200" dirty="0" smtClean="0">
          <a:solidFill>
            <a:schemeClr val="tx1"/>
          </a:solidFill>
          <a:latin typeface="+mn-lt"/>
          <a:ea typeface="+mn-ea"/>
          <a:cs typeface="+mn-cs"/>
        </a:defRPr>
      </a:lvl3pPr>
      <a:lvl4pPr marL="771525" indent="-166688" algn="l" defTabSz="480060" rtl="0" eaLnBrk="1" latinLnBrk="0" hangingPunct="1">
        <a:lnSpc>
          <a:spcPct val="100000"/>
        </a:lnSpc>
        <a:spcBef>
          <a:spcPts val="0"/>
        </a:spcBef>
        <a:spcAft>
          <a:spcPts val="450"/>
        </a:spcAft>
        <a:buClr>
          <a:schemeClr val="accent5">
            <a:lumMod val="50000"/>
          </a:schemeClr>
        </a:buClr>
        <a:buSzPct val="100000"/>
        <a:buFont typeface=".AppleSystemUIFont" charset="0"/>
        <a:buChar char="-"/>
        <a:tabLst/>
        <a:defRPr lang="en-US" sz="1200" b="0" kern="1200" dirty="0" smtClean="0">
          <a:solidFill>
            <a:schemeClr val="tx1"/>
          </a:solidFill>
          <a:latin typeface="+mn-lt"/>
          <a:ea typeface="+mn-ea"/>
          <a:cs typeface="+mn-cs"/>
        </a:defRPr>
      </a:lvl4pPr>
      <a:lvl5pPr marL="984647" indent="-170260" algn="l" defTabSz="480060" rtl="0" eaLnBrk="1" latinLnBrk="0" hangingPunct="1">
        <a:lnSpc>
          <a:spcPct val="200000"/>
        </a:lnSpc>
        <a:spcBef>
          <a:spcPts val="0"/>
        </a:spcBef>
        <a:buClr>
          <a:srgbClr val="18A3AC"/>
        </a:buClr>
        <a:buSzPct val="80000"/>
        <a:buFont typeface="Wingdings" charset="2"/>
        <a:buChar char="§"/>
        <a:defRPr lang="en-US" sz="1500" b="0" kern="1200" dirty="0">
          <a:solidFill>
            <a:schemeClr val="tx1"/>
          </a:solidFill>
          <a:latin typeface="+mj-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048">
          <p15:clr>
            <a:srgbClr val="F26B43"/>
          </p15:clr>
        </p15:guide>
        <p15:guide id="3" pos="74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55.png"/><Relationship Id="rId7" Type="http://schemas.openxmlformats.org/officeDocument/2006/relationships/image" Target="../media/image66.jp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5.png"/><Relationship Id="rId7"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eg"/></Relationships>
</file>

<file path=ppt/slides/_rels/slide1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1.jpe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6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80.xml"/></Relationships>
</file>

<file path=ppt/slides/_rels/slide2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8.xml"/><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7.xml"/><Relationship Id="rId5" Type="http://schemas.openxmlformats.org/officeDocument/2006/relationships/image" Target="../media/image42.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jpeg"/><Relationship Id="rId4" Type="http://schemas.openxmlformats.org/officeDocument/2006/relationships/image" Target="../media/image50.png"/><Relationship Id="rId9" Type="http://schemas.openxmlformats.org/officeDocument/2006/relationships/image" Target="../media/image55.png"/></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5.png"/><Relationship Id="rId7"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14E6A66-0FAE-D346-9194-A8C949B5E56C}"/>
              </a:ext>
            </a:extLst>
          </p:cNvPr>
          <p:cNvSpPr>
            <a:spLocks noGrp="1"/>
          </p:cNvSpPr>
          <p:nvPr>
            <p:ph type="body" sz="quarter" idx="15"/>
          </p:nvPr>
        </p:nvSpPr>
        <p:spPr>
          <a:xfrm>
            <a:off x="787890" y="2526000"/>
            <a:ext cx="4972830" cy="1005476"/>
          </a:xfrm>
        </p:spPr>
        <p:txBody>
          <a:bodyPr/>
          <a:lstStyle/>
          <a:p>
            <a:r>
              <a:rPr lang="en-US" b="1" dirty="0"/>
              <a:t>Dean Kathy Giacomini</a:t>
            </a:r>
          </a:p>
          <a:p>
            <a:br>
              <a:rPr lang="en-US" dirty="0"/>
            </a:br>
            <a:r>
              <a:rPr lang="en-US" dirty="0"/>
              <a:t>April 18, 2024</a:t>
            </a:r>
          </a:p>
          <a:p>
            <a:endParaRPr lang="en-US" dirty="0"/>
          </a:p>
        </p:txBody>
      </p:sp>
      <p:sp>
        <p:nvSpPr>
          <p:cNvPr id="7" name="Title 6">
            <a:extLst>
              <a:ext uri="{FF2B5EF4-FFF2-40B4-BE49-F238E27FC236}">
                <a16:creationId xmlns:a16="http://schemas.microsoft.com/office/drawing/2014/main" id="{8E2954E3-D1F5-ED44-AFDA-512FBA02A95A}"/>
              </a:ext>
            </a:extLst>
          </p:cNvPr>
          <p:cNvSpPr>
            <a:spLocks noGrp="1"/>
          </p:cNvSpPr>
          <p:nvPr>
            <p:ph type="title"/>
          </p:nvPr>
        </p:nvSpPr>
        <p:spPr/>
        <p:txBody>
          <a:bodyPr/>
          <a:lstStyle/>
          <a:p>
            <a:r>
              <a:rPr lang="en-US" dirty="0"/>
              <a:t>SOP Town Hall</a:t>
            </a:r>
          </a:p>
        </p:txBody>
      </p:sp>
    </p:spTree>
    <p:extLst>
      <p:ext uri="{BB962C8B-B14F-4D97-AF65-F5344CB8AC3E}">
        <p14:creationId xmlns:p14="http://schemas.microsoft.com/office/powerpoint/2010/main" val="373678483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3">
            <a:extLst>
              <a:ext uri="{FF2B5EF4-FFF2-40B4-BE49-F238E27FC236}">
                <a16:creationId xmlns:a16="http://schemas.microsoft.com/office/drawing/2014/main" id="{DD78634A-0431-A843-877D-0BCA70E0C31D}"/>
              </a:ext>
            </a:extLst>
          </p:cNvPr>
          <p:cNvSpPr>
            <a:spLocks noGrp="1"/>
          </p:cNvSpPr>
          <p:nvPr>
            <p:ph type="sldNum" sz="quarter" idx="13"/>
          </p:nvPr>
        </p:nvSpPr>
        <p:spPr/>
        <p:txBody>
          <a:bodyPr/>
          <a:lstStyle/>
          <a:p>
            <a:fld id="{7BCC8D0D-EAEC-449D-9161-023DFF90F2E2}" type="slidenum">
              <a:rPr lang="en-US" smtClean="0"/>
              <a:pPr/>
              <a:t>10</a:t>
            </a:fld>
            <a:endParaRPr lang="en-US" dirty="0"/>
          </a:p>
        </p:txBody>
      </p:sp>
      <p:sp>
        <p:nvSpPr>
          <p:cNvPr id="4" name="Title 3">
            <a:extLst>
              <a:ext uri="{FF2B5EF4-FFF2-40B4-BE49-F238E27FC236}">
                <a16:creationId xmlns:a16="http://schemas.microsoft.com/office/drawing/2014/main" id="{5A6B2427-3F63-4545-B143-9F24130295E3}"/>
              </a:ext>
            </a:extLst>
          </p:cNvPr>
          <p:cNvSpPr>
            <a:spLocks noGrp="1"/>
          </p:cNvSpPr>
          <p:nvPr>
            <p:ph type="title"/>
          </p:nvPr>
        </p:nvSpPr>
        <p:spPr>
          <a:xfrm>
            <a:off x="453585" y="318750"/>
            <a:ext cx="7753790" cy="538894"/>
          </a:xfrm>
          <a:prstGeom prst="rect">
            <a:avLst/>
          </a:prstGeom>
        </p:spPr>
        <p:txBody>
          <a:bodyPr/>
          <a:lstStyle/>
          <a:p>
            <a:r>
              <a:rPr lang="en-US" sz="3200" b="1" dirty="0">
                <a:latin typeface="+mn-lt"/>
              </a:rPr>
              <a:t>Recognizing Our Faculty and Staff</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3585" y="4715460"/>
            <a:ext cx="1865906" cy="365760"/>
          </a:xfrm>
          <a:prstGeom prst="rect">
            <a:avLst/>
          </a:prstGeom>
        </p:spPr>
      </p:pic>
      <p:sp>
        <p:nvSpPr>
          <p:cNvPr id="18" name="Content Placeholder 5">
            <a:extLst>
              <a:ext uri="{FF2B5EF4-FFF2-40B4-BE49-F238E27FC236}">
                <a16:creationId xmlns:a16="http://schemas.microsoft.com/office/drawing/2014/main" id="{E251A229-E4F4-8D66-A9B3-C2DAF78782A8}"/>
              </a:ext>
            </a:extLst>
          </p:cNvPr>
          <p:cNvSpPr txBox="1">
            <a:spLocks/>
          </p:cNvSpPr>
          <p:nvPr/>
        </p:nvSpPr>
        <p:spPr>
          <a:xfrm>
            <a:off x="6312699" y="3508014"/>
            <a:ext cx="1215979" cy="392144"/>
          </a:xfrm>
          <a:prstGeom prst="rect">
            <a:avLst/>
          </a:prstGeom>
        </p:spPr>
        <p:txBody>
          <a:bodyPr vert="horz" lIns="91440" tIns="45720" rIns="91440" bIns="45720" rtlCol="0">
            <a:noAutofit/>
          </a:bodyPr>
          <a:lst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000" b="1" dirty="0"/>
              <a:t>Rada Savic, PhD</a:t>
            </a:r>
          </a:p>
        </p:txBody>
      </p:sp>
      <p:pic>
        <p:nvPicPr>
          <p:cNvPr id="19" name="Picture 2">
            <a:extLst>
              <a:ext uri="{FF2B5EF4-FFF2-40B4-BE49-F238E27FC236}">
                <a16:creationId xmlns:a16="http://schemas.microsoft.com/office/drawing/2014/main" id="{D65F7107-73CC-662D-A069-3EAB76801D9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6577788" y="2792003"/>
            <a:ext cx="685800" cy="68580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4905147" y="1391034"/>
            <a:ext cx="3837902" cy="1169551"/>
          </a:xfrm>
          <a:prstGeom prst="rect">
            <a:avLst/>
          </a:prstGeom>
        </p:spPr>
        <p:txBody>
          <a:bodyPr wrap="square">
            <a:spAutoFit/>
          </a:bodyPr>
          <a:lstStyle/>
          <a:p>
            <a:pPr algn="ctr"/>
            <a:r>
              <a:rPr lang="en-US" sz="1400" b="1" i="0" dirty="0">
                <a:effectLst/>
                <a:highlight>
                  <a:srgbClr val="FFFFFF"/>
                </a:highlight>
              </a:rPr>
              <a:t>Preclinical Design and Clinical Translation of TB Regimens (</a:t>
            </a:r>
            <a:r>
              <a:rPr lang="en-US" sz="1400" b="1" i="0" dirty="0" err="1">
                <a:effectLst/>
                <a:highlight>
                  <a:srgbClr val="FFFFFF"/>
                </a:highlight>
              </a:rPr>
              <a:t>PReDicTR</a:t>
            </a:r>
            <a:r>
              <a:rPr lang="en-US" sz="1400" b="1" i="0" dirty="0">
                <a:effectLst/>
                <a:highlight>
                  <a:srgbClr val="FFFFFF"/>
                </a:highlight>
              </a:rPr>
              <a:t>) Consortium</a:t>
            </a:r>
            <a:br>
              <a:rPr lang="en-US" sz="1400" b="0" i="0" dirty="0">
                <a:effectLst/>
                <a:highlight>
                  <a:srgbClr val="FFFFFF"/>
                </a:highlight>
              </a:rPr>
            </a:br>
            <a:endParaRPr lang="en-US" sz="1400" b="0" i="0" dirty="0">
              <a:effectLst/>
              <a:highlight>
                <a:srgbClr val="FFFFFF"/>
              </a:highlight>
            </a:endParaRPr>
          </a:p>
          <a:p>
            <a:pPr algn="ctr"/>
            <a:r>
              <a:rPr lang="en-US" sz="1400" b="0" i="0" dirty="0">
                <a:effectLst/>
                <a:highlight>
                  <a:srgbClr val="FFFFFF"/>
                </a:highlight>
              </a:rPr>
              <a:t>$30.8M grant from the National Institute of Allergy and Infectious Diseases (NIAID) </a:t>
            </a:r>
            <a:endParaRPr lang="en-US" sz="1400" dirty="0"/>
          </a:p>
        </p:txBody>
      </p:sp>
      <p:sp>
        <p:nvSpPr>
          <p:cNvPr id="9" name="Rectangle 8"/>
          <p:cNvSpPr/>
          <p:nvPr/>
        </p:nvSpPr>
        <p:spPr>
          <a:xfrm>
            <a:off x="518166" y="1156272"/>
            <a:ext cx="3837902" cy="1384995"/>
          </a:xfrm>
          <a:prstGeom prst="rect">
            <a:avLst/>
          </a:prstGeom>
        </p:spPr>
        <p:txBody>
          <a:bodyPr wrap="square">
            <a:spAutoFit/>
          </a:bodyPr>
          <a:lstStyle/>
          <a:p>
            <a:pPr algn="ctr"/>
            <a:r>
              <a:rPr lang="en-US" sz="1400" b="1" dirty="0">
                <a:highlight>
                  <a:srgbClr val="FFFFFF"/>
                </a:highlight>
              </a:rPr>
              <a:t>American Association of Colleges of Pharmacy (AACP) Award </a:t>
            </a:r>
            <a:br>
              <a:rPr lang="en-US" sz="1400" b="1" dirty="0">
                <a:highlight>
                  <a:srgbClr val="FFFFFF"/>
                </a:highlight>
              </a:rPr>
            </a:br>
            <a:r>
              <a:rPr lang="en-US" sz="1400" b="1" dirty="0">
                <a:highlight>
                  <a:srgbClr val="FFFFFF"/>
                </a:highlight>
              </a:rPr>
              <a:t>for Excellence in Assessment</a:t>
            </a:r>
          </a:p>
          <a:p>
            <a:pPr algn="ctr"/>
            <a:endParaRPr lang="en-US" sz="1400" dirty="0">
              <a:highlight>
                <a:srgbClr val="FFFFFF"/>
              </a:highlight>
            </a:endParaRPr>
          </a:p>
          <a:p>
            <a:pPr algn="ctr"/>
            <a:r>
              <a:rPr lang="en-US" sz="1400" dirty="0">
                <a:highlight>
                  <a:srgbClr val="FFFFFF"/>
                </a:highlight>
              </a:rPr>
              <a:t>in honor of collaborative curricular mapping work</a:t>
            </a:r>
          </a:p>
        </p:txBody>
      </p:sp>
      <p:sp>
        <p:nvSpPr>
          <p:cNvPr id="10" name="Content Placeholder 5">
            <a:extLst>
              <a:ext uri="{FF2B5EF4-FFF2-40B4-BE49-F238E27FC236}">
                <a16:creationId xmlns:a16="http://schemas.microsoft.com/office/drawing/2014/main" id="{E251A229-E4F4-8D66-A9B3-C2DAF78782A8}"/>
              </a:ext>
            </a:extLst>
          </p:cNvPr>
          <p:cNvSpPr txBox="1">
            <a:spLocks/>
          </p:cNvSpPr>
          <p:nvPr/>
        </p:nvSpPr>
        <p:spPr>
          <a:xfrm>
            <a:off x="1630079" y="3439452"/>
            <a:ext cx="881490" cy="392144"/>
          </a:xfrm>
          <a:prstGeom prst="rect">
            <a:avLst/>
          </a:prstGeom>
        </p:spPr>
        <p:txBody>
          <a:bodyPr vert="horz" lIns="91440" tIns="45720" rIns="91440" bIns="45720" rtlCol="0">
            <a:noAutofit/>
          </a:bodyPr>
          <a:lst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000" b="1" i="0" dirty="0">
                <a:solidFill>
                  <a:srgbClr val="000000"/>
                </a:solidFill>
                <a:effectLst/>
                <a:highlight>
                  <a:srgbClr val="FFFFFF"/>
                </a:highlight>
                <a:ea typeface="Helvetica Neue" panose="02000503000000020004" pitchFamily="2" charset="0"/>
                <a:cs typeface="Helvetica Neue" panose="02000503000000020004" pitchFamily="2" charset="0"/>
              </a:rPr>
              <a:t>Yukiko Watanabe, PhD</a:t>
            </a:r>
            <a:endParaRPr lang="en-US" sz="1000" b="1" dirty="0"/>
          </a:p>
        </p:txBody>
      </p:sp>
      <p:pic>
        <p:nvPicPr>
          <p:cNvPr id="11" name="Picture 2">
            <a:extLst>
              <a:ext uri="{FF2B5EF4-FFF2-40B4-BE49-F238E27FC236}">
                <a16:creationId xmlns:a16="http://schemas.microsoft.com/office/drawing/2014/main" id="{D65F7107-73CC-662D-A069-3EAB76801D92}"/>
              </a:ext>
            </a:extLst>
          </p:cNvPr>
          <p:cNvPicPr>
            <a:picLocks noChangeAspect="1" noChangeArrowheads="1"/>
          </p:cNvPicPr>
          <p:nvPr/>
        </p:nvPicPr>
        <p:blipFill>
          <a:blip r:embed="rId5"/>
          <a:srcRect/>
          <a:stretch/>
        </p:blipFill>
        <p:spPr bwMode="auto">
          <a:xfrm>
            <a:off x="1751317" y="2755716"/>
            <a:ext cx="685800" cy="685800"/>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5">
            <a:extLst>
              <a:ext uri="{FF2B5EF4-FFF2-40B4-BE49-F238E27FC236}">
                <a16:creationId xmlns:a16="http://schemas.microsoft.com/office/drawing/2014/main" id="{954DA9E2-261C-768A-B5B1-D58978E97115}"/>
              </a:ext>
            </a:extLst>
          </p:cNvPr>
          <p:cNvSpPr txBox="1">
            <a:spLocks/>
          </p:cNvSpPr>
          <p:nvPr/>
        </p:nvSpPr>
        <p:spPr>
          <a:xfrm>
            <a:off x="3542544" y="3458485"/>
            <a:ext cx="1044407" cy="392144"/>
          </a:xfrm>
          <a:prstGeom prst="rect">
            <a:avLst/>
          </a:prstGeom>
        </p:spPr>
        <p:txBody>
          <a:bodyPr vert="horz" lIns="91440" tIns="45720" rIns="91440" bIns="45720" rtlCol="0">
            <a:noAutofit/>
          </a:bodyPr>
          <a:lst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000" b="1" i="0" dirty="0" err="1">
                <a:solidFill>
                  <a:srgbClr val="000000"/>
                </a:solidFill>
                <a:effectLst/>
                <a:highlight>
                  <a:srgbClr val="FFFFFF"/>
                </a:highlight>
                <a:ea typeface="Helvetica Neue" panose="02000503000000020004" pitchFamily="2" charset="0"/>
                <a:cs typeface="Helvetica Neue" panose="02000503000000020004" pitchFamily="2" charset="0"/>
              </a:rPr>
              <a:t>Jaekyu</a:t>
            </a:r>
            <a:r>
              <a:rPr lang="en-US" sz="1000" b="1" i="0" dirty="0">
                <a:solidFill>
                  <a:srgbClr val="000000"/>
                </a:solidFill>
                <a:effectLst/>
                <a:highlight>
                  <a:srgbClr val="FFFFFF"/>
                </a:highlight>
                <a:ea typeface="Helvetica Neue" panose="02000503000000020004" pitchFamily="2" charset="0"/>
                <a:cs typeface="Helvetica Neue" panose="02000503000000020004" pitchFamily="2" charset="0"/>
              </a:rPr>
              <a:t> Shin, PharmD, MS</a:t>
            </a:r>
            <a:endParaRPr lang="en-US" sz="1000" b="1" dirty="0"/>
          </a:p>
        </p:txBody>
      </p:sp>
      <p:pic>
        <p:nvPicPr>
          <p:cNvPr id="13" name="Picture 12">
            <a:extLst>
              <a:ext uri="{FF2B5EF4-FFF2-40B4-BE49-F238E27FC236}">
                <a16:creationId xmlns:a16="http://schemas.microsoft.com/office/drawing/2014/main" id="{1ACBD888-2357-0C6E-959A-F1D7A6F9B45A}"/>
              </a:ext>
            </a:extLst>
          </p:cNvPr>
          <p:cNvPicPr>
            <a:picLocks noChangeAspect="1" noChangeArrowheads="1"/>
          </p:cNvPicPr>
          <p:nvPr/>
        </p:nvPicPr>
        <p:blipFill>
          <a:blip r:embed="rId6"/>
          <a:srcRect/>
          <a:stretch/>
        </p:blipFill>
        <p:spPr bwMode="auto">
          <a:xfrm>
            <a:off x="3721848" y="2755012"/>
            <a:ext cx="685800" cy="685800"/>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5">
            <a:extLst>
              <a:ext uri="{FF2B5EF4-FFF2-40B4-BE49-F238E27FC236}">
                <a16:creationId xmlns:a16="http://schemas.microsoft.com/office/drawing/2014/main" id="{99C2745E-358C-D26B-59A0-9F3A90645BA6}"/>
              </a:ext>
            </a:extLst>
          </p:cNvPr>
          <p:cNvSpPr txBox="1">
            <a:spLocks/>
          </p:cNvSpPr>
          <p:nvPr/>
        </p:nvSpPr>
        <p:spPr>
          <a:xfrm>
            <a:off x="668783" y="3439452"/>
            <a:ext cx="949572" cy="392144"/>
          </a:xfrm>
          <a:prstGeom prst="rect">
            <a:avLst/>
          </a:prstGeom>
        </p:spPr>
        <p:txBody>
          <a:bodyPr vert="horz" lIns="91440" tIns="45720" rIns="91440" bIns="45720" rtlCol="0">
            <a:noAutofit/>
          </a:bodyPr>
          <a:lst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000" b="1" i="0" dirty="0">
                <a:solidFill>
                  <a:srgbClr val="3B3B3B"/>
                </a:solidFill>
                <a:effectLst/>
                <a:highlight>
                  <a:srgbClr val="FFFFFF"/>
                </a:highlight>
              </a:rPr>
              <a:t>Katherine Gruenberg, PharmD, MA</a:t>
            </a:r>
          </a:p>
        </p:txBody>
      </p:sp>
      <p:pic>
        <p:nvPicPr>
          <p:cNvPr id="15" name="Picture 2">
            <a:extLst>
              <a:ext uri="{FF2B5EF4-FFF2-40B4-BE49-F238E27FC236}">
                <a16:creationId xmlns:a16="http://schemas.microsoft.com/office/drawing/2014/main" id="{11A3544D-5F77-11E6-E7D4-77084A03F042}"/>
              </a:ext>
            </a:extLst>
          </p:cNvPr>
          <p:cNvPicPr>
            <a:picLocks noChangeAspect="1" noChangeArrowheads="1"/>
          </p:cNvPicPr>
          <p:nvPr/>
        </p:nvPicPr>
        <p:blipFill>
          <a:blip r:embed="rId7"/>
          <a:srcRect/>
          <a:stretch/>
        </p:blipFill>
        <p:spPr bwMode="auto">
          <a:xfrm>
            <a:off x="764975" y="2753652"/>
            <a:ext cx="685800" cy="685800"/>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5">
            <a:extLst>
              <a:ext uri="{FF2B5EF4-FFF2-40B4-BE49-F238E27FC236}">
                <a16:creationId xmlns:a16="http://schemas.microsoft.com/office/drawing/2014/main" id="{97293957-86F2-E5B8-3809-4FE97B20D937}"/>
              </a:ext>
            </a:extLst>
          </p:cNvPr>
          <p:cNvSpPr txBox="1">
            <a:spLocks/>
          </p:cNvSpPr>
          <p:nvPr/>
        </p:nvSpPr>
        <p:spPr>
          <a:xfrm>
            <a:off x="2636575" y="3440812"/>
            <a:ext cx="983841" cy="392144"/>
          </a:xfrm>
          <a:prstGeom prst="rect">
            <a:avLst/>
          </a:prstGeom>
        </p:spPr>
        <p:txBody>
          <a:bodyPr vert="horz" lIns="91440" tIns="45720" rIns="91440" bIns="45720" rtlCol="0">
            <a:noAutofit/>
          </a:bodyPr>
          <a:lst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000" b="1" i="0" dirty="0">
                <a:solidFill>
                  <a:srgbClr val="000000"/>
                </a:solidFill>
                <a:effectLst/>
                <a:highlight>
                  <a:srgbClr val="FFFFFF"/>
                </a:highlight>
                <a:ea typeface="Helvetica Neue" panose="02000503000000020004" pitchFamily="2" charset="0"/>
                <a:cs typeface="Helvetica Neue" panose="02000503000000020004" pitchFamily="2" charset="0"/>
              </a:rPr>
              <a:t>Laura Armstrong, PhD</a:t>
            </a:r>
            <a:endParaRPr lang="en-US" sz="1000" b="1" dirty="0"/>
          </a:p>
        </p:txBody>
      </p:sp>
      <p:pic>
        <p:nvPicPr>
          <p:cNvPr id="17" name="Picture 2">
            <a:extLst>
              <a:ext uri="{FF2B5EF4-FFF2-40B4-BE49-F238E27FC236}">
                <a16:creationId xmlns:a16="http://schemas.microsoft.com/office/drawing/2014/main" id="{099C00E6-71FE-A1B1-9523-4C896DB56DD2}"/>
              </a:ext>
            </a:extLst>
          </p:cNvPr>
          <p:cNvPicPr>
            <a:picLocks noChangeAspect="1" noChangeArrowheads="1"/>
          </p:cNvPicPr>
          <p:nvPr/>
        </p:nvPicPr>
        <p:blipFill>
          <a:blip r:embed="rId8"/>
          <a:srcRect/>
          <a:stretch/>
        </p:blipFill>
        <p:spPr bwMode="auto">
          <a:xfrm>
            <a:off x="2735506" y="2755012"/>
            <a:ext cx="685800" cy="6858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4758744" y="1156272"/>
            <a:ext cx="0" cy="300360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03517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1166D3-FADF-A9EF-0567-26C9B598384D}"/>
              </a:ext>
            </a:extLst>
          </p:cNvPr>
          <p:cNvSpPr>
            <a:spLocks noGrp="1"/>
          </p:cNvSpPr>
          <p:nvPr>
            <p:ph type="sldNum" sz="quarter" idx="13"/>
          </p:nvPr>
        </p:nvSpPr>
        <p:spPr/>
        <p:txBody>
          <a:bodyPr/>
          <a:lstStyle/>
          <a:p>
            <a:fld id="{7BCC8D0D-EAEC-449D-9161-023DFF90F2E2}" type="slidenum">
              <a:rPr lang="en-US" smtClean="0"/>
              <a:pPr/>
              <a:t>11</a:t>
            </a:fld>
            <a:endParaRPr lang="en-US"/>
          </a:p>
        </p:txBody>
      </p:sp>
      <p:graphicFrame>
        <p:nvGraphicFramePr>
          <p:cNvPr id="10" name="Content Placeholder 9">
            <a:extLst>
              <a:ext uri="{FF2B5EF4-FFF2-40B4-BE49-F238E27FC236}">
                <a16:creationId xmlns:a16="http://schemas.microsoft.com/office/drawing/2014/main" id="{3638DAD9-EDE9-416E-3111-588A9C222E51}"/>
              </a:ext>
            </a:extLst>
          </p:cNvPr>
          <p:cNvGraphicFramePr>
            <a:graphicFrameLocks noGrp="1"/>
          </p:cNvGraphicFramePr>
          <p:nvPr>
            <p:ph sz="quarter" idx="19"/>
            <p:extLst>
              <p:ext uri="{D42A27DB-BD31-4B8C-83A1-F6EECF244321}">
                <p14:modId xmlns:p14="http://schemas.microsoft.com/office/powerpoint/2010/main" val="3738039010"/>
              </p:ext>
            </p:extLst>
          </p:nvPr>
        </p:nvGraphicFramePr>
        <p:xfrm>
          <a:off x="4405528" y="1209503"/>
          <a:ext cx="3933542" cy="3108960"/>
        </p:xfrm>
        <a:graphic>
          <a:graphicData uri="http://schemas.openxmlformats.org/drawingml/2006/table">
            <a:tbl>
              <a:tblPr firstRow="1" bandRow="1">
                <a:tableStyleId>{5C22544A-7EE6-4342-B048-85BDC9FD1C3A}</a:tableStyleId>
              </a:tblPr>
              <a:tblGrid>
                <a:gridCol w="1241857">
                  <a:extLst>
                    <a:ext uri="{9D8B030D-6E8A-4147-A177-3AD203B41FA5}">
                      <a16:colId xmlns:a16="http://schemas.microsoft.com/office/drawing/2014/main" val="3164358671"/>
                    </a:ext>
                  </a:extLst>
                </a:gridCol>
                <a:gridCol w="1075386">
                  <a:extLst>
                    <a:ext uri="{9D8B030D-6E8A-4147-A177-3AD203B41FA5}">
                      <a16:colId xmlns:a16="http://schemas.microsoft.com/office/drawing/2014/main" val="600971540"/>
                    </a:ext>
                  </a:extLst>
                </a:gridCol>
                <a:gridCol w="1616299">
                  <a:extLst>
                    <a:ext uri="{9D8B030D-6E8A-4147-A177-3AD203B41FA5}">
                      <a16:colId xmlns:a16="http://schemas.microsoft.com/office/drawing/2014/main" val="537407937"/>
                    </a:ext>
                  </a:extLst>
                </a:gridCol>
              </a:tblGrid>
              <a:tr h="0">
                <a:tc>
                  <a:txBody>
                    <a:bodyPr/>
                    <a:lstStyle/>
                    <a:p>
                      <a:r>
                        <a:rPr lang="en-US" sz="1000" dirty="0"/>
                        <a:t>Name</a:t>
                      </a:r>
                    </a:p>
                  </a:txBody>
                  <a:tcPr/>
                </a:tc>
                <a:tc>
                  <a:txBody>
                    <a:bodyPr/>
                    <a:lstStyle/>
                    <a:p>
                      <a:r>
                        <a:rPr lang="en-US" sz="1000" dirty="0"/>
                        <a:t>Department</a:t>
                      </a:r>
                    </a:p>
                  </a:txBody>
                  <a:tcPr/>
                </a:tc>
                <a:tc>
                  <a:txBody>
                    <a:bodyPr/>
                    <a:lstStyle/>
                    <a:p>
                      <a:r>
                        <a:rPr lang="en-US" sz="1000" dirty="0"/>
                        <a:t>Title</a:t>
                      </a:r>
                    </a:p>
                  </a:txBody>
                  <a:tcPr/>
                </a:tc>
                <a:extLst>
                  <a:ext uri="{0D108BD9-81ED-4DB2-BD59-A6C34878D82A}">
                    <a16:rowId xmlns:a16="http://schemas.microsoft.com/office/drawing/2014/main" val="2904655785"/>
                  </a:ext>
                </a:extLst>
              </a:tr>
              <a:tr h="0">
                <a:tc>
                  <a:txBody>
                    <a:bodyPr/>
                    <a:lstStyle/>
                    <a:p>
                      <a:r>
                        <a:rPr lang="en-US" sz="1000" dirty="0" err="1"/>
                        <a:t>Nourhan</a:t>
                      </a:r>
                      <a:r>
                        <a:rPr lang="en-US" sz="1000" dirty="0"/>
                        <a:t> Mesbah</a:t>
                      </a:r>
                    </a:p>
                  </a:txBody>
                  <a:tcPr/>
                </a:tc>
                <a:tc>
                  <a:txBody>
                    <a:bodyPr/>
                    <a:lstStyle/>
                    <a:p>
                      <a:r>
                        <a:rPr lang="en-US" sz="1000" dirty="0"/>
                        <a:t>Dean’s Office</a:t>
                      </a:r>
                    </a:p>
                  </a:txBody>
                  <a:tcPr/>
                </a:tc>
                <a:tc>
                  <a:txBody>
                    <a:bodyPr/>
                    <a:lstStyle/>
                    <a:p>
                      <a:r>
                        <a:rPr lang="en-US" sz="1000" dirty="0"/>
                        <a:t>Program Analyst</a:t>
                      </a:r>
                    </a:p>
                  </a:txBody>
                  <a:tcPr/>
                </a:tc>
                <a:extLst>
                  <a:ext uri="{0D108BD9-81ED-4DB2-BD59-A6C34878D82A}">
                    <a16:rowId xmlns:a16="http://schemas.microsoft.com/office/drawing/2014/main" val="3973936665"/>
                  </a:ext>
                </a:extLst>
              </a:tr>
              <a:tr h="0">
                <a:tc>
                  <a:txBody>
                    <a:bodyPr/>
                    <a:lstStyle/>
                    <a:p>
                      <a:r>
                        <a:rPr lang="en-US" sz="1000" dirty="0" err="1"/>
                        <a:t>Racha</a:t>
                      </a:r>
                      <a:r>
                        <a:rPr lang="en-US" sz="1000" dirty="0"/>
                        <a:t> </a:t>
                      </a:r>
                      <a:r>
                        <a:rPr lang="en-US" sz="1000" dirty="0" err="1"/>
                        <a:t>Kabbani</a:t>
                      </a:r>
                      <a:endParaRPr lang="en-US" sz="1000" dirty="0"/>
                    </a:p>
                  </a:txBody>
                  <a:tcPr/>
                </a:tc>
                <a:tc>
                  <a:txBody>
                    <a:bodyPr/>
                    <a:lstStyle/>
                    <a:p>
                      <a:r>
                        <a:rPr lang="en-US" sz="1000" dirty="0"/>
                        <a:t>Poison Control</a:t>
                      </a:r>
                    </a:p>
                  </a:txBody>
                  <a:tcPr/>
                </a:tc>
                <a:tc>
                  <a:txBody>
                    <a:bodyPr/>
                    <a:lstStyle/>
                    <a:p>
                      <a:r>
                        <a:rPr lang="en-US" sz="1000" dirty="0"/>
                        <a:t>Toxicology Mgmt. Specialist</a:t>
                      </a:r>
                    </a:p>
                  </a:txBody>
                  <a:tcPr/>
                </a:tc>
                <a:extLst>
                  <a:ext uri="{0D108BD9-81ED-4DB2-BD59-A6C34878D82A}">
                    <a16:rowId xmlns:a16="http://schemas.microsoft.com/office/drawing/2014/main" val="718443280"/>
                  </a:ext>
                </a:extLst>
              </a:tr>
              <a:tr h="0">
                <a:tc>
                  <a:txBody>
                    <a:bodyPr/>
                    <a:lstStyle/>
                    <a:p>
                      <a:r>
                        <a:rPr lang="en-US" sz="1000" dirty="0"/>
                        <a:t>Thuy Le</a:t>
                      </a:r>
                    </a:p>
                  </a:txBody>
                  <a:tcPr/>
                </a:tc>
                <a:tc>
                  <a:txBody>
                    <a:bodyPr/>
                    <a:lstStyle/>
                    <a:p>
                      <a:r>
                        <a:rPr lang="en-US" sz="1000" dirty="0"/>
                        <a:t>Poison Control</a:t>
                      </a:r>
                    </a:p>
                  </a:txBody>
                  <a:tcPr/>
                </a:tc>
                <a:tc>
                  <a:txBody>
                    <a:bodyPr/>
                    <a:lstStyle/>
                    <a:p>
                      <a:r>
                        <a:rPr lang="en-US" sz="1000" b="0" i="0" kern="1200" dirty="0">
                          <a:solidFill>
                            <a:schemeClr val="dk1"/>
                          </a:solidFill>
                          <a:effectLst/>
                          <a:latin typeface="+mn-lt"/>
                          <a:ea typeface="+mn-ea"/>
                          <a:cs typeface="+mn-cs"/>
                        </a:rPr>
                        <a:t>Contracts &amp; Grants Specialist</a:t>
                      </a:r>
                      <a:endParaRPr lang="en-US" sz="1000" dirty="0"/>
                    </a:p>
                  </a:txBody>
                  <a:tcPr/>
                </a:tc>
                <a:extLst>
                  <a:ext uri="{0D108BD9-81ED-4DB2-BD59-A6C34878D82A}">
                    <a16:rowId xmlns:a16="http://schemas.microsoft.com/office/drawing/2014/main" val="299698792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Kim Vo </a:t>
                      </a:r>
                      <a:r>
                        <a:rPr lang="en-US" sz="1000" b="0" i="0" kern="1200" dirty="0" err="1">
                          <a:solidFill>
                            <a:schemeClr val="dk1"/>
                          </a:solidFill>
                          <a:effectLst/>
                          <a:latin typeface="+mn-lt"/>
                          <a:ea typeface="+mn-ea"/>
                          <a:cs typeface="+mn-cs"/>
                        </a:rPr>
                        <a:t>Ostrikova</a:t>
                      </a:r>
                      <a:endParaRPr lang="en-US" sz="1000" b="0" i="0" kern="1200" dirty="0">
                        <a:solidFill>
                          <a:schemeClr val="dk1"/>
                        </a:solidFill>
                        <a:effectLst/>
                        <a:latin typeface="+mn-lt"/>
                        <a:ea typeface="+mn-ea"/>
                        <a:cs typeface="+mn-cs"/>
                      </a:endParaRPr>
                    </a:p>
                  </a:txBody>
                  <a:tcPr/>
                </a:tc>
                <a:tc>
                  <a:txBody>
                    <a:bodyPr/>
                    <a:lstStyle/>
                    <a:p>
                      <a:r>
                        <a:rPr lang="en-US" sz="1000" dirty="0"/>
                        <a:t>Poison Control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Toxicology Mgmt. Specialist</a:t>
                      </a:r>
                    </a:p>
                    <a:p>
                      <a:endParaRPr lang="en-US" sz="1000" dirty="0"/>
                    </a:p>
                  </a:txBody>
                  <a:tcPr/>
                </a:tc>
                <a:extLst>
                  <a:ext uri="{0D108BD9-81ED-4DB2-BD59-A6C34878D82A}">
                    <a16:rowId xmlns:a16="http://schemas.microsoft.com/office/drawing/2014/main" val="2210479834"/>
                  </a:ext>
                </a:extLst>
              </a:tr>
              <a:tr h="0">
                <a:tc>
                  <a:txBody>
                    <a:bodyPr/>
                    <a:lstStyle/>
                    <a:p>
                      <a:r>
                        <a:rPr lang="en-US" sz="1000" b="0" i="0" kern="1200" dirty="0">
                          <a:solidFill>
                            <a:schemeClr val="dk1"/>
                          </a:solidFill>
                          <a:effectLst/>
                          <a:latin typeface="+mn-lt"/>
                          <a:ea typeface="+mn-ea"/>
                          <a:cs typeface="+mn-cs"/>
                        </a:rPr>
                        <a:t>Holli Deval</a:t>
                      </a:r>
                      <a:endParaRPr lang="en-US" sz="1000" dirty="0"/>
                    </a:p>
                  </a:txBody>
                  <a:tcPr/>
                </a:tc>
                <a:tc>
                  <a:txBody>
                    <a:bodyPr/>
                    <a:lstStyle/>
                    <a:p>
                      <a:r>
                        <a:rPr lang="en-US" sz="1000" dirty="0"/>
                        <a:t>QBI</a:t>
                      </a:r>
                    </a:p>
                  </a:txBody>
                  <a:tcPr/>
                </a:tc>
                <a:tc>
                  <a:txBody>
                    <a:bodyPr/>
                    <a:lstStyle/>
                    <a:p>
                      <a:r>
                        <a:rPr lang="en-US" sz="1000" b="0" i="0" kern="1200" dirty="0">
                          <a:solidFill>
                            <a:schemeClr val="dk1"/>
                          </a:solidFill>
                          <a:effectLst/>
                          <a:latin typeface="+mn-lt"/>
                          <a:ea typeface="+mn-ea"/>
                          <a:cs typeface="+mn-cs"/>
                        </a:rPr>
                        <a:t>Assistant Lab Manager</a:t>
                      </a:r>
                      <a:endParaRPr lang="en-US" sz="1000" dirty="0"/>
                    </a:p>
                  </a:txBody>
                  <a:tcPr/>
                </a:tc>
                <a:extLst>
                  <a:ext uri="{0D108BD9-81ED-4DB2-BD59-A6C34878D82A}">
                    <a16:rowId xmlns:a16="http://schemas.microsoft.com/office/drawing/2014/main" val="2406308601"/>
                  </a:ext>
                </a:extLst>
              </a:tr>
              <a:tr h="0">
                <a:tc>
                  <a:txBody>
                    <a:bodyPr/>
                    <a:lstStyle/>
                    <a:p>
                      <a:r>
                        <a:rPr lang="en-US" sz="1000" dirty="0"/>
                        <a:t>Zelda Love</a:t>
                      </a:r>
                    </a:p>
                  </a:txBody>
                  <a:tcPr/>
                </a:tc>
                <a:tc>
                  <a:txBody>
                    <a:bodyPr/>
                    <a:lstStyle/>
                    <a:p>
                      <a:r>
                        <a:rPr lang="en-US" sz="1000" dirty="0"/>
                        <a:t>QBI</a:t>
                      </a:r>
                    </a:p>
                  </a:txBody>
                  <a:tcPr/>
                </a:tc>
                <a:tc>
                  <a:txBody>
                    <a:bodyPr/>
                    <a:lstStyle/>
                    <a:p>
                      <a:r>
                        <a:rPr lang="en-US" sz="1000" b="0" i="0" kern="1200" dirty="0">
                          <a:solidFill>
                            <a:schemeClr val="dk1"/>
                          </a:solidFill>
                          <a:effectLst/>
                          <a:latin typeface="+mn-lt"/>
                          <a:ea typeface="+mn-ea"/>
                          <a:cs typeface="+mn-cs"/>
                        </a:rPr>
                        <a:t>Associate Director, Grants Manager</a:t>
                      </a:r>
                      <a:endParaRPr lang="en-US" sz="1000" dirty="0"/>
                    </a:p>
                  </a:txBody>
                  <a:tcPr/>
                </a:tc>
                <a:extLst>
                  <a:ext uri="{0D108BD9-81ED-4DB2-BD59-A6C34878D82A}">
                    <a16:rowId xmlns:a16="http://schemas.microsoft.com/office/drawing/2014/main" val="1145952410"/>
                  </a:ext>
                </a:extLst>
              </a:tr>
              <a:tr h="0">
                <a:tc>
                  <a:txBody>
                    <a:bodyPr/>
                    <a:lstStyle/>
                    <a:p>
                      <a:r>
                        <a:rPr lang="en-US" sz="1000" dirty="0"/>
                        <a:t>Ali </a:t>
                      </a:r>
                      <a:r>
                        <a:rPr lang="en-US" sz="1000" dirty="0" err="1"/>
                        <a:t>Sasan</a:t>
                      </a:r>
                      <a:endParaRPr lang="en-US" sz="1000" dirty="0"/>
                    </a:p>
                  </a:txBody>
                  <a:tcPr/>
                </a:tc>
                <a:tc>
                  <a:txBody>
                    <a:bodyPr/>
                    <a:lstStyle/>
                    <a:p>
                      <a:r>
                        <a:rPr lang="en-US" sz="1000" dirty="0"/>
                        <a:t>QBI</a:t>
                      </a:r>
                    </a:p>
                  </a:txBody>
                  <a:tcPr/>
                </a:tc>
                <a:tc>
                  <a:txBody>
                    <a:bodyPr/>
                    <a:lstStyle/>
                    <a:p>
                      <a:r>
                        <a:rPr lang="en-US" sz="1000" b="0" i="0" kern="1200" dirty="0">
                          <a:solidFill>
                            <a:schemeClr val="dk1"/>
                          </a:solidFill>
                          <a:effectLst/>
                          <a:latin typeface="+mn-lt"/>
                          <a:ea typeface="+mn-ea"/>
                          <a:cs typeface="+mn-cs"/>
                        </a:rPr>
                        <a:t>Financial Services Analyst</a:t>
                      </a:r>
                    </a:p>
                  </a:txBody>
                  <a:tcPr/>
                </a:tc>
                <a:extLst>
                  <a:ext uri="{0D108BD9-81ED-4DB2-BD59-A6C34878D82A}">
                    <a16:rowId xmlns:a16="http://schemas.microsoft.com/office/drawing/2014/main" val="527907391"/>
                  </a:ext>
                </a:extLst>
              </a:tr>
              <a:tr h="0">
                <a:tc>
                  <a:txBody>
                    <a:bodyPr/>
                    <a:lstStyle/>
                    <a:p>
                      <a:r>
                        <a:rPr lang="en-US" sz="1000" dirty="0"/>
                        <a:t>Swathi Sukumar</a:t>
                      </a:r>
                    </a:p>
                  </a:txBody>
                  <a:tcPr/>
                </a:tc>
                <a:tc>
                  <a:txBody>
                    <a:bodyPr/>
                    <a:lstStyle/>
                    <a:p>
                      <a:r>
                        <a:rPr lang="en-US" sz="1000" dirty="0"/>
                        <a:t>QBI</a:t>
                      </a:r>
                    </a:p>
                  </a:txBody>
                  <a:tcPr/>
                </a:tc>
                <a:tc>
                  <a:txBody>
                    <a:bodyPr/>
                    <a:lstStyle/>
                    <a:p>
                      <a:r>
                        <a:rPr lang="en-US" sz="1000" b="0" i="0" kern="1200" dirty="0">
                          <a:solidFill>
                            <a:schemeClr val="dk1"/>
                          </a:solidFill>
                          <a:effectLst/>
                          <a:latin typeface="+mn-lt"/>
                          <a:ea typeface="+mn-ea"/>
                          <a:cs typeface="+mn-cs"/>
                        </a:rPr>
                        <a:t>Operations Assistant</a:t>
                      </a:r>
                    </a:p>
                  </a:txBody>
                  <a:tcPr/>
                </a:tc>
                <a:extLst>
                  <a:ext uri="{0D108BD9-81ED-4DB2-BD59-A6C34878D82A}">
                    <a16:rowId xmlns:a16="http://schemas.microsoft.com/office/drawing/2014/main" val="3882401679"/>
                  </a:ext>
                </a:extLst>
              </a:tr>
            </a:tbl>
          </a:graphicData>
        </a:graphic>
      </p:graphicFrame>
      <p:graphicFrame>
        <p:nvGraphicFramePr>
          <p:cNvPr id="9" name="Content Placeholder 8">
            <a:extLst>
              <a:ext uri="{FF2B5EF4-FFF2-40B4-BE49-F238E27FC236}">
                <a16:creationId xmlns:a16="http://schemas.microsoft.com/office/drawing/2014/main" id="{1BD72AC0-0BB0-8116-B748-0706F15738C4}"/>
              </a:ext>
            </a:extLst>
          </p:cNvPr>
          <p:cNvGraphicFramePr>
            <a:graphicFrameLocks noGrp="1"/>
          </p:cNvGraphicFramePr>
          <p:nvPr>
            <p:ph sz="quarter" idx="18"/>
            <p:extLst>
              <p:ext uri="{D42A27DB-BD31-4B8C-83A1-F6EECF244321}">
                <p14:modId xmlns:p14="http://schemas.microsoft.com/office/powerpoint/2010/main" val="2577865785"/>
              </p:ext>
            </p:extLst>
          </p:nvPr>
        </p:nvGraphicFramePr>
        <p:xfrm>
          <a:off x="518166" y="1209503"/>
          <a:ext cx="3607955" cy="2575560"/>
        </p:xfrm>
        <a:graphic>
          <a:graphicData uri="http://schemas.openxmlformats.org/drawingml/2006/table">
            <a:tbl>
              <a:tblPr firstRow="1" bandRow="1">
                <a:tableStyleId>{5C22544A-7EE6-4342-B048-85BDC9FD1C3A}</a:tableStyleId>
              </a:tblPr>
              <a:tblGrid>
                <a:gridCol w="1243330">
                  <a:extLst>
                    <a:ext uri="{9D8B030D-6E8A-4147-A177-3AD203B41FA5}">
                      <a16:colId xmlns:a16="http://schemas.microsoft.com/office/drawing/2014/main" val="2743405520"/>
                    </a:ext>
                  </a:extLst>
                </a:gridCol>
                <a:gridCol w="976630">
                  <a:extLst>
                    <a:ext uri="{9D8B030D-6E8A-4147-A177-3AD203B41FA5}">
                      <a16:colId xmlns:a16="http://schemas.microsoft.com/office/drawing/2014/main" val="25401225"/>
                    </a:ext>
                  </a:extLst>
                </a:gridCol>
                <a:gridCol w="1387995">
                  <a:extLst>
                    <a:ext uri="{9D8B030D-6E8A-4147-A177-3AD203B41FA5}">
                      <a16:colId xmlns:a16="http://schemas.microsoft.com/office/drawing/2014/main" val="179874757"/>
                    </a:ext>
                  </a:extLst>
                </a:gridCol>
              </a:tblGrid>
              <a:tr h="0">
                <a:tc>
                  <a:txBody>
                    <a:bodyPr/>
                    <a:lstStyle/>
                    <a:p>
                      <a:r>
                        <a:rPr lang="en-US" sz="1100" dirty="0"/>
                        <a:t>Name</a:t>
                      </a:r>
                    </a:p>
                  </a:txBody>
                  <a:tcPr/>
                </a:tc>
                <a:tc>
                  <a:txBody>
                    <a:bodyPr/>
                    <a:lstStyle/>
                    <a:p>
                      <a:r>
                        <a:rPr lang="en-US" sz="1100" dirty="0"/>
                        <a:t>Department</a:t>
                      </a:r>
                    </a:p>
                  </a:txBody>
                  <a:tcPr/>
                </a:tc>
                <a:tc>
                  <a:txBody>
                    <a:bodyPr/>
                    <a:lstStyle/>
                    <a:p>
                      <a:r>
                        <a:rPr lang="en-US" sz="1100" dirty="0"/>
                        <a:t>Title</a:t>
                      </a:r>
                    </a:p>
                  </a:txBody>
                  <a:tcPr/>
                </a:tc>
                <a:extLst>
                  <a:ext uri="{0D108BD9-81ED-4DB2-BD59-A6C34878D82A}">
                    <a16:rowId xmlns:a16="http://schemas.microsoft.com/office/drawing/2014/main" val="1195226893"/>
                  </a:ext>
                </a:extLst>
              </a:tr>
              <a:tr h="0">
                <a:tc>
                  <a:txBody>
                    <a:bodyPr/>
                    <a:lstStyle/>
                    <a:p>
                      <a:r>
                        <a:rPr lang="en-US" sz="1000" dirty="0"/>
                        <a:t>Holly Ly, PharmD</a:t>
                      </a:r>
                    </a:p>
                  </a:txBody>
                  <a:tcPr/>
                </a:tc>
                <a:tc>
                  <a:txBody>
                    <a:bodyPr/>
                    <a:lstStyle/>
                    <a:p>
                      <a:r>
                        <a:rPr lang="en-US" sz="1000" dirty="0"/>
                        <a:t>BTS</a:t>
                      </a:r>
                    </a:p>
                  </a:txBody>
                  <a:tcPr/>
                </a:tc>
                <a:tc>
                  <a:txBody>
                    <a:bodyPr/>
                    <a:lstStyle/>
                    <a:p>
                      <a:r>
                        <a:rPr lang="en-US" sz="1000" b="0" i="0" kern="1200" dirty="0">
                          <a:solidFill>
                            <a:schemeClr val="dk1"/>
                          </a:solidFill>
                          <a:effectLst/>
                          <a:latin typeface="+mn-lt"/>
                          <a:ea typeface="+mn-ea"/>
                          <a:cs typeface="+mn-cs"/>
                        </a:rPr>
                        <a:t>CERSI Education Coordinator</a:t>
                      </a:r>
                      <a:endParaRPr lang="en-US" sz="1000" dirty="0"/>
                    </a:p>
                  </a:txBody>
                  <a:tcPr/>
                </a:tc>
                <a:extLst>
                  <a:ext uri="{0D108BD9-81ED-4DB2-BD59-A6C34878D82A}">
                    <a16:rowId xmlns:a16="http://schemas.microsoft.com/office/drawing/2014/main" val="694762750"/>
                  </a:ext>
                </a:extLst>
              </a:tr>
              <a:tr h="0">
                <a:tc>
                  <a:txBody>
                    <a:bodyPr/>
                    <a:lstStyle/>
                    <a:p>
                      <a:r>
                        <a:rPr lang="en-US" sz="1000" dirty="0"/>
                        <a:t>Rebecca </a:t>
                      </a:r>
                      <a:r>
                        <a:rPr lang="en-US" sz="1000" dirty="0" err="1"/>
                        <a:t>Niznak</a:t>
                      </a:r>
                      <a:endParaRPr lang="en-US" sz="1000" dirty="0"/>
                    </a:p>
                  </a:txBody>
                  <a:tcPr/>
                </a:tc>
                <a:tc>
                  <a:txBody>
                    <a:bodyPr/>
                    <a:lstStyle/>
                    <a:p>
                      <a:r>
                        <a:rPr lang="en-US" sz="1000" dirty="0"/>
                        <a:t>BTS</a:t>
                      </a:r>
                    </a:p>
                  </a:txBody>
                  <a:tcPr/>
                </a:tc>
                <a:tc>
                  <a:txBody>
                    <a:bodyPr/>
                    <a:lstStyle/>
                    <a:p>
                      <a:r>
                        <a:rPr lang="en-US" sz="1000" b="0" i="0" kern="1200" dirty="0">
                          <a:solidFill>
                            <a:schemeClr val="dk1"/>
                          </a:solidFill>
                          <a:effectLst/>
                          <a:latin typeface="+mn-lt"/>
                          <a:ea typeface="+mn-ea"/>
                          <a:cs typeface="+mn-cs"/>
                        </a:rPr>
                        <a:t>Executive Business Administrator</a:t>
                      </a:r>
                      <a:endParaRPr lang="en-US" sz="1000" dirty="0"/>
                    </a:p>
                  </a:txBody>
                  <a:tcPr/>
                </a:tc>
                <a:extLst>
                  <a:ext uri="{0D108BD9-81ED-4DB2-BD59-A6C34878D82A}">
                    <a16:rowId xmlns:a16="http://schemas.microsoft.com/office/drawing/2014/main" val="2910173347"/>
                  </a:ext>
                </a:extLst>
              </a:tr>
              <a:tr h="0">
                <a:tc>
                  <a:txBody>
                    <a:bodyPr/>
                    <a:lstStyle/>
                    <a:p>
                      <a:r>
                        <a:rPr lang="en-US" sz="1000" dirty="0"/>
                        <a:t>Kyle Shun</a:t>
                      </a:r>
                    </a:p>
                  </a:txBody>
                  <a:tcPr/>
                </a:tc>
                <a:tc>
                  <a:txBody>
                    <a:bodyPr/>
                    <a:lstStyle/>
                    <a:p>
                      <a:r>
                        <a:rPr lang="en-US" sz="1000" dirty="0"/>
                        <a:t>BTS</a:t>
                      </a:r>
                    </a:p>
                  </a:txBody>
                  <a:tcPr/>
                </a:tc>
                <a:tc>
                  <a:txBody>
                    <a:bodyPr/>
                    <a:lstStyle/>
                    <a:p>
                      <a:r>
                        <a:rPr lang="en-US" sz="1000" b="0" i="0" kern="1200" dirty="0">
                          <a:solidFill>
                            <a:schemeClr val="dk1"/>
                          </a:solidFill>
                          <a:effectLst/>
                          <a:latin typeface="+mn-lt"/>
                          <a:ea typeface="+mn-ea"/>
                          <a:cs typeface="+mn-cs"/>
                        </a:rPr>
                        <a:t>Staff Research Associate</a:t>
                      </a:r>
                      <a:endParaRPr lang="en-US" sz="1000" dirty="0"/>
                    </a:p>
                  </a:txBody>
                  <a:tcPr/>
                </a:tc>
                <a:extLst>
                  <a:ext uri="{0D108BD9-81ED-4DB2-BD59-A6C34878D82A}">
                    <a16:rowId xmlns:a16="http://schemas.microsoft.com/office/drawing/2014/main" val="2377525332"/>
                  </a:ext>
                </a:extLst>
              </a:tr>
              <a:tr h="0">
                <a:tc>
                  <a:txBody>
                    <a:bodyPr/>
                    <a:lstStyle/>
                    <a:p>
                      <a:r>
                        <a:rPr lang="en-US" sz="1000" dirty="0"/>
                        <a:t>Jimmy Sit</a:t>
                      </a:r>
                    </a:p>
                  </a:txBody>
                  <a:tcPr/>
                </a:tc>
                <a:tc>
                  <a:txBody>
                    <a:bodyPr/>
                    <a:lstStyle/>
                    <a:p>
                      <a:r>
                        <a:rPr lang="en-US" sz="1000" dirty="0"/>
                        <a:t>BTS</a:t>
                      </a:r>
                    </a:p>
                  </a:txBody>
                  <a:tcPr/>
                </a:tc>
                <a:tc>
                  <a:txBody>
                    <a:bodyPr/>
                    <a:lstStyle/>
                    <a:p>
                      <a:r>
                        <a:rPr lang="en-US" sz="1000" b="0" i="0" kern="1200" dirty="0">
                          <a:solidFill>
                            <a:schemeClr val="dk1"/>
                          </a:solidFill>
                          <a:effectLst/>
                          <a:latin typeface="+mn-lt"/>
                          <a:ea typeface="+mn-ea"/>
                          <a:cs typeface="+mn-cs"/>
                        </a:rPr>
                        <a:t>Post Award Analyst</a:t>
                      </a:r>
                      <a:endParaRPr lang="en-US" sz="1000" dirty="0"/>
                    </a:p>
                  </a:txBody>
                  <a:tcPr/>
                </a:tc>
                <a:extLst>
                  <a:ext uri="{0D108BD9-81ED-4DB2-BD59-A6C34878D82A}">
                    <a16:rowId xmlns:a16="http://schemas.microsoft.com/office/drawing/2014/main" val="2571109163"/>
                  </a:ext>
                </a:extLst>
              </a:tr>
              <a:tr h="0">
                <a:tc>
                  <a:txBody>
                    <a:bodyPr/>
                    <a:lstStyle/>
                    <a:p>
                      <a:r>
                        <a:rPr lang="en-US" sz="1000" dirty="0"/>
                        <a:t>Emma Gunderson</a:t>
                      </a:r>
                    </a:p>
                  </a:txBody>
                  <a:tcPr/>
                </a:tc>
                <a:tc>
                  <a:txBody>
                    <a:bodyPr/>
                    <a:lstStyle/>
                    <a:p>
                      <a:r>
                        <a:rPr lang="en-US" sz="1000" dirty="0"/>
                        <a:t>Clin Pharm</a:t>
                      </a:r>
                    </a:p>
                  </a:txBody>
                  <a:tcPr/>
                </a:tc>
                <a:tc>
                  <a:txBody>
                    <a:bodyPr/>
                    <a:lstStyle/>
                    <a:p>
                      <a:r>
                        <a:rPr lang="en-US" sz="1000" dirty="0"/>
                        <a:t>Lab Supervisor</a:t>
                      </a:r>
                    </a:p>
                  </a:txBody>
                  <a:tcPr/>
                </a:tc>
                <a:extLst>
                  <a:ext uri="{0D108BD9-81ED-4DB2-BD59-A6C34878D82A}">
                    <a16:rowId xmlns:a16="http://schemas.microsoft.com/office/drawing/2014/main" val="680483649"/>
                  </a:ext>
                </a:extLst>
              </a:tr>
              <a:tr h="0">
                <a:tc>
                  <a:txBody>
                    <a:bodyPr/>
                    <a:lstStyle/>
                    <a:p>
                      <a:r>
                        <a:rPr lang="en-US" sz="1000" dirty="0"/>
                        <a:t>Ruben Vargas</a:t>
                      </a:r>
                    </a:p>
                  </a:txBody>
                  <a:tcPr/>
                </a:tc>
                <a:tc>
                  <a:txBody>
                    <a:bodyPr/>
                    <a:lstStyle/>
                    <a:p>
                      <a:r>
                        <a:rPr lang="en-US" sz="1000" dirty="0"/>
                        <a:t>Clin Pharm</a:t>
                      </a:r>
                    </a:p>
                  </a:txBody>
                  <a:tcPr/>
                </a:tc>
                <a:tc>
                  <a:txBody>
                    <a:bodyPr/>
                    <a:lstStyle/>
                    <a:p>
                      <a:r>
                        <a:rPr lang="en-US" sz="1000" b="0" i="0" kern="1200" dirty="0">
                          <a:solidFill>
                            <a:schemeClr val="dk1"/>
                          </a:solidFill>
                          <a:effectLst/>
                          <a:latin typeface="+mn-lt"/>
                          <a:ea typeface="+mn-ea"/>
                          <a:cs typeface="+mn-cs"/>
                        </a:rPr>
                        <a:t>Research Data Analyst</a:t>
                      </a:r>
                      <a:endParaRPr lang="en-US" sz="1000" dirty="0"/>
                    </a:p>
                  </a:txBody>
                  <a:tcPr/>
                </a:tc>
                <a:extLst>
                  <a:ext uri="{0D108BD9-81ED-4DB2-BD59-A6C34878D82A}">
                    <a16:rowId xmlns:a16="http://schemas.microsoft.com/office/drawing/2014/main" val="4021186177"/>
                  </a:ext>
                </a:extLst>
              </a:tr>
              <a:tr h="0">
                <a:tc>
                  <a:txBody>
                    <a:bodyPr/>
                    <a:lstStyle/>
                    <a:p>
                      <a:r>
                        <a:rPr lang="en-US" sz="1000" dirty="0" err="1"/>
                        <a:t>Sahru</a:t>
                      </a:r>
                      <a:r>
                        <a:rPr lang="en-US" sz="1000" dirty="0"/>
                        <a:t> Keiser</a:t>
                      </a:r>
                    </a:p>
                  </a:txBody>
                  <a:tcPr/>
                </a:tc>
                <a:tc>
                  <a:txBody>
                    <a:bodyPr/>
                    <a:lstStyle/>
                    <a:p>
                      <a:r>
                        <a:rPr lang="en-US" sz="1000" dirty="0"/>
                        <a:t>Dean’s Office</a:t>
                      </a:r>
                    </a:p>
                  </a:txBody>
                  <a:tcPr/>
                </a:tc>
                <a:tc>
                  <a:txBody>
                    <a:bodyPr/>
                    <a:lstStyle/>
                    <a:p>
                      <a:r>
                        <a:rPr lang="en-US" sz="1000" dirty="0"/>
                        <a:t>Project Manager</a:t>
                      </a:r>
                    </a:p>
                  </a:txBody>
                  <a:tcPr/>
                </a:tc>
                <a:extLst>
                  <a:ext uri="{0D108BD9-81ED-4DB2-BD59-A6C34878D82A}">
                    <a16:rowId xmlns:a16="http://schemas.microsoft.com/office/drawing/2014/main" val="2788205665"/>
                  </a:ext>
                </a:extLst>
              </a:tr>
            </a:tbl>
          </a:graphicData>
        </a:graphic>
      </p:graphicFrame>
      <p:sp>
        <p:nvSpPr>
          <p:cNvPr id="6" name="Text Placeholder 5">
            <a:extLst>
              <a:ext uri="{FF2B5EF4-FFF2-40B4-BE49-F238E27FC236}">
                <a16:creationId xmlns:a16="http://schemas.microsoft.com/office/drawing/2014/main" id="{97705616-1150-5337-184C-0D396C0B67EC}"/>
              </a:ext>
            </a:extLst>
          </p:cNvPr>
          <p:cNvSpPr>
            <a:spLocks noGrp="1"/>
          </p:cNvSpPr>
          <p:nvPr>
            <p:ph type="body" sz="quarter" idx="15"/>
          </p:nvPr>
        </p:nvSpPr>
        <p:spPr/>
        <p:txBody>
          <a:bodyPr/>
          <a:lstStyle/>
          <a:p>
            <a:r>
              <a:rPr lang="en-US" i="1" dirty="0"/>
              <a:t>New staff hires since October 2023</a:t>
            </a:r>
          </a:p>
        </p:txBody>
      </p:sp>
      <p:sp>
        <p:nvSpPr>
          <p:cNvPr id="7" name="Title 6">
            <a:extLst>
              <a:ext uri="{FF2B5EF4-FFF2-40B4-BE49-F238E27FC236}">
                <a16:creationId xmlns:a16="http://schemas.microsoft.com/office/drawing/2014/main" id="{6A13257B-224F-A7D0-7D77-2A8CBD38C698}"/>
              </a:ext>
            </a:extLst>
          </p:cNvPr>
          <p:cNvSpPr>
            <a:spLocks noGrp="1"/>
          </p:cNvSpPr>
          <p:nvPr>
            <p:ph type="title"/>
          </p:nvPr>
        </p:nvSpPr>
        <p:spPr/>
        <p:txBody>
          <a:bodyPr/>
          <a:lstStyle/>
          <a:p>
            <a:r>
              <a:rPr lang="en-US" sz="3200" b="1" dirty="0">
                <a:latin typeface="+mn-lt"/>
              </a:rPr>
              <a:t>Recognizing Our Staff</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3585" y="4715460"/>
            <a:ext cx="1865906" cy="365760"/>
          </a:xfrm>
          <a:prstGeom prst="rect">
            <a:avLst/>
          </a:prstGeom>
        </p:spPr>
      </p:pic>
    </p:spTree>
    <p:extLst>
      <p:ext uri="{BB962C8B-B14F-4D97-AF65-F5344CB8AC3E}">
        <p14:creationId xmlns:p14="http://schemas.microsoft.com/office/powerpoint/2010/main" val="45487019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3">
            <a:extLst>
              <a:ext uri="{FF2B5EF4-FFF2-40B4-BE49-F238E27FC236}">
                <a16:creationId xmlns:a16="http://schemas.microsoft.com/office/drawing/2014/main" id="{DD78634A-0431-A843-877D-0BCA70E0C31D}"/>
              </a:ext>
            </a:extLst>
          </p:cNvPr>
          <p:cNvSpPr>
            <a:spLocks noGrp="1"/>
          </p:cNvSpPr>
          <p:nvPr>
            <p:ph type="sldNum" sz="quarter" idx="13"/>
          </p:nvPr>
        </p:nvSpPr>
        <p:spPr/>
        <p:txBody>
          <a:bodyPr/>
          <a:lstStyle/>
          <a:p>
            <a:fld id="{7BCC8D0D-EAEC-449D-9161-023DFF90F2E2}" type="slidenum">
              <a:rPr lang="en-US" smtClean="0"/>
              <a:pPr/>
              <a:t>12</a:t>
            </a:fld>
            <a:endParaRPr lang="en-US" dirty="0"/>
          </a:p>
        </p:txBody>
      </p:sp>
      <p:sp>
        <p:nvSpPr>
          <p:cNvPr id="4" name="Title 3">
            <a:extLst>
              <a:ext uri="{FF2B5EF4-FFF2-40B4-BE49-F238E27FC236}">
                <a16:creationId xmlns:a16="http://schemas.microsoft.com/office/drawing/2014/main" id="{5A6B2427-3F63-4545-B143-9F24130295E3}"/>
              </a:ext>
            </a:extLst>
          </p:cNvPr>
          <p:cNvSpPr>
            <a:spLocks noGrp="1"/>
          </p:cNvSpPr>
          <p:nvPr>
            <p:ph type="title"/>
          </p:nvPr>
        </p:nvSpPr>
        <p:spPr>
          <a:xfrm>
            <a:off x="453585" y="318750"/>
            <a:ext cx="7753790" cy="425382"/>
          </a:xfrm>
          <a:prstGeom prst="rect">
            <a:avLst/>
          </a:prstGeom>
        </p:spPr>
        <p:txBody>
          <a:bodyPr/>
          <a:lstStyle/>
          <a:p>
            <a:r>
              <a:rPr lang="en-US" sz="3200" b="1" dirty="0">
                <a:latin typeface="+mn-lt"/>
              </a:rPr>
              <a:t>Recognizing Our Students</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3585" y="4715460"/>
            <a:ext cx="1865906" cy="365760"/>
          </a:xfrm>
          <a:prstGeom prst="rect">
            <a:avLst/>
          </a:prstGeom>
        </p:spPr>
      </p:pic>
      <p:pic>
        <p:nvPicPr>
          <p:cNvPr id="9" name="Picture 2">
            <a:extLst>
              <a:ext uri="{FF2B5EF4-FFF2-40B4-BE49-F238E27FC236}">
                <a16:creationId xmlns:a16="http://schemas.microsoft.com/office/drawing/2014/main" id="{D65F7107-73CC-662D-A069-3EAB76801D9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555041" y="2427998"/>
            <a:ext cx="1409728" cy="13203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94341" y="1122531"/>
            <a:ext cx="4270453" cy="1046440"/>
          </a:xfrm>
          <a:prstGeom prst="rect">
            <a:avLst/>
          </a:prstGeom>
        </p:spPr>
        <p:txBody>
          <a:bodyPr wrap="square">
            <a:spAutoFit/>
          </a:bodyPr>
          <a:lstStyle/>
          <a:p>
            <a:pPr algn="ctr"/>
            <a:r>
              <a:rPr lang="en-US" sz="1600" b="1" dirty="0">
                <a:ea typeface="Helvetica Neue" panose="02000503000000020004" pitchFamily="2" charset="0"/>
                <a:cs typeface="Helvetica Neue" panose="02000503000000020004" pitchFamily="2" charset="0"/>
              </a:rPr>
              <a:t>28th annual </a:t>
            </a:r>
            <a:r>
              <a:rPr lang="en-US" sz="1600" b="1" i="0" dirty="0">
                <a:effectLst/>
                <a:highlight>
                  <a:srgbClr val="FFFFFF"/>
                </a:highlight>
                <a:ea typeface="Helvetica Neue" panose="02000503000000020004" pitchFamily="2" charset="0"/>
                <a:cs typeface="Helvetica Neue" panose="02000503000000020004" pitchFamily="2" charset="0"/>
              </a:rPr>
              <a:t>American Society of Health-System Pharmacists (ASHP) </a:t>
            </a:r>
            <a:r>
              <a:rPr lang="en-US" sz="1600" b="1" dirty="0">
                <a:ea typeface="Helvetica Neue" panose="02000503000000020004" pitchFamily="2" charset="0"/>
                <a:cs typeface="Helvetica Neue" panose="02000503000000020004" pitchFamily="2" charset="0"/>
              </a:rPr>
              <a:t>Clinical Skills Competition</a:t>
            </a:r>
            <a:br>
              <a:rPr lang="en-US" b="0" i="0" dirty="0">
                <a:solidFill>
                  <a:srgbClr val="3B3B3B"/>
                </a:solidFill>
                <a:effectLst/>
                <a:highlight>
                  <a:srgbClr val="FFFFFF"/>
                </a:highlight>
                <a:ea typeface="Helvetica Neue" panose="02000503000000020004" pitchFamily="2" charset="0"/>
                <a:cs typeface="Helvetica Neue" panose="02000503000000020004" pitchFamily="2" charset="0"/>
              </a:rPr>
            </a:br>
            <a:r>
              <a:rPr lang="en-US" sz="1400" b="1" i="0" dirty="0">
                <a:solidFill>
                  <a:srgbClr val="FF0000"/>
                </a:solidFill>
                <a:effectLst/>
                <a:highlight>
                  <a:srgbClr val="FFFFFF"/>
                </a:highlight>
                <a:ea typeface="Helvetica Neue" panose="02000503000000020004" pitchFamily="2" charset="0"/>
                <a:cs typeface="Helvetica Neue" panose="02000503000000020004" pitchFamily="2" charset="0"/>
              </a:rPr>
              <a:t>FIRST PLACE </a:t>
            </a:r>
            <a:r>
              <a:rPr lang="en-US" sz="1400" b="0" i="0" dirty="0">
                <a:solidFill>
                  <a:srgbClr val="3B3B3B"/>
                </a:solidFill>
                <a:effectLst/>
                <a:highlight>
                  <a:srgbClr val="FFFFFF"/>
                </a:highlight>
                <a:ea typeface="Helvetica Neue" panose="02000503000000020004" pitchFamily="2" charset="0"/>
                <a:cs typeface="Helvetica Neue" panose="02000503000000020004" pitchFamily="2" charset="0"/>
              </a:rPr>
              <a:t>among 133 pharmacy school teams</a:t>
            </a:r>
            <a:endParaRPr lang="en-US" sz="1400" dirty="0">
              <a:ea typeface="Helvetica Neue" panose="02000503000000020004" pitchFamily="2" charset="0"/>
              <a:cs typeface="Helvetica Neue" panose="02000503000000020004" pitchFamily="2" charset="0"/>
            </a:endParaRPr>
          </a:p>
        </p:txBody>
      </p:sp>
      <p:sp>
        <p:nvSpPr>
          <p:cNvPr id="11" name="Rectangle 10">
            <a:extLst>
              <a:ext uri="{FF2B5EF4-FFF2-40B4-BE49-F238E27FC236}">
                <a16:creationId xmlns:a16="http://schemas.microsoft.com/office/drawing/2014/main" id="{4BA216F9-9A4D-8A7C-77C5-7C265CE1EC07}"/>
              </a:ext>
            </a:extLst>
          </p:cNvPr>
          <p:cNvSpPr/>
          <p:nvPr/>
        </p:nvSpPr>
        <p:spPr>
          <a:xfrm>
            <a:off x="4325470" y="1122531"/>
            <a:ext cx="4647366" cy="1046440"/>
          </a:xfrm>
          <a:prstGeom prst="rect">
            <a:avLst/>
          </a:prstGeom>
        </p:spPr>
        <p:txBody>
          <a:bodyPr wrap="square">
            <a:spAutoFit/>
          </a:bodyPr>
          <a:lstStyle/>
          <a:p>
            <a:pPr algn="ctr"/>
            <a:r>
              <a:rPr lang="en-US" sz="1600" b="1" i="0" dirty="0">
                <a:effectLst/>
                <a:highlight>
                  <a:srgbClr val="FFFFFF"/>
                </a:highlight>
                <a:ea typeface="Helvetica Neue" panose="02000503000000020004" pitchFamily="2" charset="0"/>
                <a:cs typeface="Helvetica Neue" panose="02000503000000020004" pitchFamily="2" charset="0"/>
              </a:rPr>
              <a:t>Industry Pharmacists Organization's (</a:t>
            </a:r>
            <a:r>
              <a:rPr lang="en-US" sz="1600" b="1" i="0" dirty="0" err="1">
                <a:effectLst/>
                <a:highlight>
                  <a:srgbClr val="FFFFFF"/>
                </a:highlight>
                <a:ea typeface="Helvetica Neue" panose="02000503000000020004" pitchFamily="2" charset="0"/>
                <a:cs typeface="Helvetica Neue" panose="02000503000000020004" pitchFamily="2" charset="0"/>
              </a:rPr>
              <a:t>IPhO</a:t>
            </a:r>
            <a:r>
              <a:rPr lang="en-US" sz="1600" b="1" i="0" dirty="0">
                <a:effectLst/>
                <a:highlight>
                  <a:srgbClr val="FFFFFF"/>
                </a:highlight>
                <a:ea typeface="Helvetica Neue" panose="02000503000000020004" pitchFamily="2" charset="0"/>
                <a:cs typeface="Helvetica Neue" panose="02000503000000020004" pitchFamily="2" charset="0"/>
              </a:rPr>
              <a:t>) </a:t>
            </a:r>
            <a:br>
              <a:rPr lang="en-US" sz="1600" b="1" i="0" dirty="0">
                <a:effectLst/>
                <a:highlight>
                  <a:srgbClr val="FFFFFF"/>
                </a:highlight>
                <a:ea typeface="Helvetica Neue" panose="02000503000000020004" pitchFamily="2" charset="0"/>
                <a:cs typeface="Helvetica Neue" panose="02000503000000020004" pitchFamily="2" charset="0"/>
              </a:rPr>
            </a:br>
            <a:r>
              <a:rPr lang="en-US" sz="1600" b="1" i="0" dirty="0">
                <a:effectLst/>
                <a:highlight>
                  <a:srgbClr val="FFFFFF"/>
                </a:highlight>
                <a:ea typeface="Helvetica Neue" panose="02000503000000020004" pitchFamily="2" charset="0"/>
                <a:cs typeface="Helvetica Neue" panose="02000503000000020004" pitchFamily="2" charset="0"/>
              </a:rPr>
              <a:t>Value of Industry Pharmacists (VIP) </a:t>
            </a:r>
            <a:br>
              <a:rPr lang="en-US" sz="1600" b="0" i="0" dirty="0">
                <a:effectLst/>
                <a:highlight>
                  <a:srgbClr val="FFFFFF"/>
                </a:highlight>
              </a:rPr>
            </a:br>
            <a:r>
              <a:rPr lang="en-US" sz="1600" b="1" i="0" dirty="0">
                <a:effectLst/>
                <a:highlight>
                  <a:srgbClr val="FFFFFF"/>
                </a:highlight>
              </a:rPr>
              <a:t>Case Competition</a:t>
            </a:r>
            <a:br>
              <a:rPr lang="en-US" b="0" i="0" dirty="0">
                <a:solidFill>
                  <a:srgbClr val="3B3B3B"/>
                </a:solidFill>
                <a:effectLst/>
                <a:highlight>
                  <a:srgbClr val="FFFFFF"/>
                </a:highlight>
                <a:ea typeface="Helvetica Neue" panose="02000503000000020004" pitchFamily="2" charset="0"/>
                <a:cs typeface="Helvetica Neue" panose="02000503000000020004" pitchFamily="2" charset="0"/>
              </a:rPr>
            </a:br>
            <a:r>
              <a:rPr lang="en-US" sz="1400" b="1" dirty="0">
                <a:solidFill>
                  <a:srgbClr val="FF0000"/>
                </a:solidFill>
                <a:highlight>
                  <a:srgbClr val="FFFFFF"/>
                </a:highlight>
                <a:ea typeface="Helvetica Neue" panose="02000503000000020004" pitchFamily="2" charset="0"/>
                <a:cs typeface="Helvetica Neue" panose="02000503000000020004" pitchFamily="2" charset="0"/>
              </a:rPr>
              <a:t>FIRST PLACE</a:t>
            </a:r>
            <a:r>
              <a:rPr lang="en-US" sz="1400" b="0" i="0" dirty="0">
                <a:solidFill>
                  <a:srgbClr val="3B3B3B"/>
                </a:solidFill>
                <a:effectLst/>
                <a:highlight>
                  <a:srgbClr val="FFFFFF"/>
                </a:highlight>
                <a:ea typeface="Helvetica Neue" panose="02000503000000020004" pitchFamily="2" charset="0"/>
                <a:cs typeface="Helvetica Neue" panose="02000503000000020004" pitchFamily="2" charset="0"/>
              </a:rPr>
              <a:t> </a:t>
            </a:r>
            <a:r>
              <a:rPr lang="en-US" sz="1400" b="0" i="0" dirty="0">
                <a:solidFill>
                  <a:srgbClr val="000000"/>
                </a:solidFill>
                <a:effectLst/>
                <a:ea typeface="Helvetica Neue" panose="02000503000000020004" pitchFamily="2" charset="0"/>
                <a:cs typeface="Helvetica Neue" panose="02000503000000020004" pitchFamily="2" charset="0"/>
              </a:rPr>
              <a:t>against 66 pharmacy school teams</a:t>
            </a:r>
            <a:endParaRPr lang="en-US" sz="1400" dirty="0">
              <a:ea typeface="Helvetica Neue" panose="02000503000000020004" pitchFamily="2" charset="0"/>
              <a:cs typeface="Helvetica Neue" panose="02000503000000020004" pitchFamily="2" charset="0"/>
            </a:endParaRPr>
          </a:p>
        </p:txBody>
      </p:sp>
      <p:pic>
        <p:nvPicPr>
          <p:cNvPr id="12" name="Picture 11">
            <a:extLst>
              <a:ext uri="{FF2B5EF4-FFF2-40B4-BE49-F238E27FC236}">
                <a16:creationId xmlns:a16="http://schemas.microsoft.com/office/drawing/2014/main" id="{D22D7214-F43A-522B-4EEC-48F219A8B9F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5637186" y="2168971"/>
            <a:ext cx="1881894" cy="2435394"/>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5">
            <a:extLst>
              <a:ext uri="{FF2B5EF4-FFF2-40B4-BE49-F238E27FC236}">
                <a16:creationId xmlns:a16="http://schemas.microsoft.com/office/drawing/2014/main" id="{292D03A2-E326-9BA4-B2EB-1BA0E9DF929B}"/>
              </a:ext>
            </a:extLst>
          </p:cNvPr>
          <p:cNvSpPr txBox="1">
            <a:spLocks/>
          </p:cNvSpPr>
          <p:nvPr/>
        </p:nvSpPr>
        <p:spPr>
          <a:xfrm>
            <a:off x="637623" y="3835472"/>
            <a:ext cx="3363736" cy="392144"/>
          </a:xfrm>
          <a:prstGeom prst="rect">
            <a:avLst/>
          </a:prstGeom>
        </p:spPr>
        <p:txBody>
          <a:bodyPr vert="horz" lIns="91440" tIns="45720" rIns="91440" bIns="45720" rtlCol="0">
            <a:noAutofit/>
          </a:bodyPr>
          <a:lst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t>Linda Cheng and </a:t>
            </a:r>
            <a:r>
              <a:rPr lang="en-US" sz="1400" b="1" dirty="0" err="1"/>
              <a:t>Siavash</a:t>
            </a:r>
            <a:r>
              <a:rPr lang="en-US" sz="1400" b="1" dirty="0"/>
              <a:t> </a:t>
            </a:r>
            <a:r>
              <a:rPr lang="en-US" sz="1400" b="1" dirty="0" err="1"/>
              <a:t>Panahi</a:t>
            </a:r>
            <a:br>
              <a:rPr lang="en-US" sz="1400" b="1" dirty="0"/>
            </a:br>
            <a:r>
              <a:rPr lang="en-US" sz="1400" b="1" i="0" dirty="0">
                <a:solidFill>
                  <a:srgbClr val="3B3B3B"/>
                </a:solidFill>
                <a:effectLst/>
                <a:highlight>
                  <a:srgbClr val="FFFFFF"/>
                </a:highlight>
              </a:rPr>
              <a:t>Class of 2024</a:t>
            </a:r>
            <a:endParaRPr lang="en-US" sz="1400" b="1" dirty="0"/>
          </a:p>
        </p:txBody>
      </p:sp>
      <p:pic>
        <p:nvPicPr>
          <p:cNvPr id="1026" name="Picture 1" descr="A blue ribbon with a blank space&#10;&#10;Description automatically generat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83" y="2209803"/>
            <a:ext cx="9144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descr="A blue ribbon with a blank space&#10;&#10;Description automatically generat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2786" y="2168971"/>
            <a:ext cx="9144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341533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3">
            <a:extLst>
              <a:ext uri="{FF2B5EF4-FFF2-40B4-BE49-F238E27FC236}">
                <a16:creationId xmlns:a16="http://schemas.microsoft.com/office/drawing/2014/main" id="{DD78634A-0431-A843-877D-0BCA70E0C31D}"/>
              </a:ext>
            </a:extLst>
          </p:cNvPr>
          <p:cNvSpPr>
            <a:spLocks noGrp="1"/>
          </p:cNvSpPr>
          <p:nvPr>
            <p:ph type="sldNum" sz="quarter" idx="13"/>
          </p:nvPr>
        </p:nvSpPr>
        <p:spPr/>
        <p:txBody>
          <a:bodyPr/>
          <a:lstStyle/>
          <a:p>
            <a:fld id="{7BCC8D0D-EAEC-449D-9161-023DFF90F2E2}" type="slidenum">
              <a:rPr lang="en-US" smtClean="0"/>
              <a:pPr/>
              <a:t>13</a:t>
            </a:fld>
            <a:endParaRPr lang="en-US" dirty="0"/>
          </a:p>
        </p:txBody>
      </p:sp>
      <p:sp>
        <p:nvSpPr>
          <p:cNvPr id="4" name="Title 3">
            <a:extLst>
              <a:ext uri="{FF2B5EF4-FFF2-40B4-BE49-F238E27FC236}">
                <a16:creationId xmlns:a16="http://schemas.microsoft.com/office/drawing/2014/main" id="{5A6B2427-3F63-4545-B143-9F24130295E3}"/>
              </a:ext>
            </a:extLst>
          </p:cNvPr>
          <p:cNvSpPr>
            <a:spLocks noGrp="1"/>
          </p:cNvSpPr>
          <p:nvPr>
            <p:ph type="title"/>
          </p:nvPr>
        </p:nvSpPr>
        <p:spPr>
          <a:xfrm>
            <a:off x="453585" y="318750"/>
            <a:ext cx="7753790" cy="425382"/>
          </a:xfrm>
          <a:prstGeom prst="rect">
            <a:avLst/>
          </a:prstGeom>
        </p:spPr>
        <p:txBody>
          <a:bodyPr/>
          <a:lstStyle/>
          <a:p>
            <a:r>
              <a:rPr lang="en-US" sz="3200" b="1" dirty="0">
                <a:latin typeface="+mn-lt"/>
              </a:rPr>
              <a:t>UCSF Alumni Weekend 2024</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3585" y="4715460"/>
            <a:ext cx="1865906" cy="365760"/>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l="14848" t="20944" r="12374" b="7631"/>
          <a:stretch/>
        </p:blipFill>
        <p:spPr>
          <a:xfrm>
            <a:off x="563411" y="1242812"/>
            <a:ext cx="3953226" cy="2909851"/>
          </a:xfrm>
          <a:prstGeom prst="rect">
            <a:avLst/>
          </a:prstGeom>
        </p:spPr>
      </p:pic>
      <p:sp>
        <p:nvSpPr>
          <p:cNvPr id="3" name="TextBox 2"/>
          <p:cNvSpPr txBox="1"/>
          <p:nvPr/>
        </p:nvSpPr>
        <p:spPr bwMode="auto">
          <a:xfrm>
            <a:off x="5889240" y="1559774"/>
            <a:ext cx="2318135" cy="307777"/>
          </a:xfrm>
          <a:prstGeom prst="rect">
            <a:avLst/>
          </a:prstGeom>
          <a:noFill/>
          <a:ln w="19050" algn="ctr">
            <a:noFill/>
            <a:miter lim="800000"/>
            <a:headEnd/>
            <a:tailEnd/>
          </a:ln>
        </p:spPr>
        <p:txBody>
          <a:bodyPr wrap="none" lIns="0" tIns="0" rIns="0" bIns="0" rtlCol="0">
            <a:spAutoFit/>
          </a:bodyPr>
          <a:lstStyle/>
          <a:p>
            <a:r>
              <a:rPr lang="en-US" sz="2000" b="1" dirty="0">
                <a:solidFill>
                  <a:schemeClr val="tx2">
                    <a:lumMod val="75000"/>
                    <a:lumOff val="25000"/>
                  </a:schemeClr>
                </a:solidFill>
              </a:rPr>
              <a:t>Special Thanks To:</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9651" y="2063163"/>
            <a:ext cx="1066616" cy="1333271"/>
          </a:xfrm>
          <a:prstGeom prst="rect">
            <a:avLst/>
          </a:prstGeom>
        </p:spPr>
      </p:pic>
      <p:sp>
        <p:nvSpPr>
          <p:cNvPr id="6" name="TextBox 5"/>
          <p:cNvSpPr txBox="1"/>
          <p:nvPr/>
        </p:nvSpPr>
        <p:spPr bwMode="auto">
          <a:xfrm>
            <a:off x="5049651" y="3479644"/>
            <a:ext cx="1039816" cy="369332"/>
          </a:xfrm>
          <a:prstGeom prst="rect">
            <a:avLst/>
          </a:prstGeom>
          <a:noFill/>
          <a:ln w="19050" algn="ctr">
            <a:noFill/>
            <a:miter lim="800000"/>
            <a:headEnd/>
            <a:tailEnd/>
          </a:ln>
        </p:spPr>
        <p:txBody>
          <a:bodyPr wrap="square" lIns="0" tIns="0" rIns="0" bIns="0" rtlCol="0">
            <a:spAutoFit/>
          </a:bodyPr>
          <a:lstStyle/>
          <a:p>
            <a:pPr algn="ctr"/>
            <a:r>
              <a:rPr lang="en-US" sz="1200" b="1" dirty="0"/>
              <a:t>Lucy Saldana, PharmD</a:t>
            </a:r>
          </a:p>
        </p:txBody>
      </p:sp>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23032" t="562" r="5803" b="12428"/>
          <a:stretch/>
        </p:blipFill>
        <p:spPr>
          <a:xfrm>
            <a:off x="6443371" y="2066775"/>
            <a:ext cx="1087320" cy="1329434"/>
          </a:xfrm>
          <a:prstGeom prst="rect">
            <a:avLst/>
          </a:prstGeom>
        </p:spPr>
      </p:pic>
      <p:pic>
        <p:nvPicPr>
          <p:cNvPr id="16" name="Picture 15"/>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7856113" y="2063157"/>
            <a:ext cx="1017471" cy="1333051"/>
          </a:xfrm>
          <a:prstGeom prst="rect">
            <a:avLst/>
          </a:prstGeom>
        </p:spPr>
      </p:pic>
      <p:sp>
        <p:nvSpPr>
          <p:cNvPr id="18" name="TextBox 17"/>
          <p:cNvSpPr txBox="1"/>
          <p:nvPr/>
        </p:nvSpPr>
        <p:spPr bwMode="auto">
          <a:xfrm>
            <a:off x="6490875" y="3479644"/>
            <a:ext cx="1039816" cy="369332"/>
          </a:xfrm>
          <a:prstGeom prst="rect">
            <a:avLst/>
          </a:prstGeom>
          <a:noFill/>
          <a:ln w="19050" algn="ctr">
            <a:noFill/>
            <a:miter lim="800000"/>
            <a:headEnd/>
            <a:tailEnd/>
          </a:ln>
        </p:spPr>
        <p:txBody>
          <a:bodyPr wrap="square" lIns="0" tIns="0" rIns="0" bIns="0" rtlCol="0">
            <a:spAutoFit/>
          </a:bodyPr>
          <a:lstStyle/>
          <a:p>
            <a:pPr algn="ctr"/>
            <a:r>
              <a:rPr lang="en-US" sz="1200" b="1" dirty="0"/>
              <a:t>LeeAnn Mutchler</a:t>
            </a:r>
          </a:p>
        </p:txBody>
      </p:sp>
      <p:sp>
        <p:nvSpPr>
          <p:cNvPr id="19" name="TextBox 18"/>
          <p:cNvSpPr txBox="1"/>
          <p:nvPr/>
        </p:nvSpPr>
        <p:spPr bwMode="auto">
          <a:xfrm>
            <a:off x="7856113" y="3479644"/>
            <a:ext cx="1039816" cy="184666"/>
          </a:xfrm>
          <a:prstGeom prst="rect">
            <a:avLst/>
          </a:prstGeom>
          <a:noFill/>
          <a:ln w="19050" algn="ctr">
            <a:noFill/>
            <a:miter lim="800000"/>
            <a:headEnd/>
            <a:tailEnd/>
          </a:ln>
        </p:spPr>
        <p:txBody>
          <a:bodyPr wrap="square" lIns="0" tIns="0" rIns="0" bIns="0" rtlCol="0">
            <a:spAutoFit/>
          </a:bodyPr>
          <a:lstStyle/>
          <a:p>
            <a:pPr algn="ctr"/>
            <a:r>
              <a:rPr lang="en-US" sz="1200" b="1" dirty="0"/>
              <a:t>Brigid Riley</a:t>
            </a:r>
          </a:p>
        </p:txBody>
      </p:sp>
    </p:spTree>
    <p:extLst>
      <p:ext uri="{BB962C8B-B14F-4D97-AF65-F5344CB8AC3E}">
        <p14:creationId xmlns:p14="http://schemas.microsoft.com/office/powerpoint/2010/main" val="80055288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25F433-C8E1-1756-B817-91FAA330E509}"/>
              </a:ext>
            </a:extLst>
          </p:cNvPr>
          <p:cNvSpPr>
            <a:spLocks noGrp="1"/>
          </p:cNvSpPr>
          <p:nvPr>
            <p:ph type="sldNum" sz="quarter" idx="13"/>
          </p:nvPr>
        </p:nvSpPr>
        <p:spPr/>
        <p:txBody>
          <a:bodyPr/>
          <a:lstStyle/>
          <a:p>
            <a:fld id="{52C8B664-E8CB-4796-8AE3-A662347EFE38}" type="slidenum">
              <a:rPr lang="en-US" smtClean="0"/>
              <a:t>14</a:t>
            </a:fld>
            <a:endParaRPr lang="en-US"/>
          </a:p>
        </p:txBody>
      </p:sp>
      <p:sp>
        <p:nvSpPr>
          <p:cNvPr id="3" name="Content Placeholder 2">
            <a:extLst>
              <a:ext uri="{FF2B5EF4-FFF2-40B4-BE49-F238E27FC236}">
                <a16:creationId xmlns:a16="http://schemas.microsoft.com/office/drawing/2014/main" id="{8CBC13EF-3591-7416-B0FF-4B4E31D50FA8}"/>
              </a:ext>
            </a:extLst>
          </p:cNvPr>
          <p:cNvSpPr>
            <a:spLocks noGrp="1"/>
          </p:cNvSpPr>
          <p:nvPr>
            <p:ph idx="1"/>
          </p:nvPr>
        </p:nvSpPr>
        <p:spPr>
          <a:xfrm>
            <a:off x="982924" y="2004924"/>
            <a:ext cx="2625501" cy="416211"/>
          </a:xfrm>
        </p:spPr>
        <p:txBody>
          <a:bodyPr>
            <a:noAutofit/>
          </a:bodyPr>
          <a:lstStyle/>
          <a:p>
            <a:pPr marL="0" indent="0" algn="ctr">
              <a:buNone/>
            </a:pPr>
            <a:r>
              <a:rPr lang="en-US" sz="1600" b="1" dirty="0" err="1">
                <a:latin typeface="Arial" panose="020B0604020202020204" pitchFamily="34" charset="0"/>
                <a:cs typeface="Arial" panose="020B0604020202020204" pitchFamily="34" charset="0"/>
              </a:rPr>
              <a:t>PharmTech</a:t>
            </a:r>
            <a:r>
              <a:rPr lang="en-US" sz="1600" b="1" dirty="0">
                <a:latin typeface="Arial" panose="020B0604020202020204" pitchFamily="34" charset="0"/>
                <a:cs typeface="Arial" panose="020B0604020202020204" pitchFamily="34" charset="0"/>
              </a:rPr>
              <a:t> to PharmD </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Pathway Program</a:t>
            </a:r>
          </a:p>
        </p:txBody>
      </p:sp>
      <p:sp>
        <p:nvSpPr>
          <p:cNvPr id="2" name="Title 1">
            <a:extLst>
              <a:ext uri="{FF2B5EF4-FFF2-40B4-BE49-F238E27FC236}">
                <a16:creationId xmlns:a16="http://schemas.microsoft.com/office/drawing/2014/main" id="{B3B28B4D-13D8-8A8C-B96E-8DD2B4FFE6C1}"/>
              </a:ext>
            </a:extLst>
          </p:cNvPr>
          <p:cNvSpPr>
            <a:spLocks noGrp="1"/>
          </p:cNvSpPr>
          <p:nvPr>
            <p:ph type="title"/>
          </p:nvPr>
        </p:nvSpPr>
        <p:spPr>
          <a:xfrm>
            <a:off x="393295" y="146945"/>
            <a:ext cx="7753790" cy="722553"/>
          </a:xfrm>
        </p:spPr>
        <p:txBody>
          <a:bodyPr/>
          <a:lstStyle/>
          <a:p>
            <a:r>
              <a:rPr lang="en-US" b="1" dirty="0">
                <a:latin typeface="Arial" panose="020B0604020202020204" pitchFamily="34" charset="0"/>
                <a:cs typeface="Arial" panose="020B0604020202020204" pitchFamily="34" charset="0"/>
              </a:rPr>
              <a:t>New PharmD Pathway Programs</a:t>
            </a:r>
          </a:p>
        </p:txBody>
      </p:sp>
      <p:pic>
        <p:nvPicPr>
          <p:cNvPr id="1026" name="Picture 2">
            <a:extLst>
              <a:ext uri="{FF2B5EF4-FFF2-40B4-BE49-F238E27FC236}">
                <a16:creationId xmlns:a16="http://schemas.microsoft.com/office/drawing/2014/main" id="{983837BE-9F3D-8C8B-8AEC-EBC3B75A4BD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324964" y="3896425"/>
            <a:ext cx="1644242" cy="6548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F5D5D1F-D64D-2211-DDA8-46224309A4F2}"/>
              </a:ext>
            </a:extLst>
          </p:cNvPr>
          <p:cNvSpPr txBox="1"/>
          <p:nvPr/>
        </p:nvSpPr>
        <p:spPr bwMode="auto">
          <a:xfrm>
            <a:off x="393295" y="1381153"/>
            <a:ext cx="8479538" cy="276999"/>
          </a:xfrm>
          <a:prstGeom prst="rect">
            <a:avLst/>
          </a:prstGeom>
          <a:noFill/>
          <a:ln w="19050" algn="ctr">
            <a:noFill/>
            <a:miter lim="800000"/>
            <a:headEnd/>
            <a:tailEnd/>
          </a:ln>
        </p:spPr>
        <p:txBody>
          <a:bodyPr wrap="square" lIns="0" tIns="0" rIns="0" bIns="0" rtlCol="0">
            <a:spAutoFit/>
          </a:bodyPr>
          <a:lstStyle/>
          <a:p>
            <a:r>
              <a:rPr lang="en-US" b="1" dirty="0"/>
              <a:t>Goal</a:t>
            </a:r>
            <a:r>
              <a:rPr lang="en-US" dirty="0"/>
              <a:t>: Increase Hispanic representation in pharmacy and reduce health disparities</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3295" y="4723925"/>
            <a:ext cx="1304174" cy="365760"/>
          </a:xfrm>
          <a:prstGeom prst="rect">
            <a:avLst/>
          </a:prstGeom>
        </p:spPr>
      </p:pic>
      <p:sp>
        <p:nvSpPr>
          <p:cNvPr id="8" name="Rectangle 7"/>
          <p:cNvSpPr/>
          <p:nvPr/>
        </p:nvSpPr>
        <p:spPr>
          <a:xfrm>
            <a:off x="4178503" y="1997092"/>
            <a:ext cx="3374642" cy="584775"/>
          </a:xfrm>
          <a:prstGeom prst="rect">
            <a:avLst/>
          </a:prstGeom>
        </p:spPr>
        <p:txBody>
          <a:bodyPr wrap="none">
            <a:spAutoFit/>
          </a:bodyPr>
          <a:lstStyle/>
          <a:p>
            <a:pPr algn="ctr"/>
            <a:r>
              <a:rPr lang="en-US" sz="1600" b="1" dirty="0">
                <a:latin typeface="Arial" panose="020B0604020202020204" pitchFamily="34" charset="0"/>
                <a:cs typeface="Arial" panose="020B0604020202020204" pitchFamily="34" charset="0"/>
              </a:rPr>
              <a:t>UC Merced-UCSF BS to PharmD</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Pathway Program</a:t>
            </a: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56545" y="2682814"/>
            <a:ext cx="1397679" cy="1397679"/>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23370" y="2724684"/>
            <a:ext cx="1399032" cy="1399032"/>
          </a:xfrm>
          <a:prstGeom prst="rect">
            <a:avLst/>
          </a:prstGeom>
        </p:spPr>
      </p:pic>
    </p:spTree>
    <p:extLst>
      <p:ext uri="{BB962C8B-B14F-4D97-AF65-F5344CB8AC3E}">
        <p14:creationId xmlns:p14="http://schemas.microsoft.com/office/powerpoint/2010/main" val="228361538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4C4842-0C95-FAD4-8D8B-EE7E22A4599D}"/>
              </a:ext>
            </a:extLst>
          </p:cNvPr>
          <p:cNvSpPr>
            <a:spLocks noGrp="1"/>
          </p:cNvSpPr>
          <p:nvPr>
            <p:ph type="title"/>
          </p:nvPr>
        </p:nvSpPr>
        <p:spPr>
          <a:xfrm>
            <a:off x="187112" y="149574"/>
            <a:ext cx="8730115" cy="1439589"/>
          </a:xfrm>
        </p:spPr>
        <p:txBody>
          <a:bodyPr vert="horz" lIns="68580" tIns="34290" rIns="68580" bIns="34290" rtlCol="0" anchor="ctr">
            <a:noAutofit/>
          </a:bodyPr>
          <a:lstStyle/>
          <a:p>
            <a:r>
              <a:rPr lang="en-US" sz="3200" b="1" dirty="0">
                <a:latin typeface="+mn-lt"/>
              </a:rPr>
              <a:t>In Tribute to Excellence: The Pioneering Contributions of Les Benet</a:t>
            </a:r>
            <a:br>
              <a:rPr lang="en-US" sz="3200" b="1" dirty="0">
                <a:latin typeface="+mn-lt"/>
              </a:rPr>
            </a:br>
            <a:r>
              <a:rPr lang="en-US" sz="2400" dirty="0">
                <a:latin typeface="+mn-lt"/>
              </a:rPr>
              <a:t>A Symposium in Honor of Leslie Z. Benet, PhD</a:t>
            </a:r>
            <a:endParaRPr lang="en-US" sz="3200" dirty="0">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37375" y="1589163"/>
            <a:ext cx="2610309" cy="2610309"/>
          </a:xfrm>
          <a:prstGeom prst="rect">
            <a:avLst/>
          </a:prstGeom>
        </p:spPr>
      </p:pic>
      <p:sp>
        <p:nvSpPr>
          <p:cNvPr id="6" name="TextBox 5"/>
          <p:cNvSpPr txBox="1"/>
          <p:nvPr/>
        </p:nvSpPr>
        <p:spPr bwMode="auto">
          <a:xfrm>
            <a:off x="649540" y="1948618"/>
            <a:ext cx="3121304" cy="923330"/>
          </a:xfrm>
          <a:prstGeom prst="rect">
            <a:avLst/>
          </a:prstGeom>
          <a:noFill/>
          <a:ln w="19050" algn="ctr">
            <a:noFill/>
            <a:miter lim="800000"/>
            <a:headEnd/>
            <a:tailEnd/>
          </a:ln>
        </p:spPr>
        <p:txBody>
          <a:bodyPr wrap="none" lIns="0" tIns="0" rIns="0" bIns="0" rtlCol="0">
            <a:spAutoFit/>
          </a:bodyPr>
          <a:lstStyle/>
          <a:p>
            <a:r>
              <a:rPr lang="en-US" sz="2000" dirty="0"/>
              <a:t>Friday, May 17, 2024</a:t>
            </a:r>
          </a:p>
          <a:p>
            <a:r>
              <a:rPr lang="en-US" sz="2000" dirty="0"/>
              <a:t>8:30am to 6:30pm</a:t>
            </a:r>
          </a:p>
          <a:p>
            <a:r>
              <a:rPr lang="en-US" sz="2000" dirty="0"/>
              <a:t>Genentech Hall Auditorium </a:t>
            </a:r>
          </a:p>
        </p:txBody>
      </p:sp>
      <p:sp>
        <p:nvSpPr>
          <p:cNvPr id="7" name="TextBox 6"/>
          <p:cNvSpPr txBox="1"/>
          <p:nvPr/>
        </p:nvSpPr>
        <p:spPr bwMode="auto">
          <a:xfrm>
            <a:off x="649540" y="3411657"/>
            <a:ext cx="3954609" cy="615553"/>
          </a:xfrm>
          <a:prstGeom prst="rect">
            <a:avLst/>
          </a:prstGeom>
          <a:noFill/>
          <a:ln w="19050" algn="ctr">
            <a:noFill/>
            <a:miter lim="800000"/>
            <a:headEnd/>
            <a:tailEnd/>
          </a:ln>
        </p:spPr>
        <p:txBody>
          <a:bodyPr wrap="none" lIns="0" tIns="0" rIns="0" bIns="0" rtlCol="0">
            <a:spAutoFit/>
          </a:bodyPr>
          <a:lstStyle/>
          <a:p>
            <a:r>
              <a:rPr lang="en-US" sz="2000" b="1" dirty="0">
                <a:solidFill>
                  <a:srgbClr val="FF0000"/>
                </a:solidFill>
              </a:rPr>
              <a:t>RSVP Today!</a:t>
            </a:r>
          </a:p>
          <a:p>
            <a:r>
              <a:rPr lang="en-US" sz="2000" dirty="0"/>
              <a:t>https://pharm.ucsf.edu/benet-event</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7560" y="4715460"/>
            <a:ext cx="1739831" cy="365760"/>
          </a:xfrm>
          <a:prstGeom prst="rect">
            <a:avLst/>
          </a:prstGeom>
        </p:spPr>
      </p:pic>
      <p:sp>
        <p:nvSpPr>
          <p:cNvPr id="13" name="Slide Number Placeholder 3">
            <a:extLst>
              <a:ext uri="{FF2B5EF4-FFF2-40B4-BE49-F238E27FC236}">
                <a16:creationId xmlns:a16="http://schemas.microsoft.com/office/drawing/2014/main" id="{9DFD0BB8-B400-9B6C-41E3-64738ECB8BC9}"/>
              </a:ext>
            </a:extLst>
          </p:cNvPr>
          <p:cNvSpPr txBox="1">
            <a:spLocks/>
          </p:cNvSpPr>
          <p:nvPr/>
        </p:nvSpPr>
        <p:spPr>
          <a:xfrm>
            <a:off x="272105" y="4840128"/>
            <a:ext cx="246061" cy="116425"/>
          </a:xfrm>
          <a:prstGeom prst="rect">
            <a:avLst/>
          </a:prstGeom>
        </p:spPr>
        <p:txBody>
          <a:bodyPr vert="horz" wrap="square" lIns="0" tIns="0" rIns="0" bIns="0" rtlCol="0" anchor="b" anchorCtr="0"/>
          <a:lstStyle>
            <a:defPPr>
              <a:defRPr lang="en-US"/>
            </a:defPPr>
            <a:lvl1pPr marL="0" algn="l" defTabSz="914400" rtl="0" eaLnBrk="1" latinLnBrk="0" hangingPunct="1">
              <a:defRPr sz="700" i="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C8B664-E8CB-4796-8AE3-A662347EFE38}" type="slidenum">
              <a:rPr lang="en-US" smtClean="0"/>
              <a:pPr/>
              <a:t>15</a:t>
            </a:fld>
            <a:endParaRPr lang="en-US"/>
          </a:p>
        </p:txBody>
      </p:sp>
    </p:spTree>
    <p:extLst>
      <p:ext uri="{BB962C8B-B14F-4D97-AF65-F5344CB8AC3E}">
        <p14:creationId xmlns:p14="http://schemas.microsoft.com/office/powerpoint/2010/main" val="356588848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5A6651-DB9E-F9F0-214E-DBB3658BD40E}"/>
              </a:ext>
            </a:extLst>
          </p:cNvPr>
          <p:cNvSpPr>
            <a:spLocks noGrp="1"/>
          </p:cNvSpPr>
          <p:nvPr>
            <p:ph type="body" idx="1"/>
          </p:nvPr>
        </p:nvSpPr>
        <p:spPr>
          <a:xfrm>
            <a:off x="191327" y="1040469"/>
            <a:ext cx="4159956" cy="3468469"/>
          </a:xfrm>
        </p:spPr>
        <p:txBody>
          <a:bodyPr/>
          <a:lstStyle/>
          <a:p>
            <a:pPr marL="137157" indent="0">
              <a:buNone/>
            </a:pPr>
            <a:r>
              <a:rPr lang="en-US" sz="2000" b="1" dirty="0"/>
              <a:t>Tuesday, September 16, 2024</a:t>
            </a:r>
          </a:p>
          <a:p>
            <a:pPr marL="137157" indent="0">
              <a:buNone/>
            </a:pPr>
            <a:r>
              <a:rPr lang="en-US" sz="1600" dirty="0"/>
              <a:t>Robertson Auditorium</a:t>
            </a:r>
          </a:p>
          <a:p>
            <a:pPr marL="137157" indent="0">
              <a:buNone/>
            </a:pPr>
            <a:r>
              <a:rPr lang="en-US" sz="1600" dirty="0"/>
              <a:t>Mission Bay Conference Center</a:t>
            </a:r>
          </a:p>
          <a:p>
            <a:pPr marL="137157" indent="0">
              <a:buNone/>
            </a:pPr>
            <a:endParaRPr lang="en-US" sz="1600" dirty="0"/>
          </a:p>
          <a:p>
            <a:pPr marL="0" indent="0">
              <a:buNone/>
            </a:pPr>
            <a:r>
              <a:rPr lang="en-US" sz="1600" b="1" dirty="0"/>
              <a:t>Agenda</a:t>
            </a:r>
          </a:p>
          <a:p>
            <a:pPr marL="257175" indent="-257175">
              <a:buFont typeface="Arial" panose="020B0604020202020204" pitchFamily="34" charset="0"/>
              <a:buChar char="•"/>
            </a:pPr>
            <a:r>
              <a:rPr lang="en-US" sz="1600" dirty="0"/>
              <a:t>Strategic Plan Updates (breakouts)</a:t>
            </a:r>
          </a:p>
          <a:p>
            <a:pPr marL="257175" indent="-257175">
              <a:buFont typeface="Arial" panose="020B0604020202020204" pitchFamily="34" charset="0"/>
              <a:buChar char="•"/>
            </a:pPr>
            <a:r>
              <a:rPr lang="en-US" sz="1600" dirty="0"/>
              <a:t>Artificial Intelligence (AI)</a:t>
            </a:r>
          </a:p>
          <a:p>
            <a:pPr marL="600075" lvl="1" indent="-257175">
              <a:spcBef>
                <a:spcPts val="0"/>
              </a:spcBef>
              <a:buFont typeface="Arial" panose="020B0604020202020204" pitchFamily="34" charset="0"/>
              <a:buChar char="•"/>
            </a:pPr>
            <a:r>
              <a:rPr lang="en-US" sz="1600" dirty="0"/>
              <a:t>Keynote by Sam Hawgood</a:t>
            </a:r>
          </a:p>
          <a:p>
            <a:pPr marL="600075" lvl="1" indent="-257175">
              <a:spcBef>
                <a:spcPts val="0"/>
              </a:spcBef>
              <a:buFont typeface="Arial" panose="020B0604020202020204" pitchFamily="34" charset="0"/>
              <a:buChar char="•"/>
            </a:pPr>
            <a:r>
              <a:rPr lang="en-US" sz="1600" dirty="0"/>
              <a:t>Lightning talks on AI in research, clinical care, and education</a:t>
            </a:r>
          </a:p>
          <a:p>
            <a:pPr marL="600075" lvl="1" indent="-257175">
              <a:spcBef>
                <a:spcPts val="0"/>
              </a:spcBef>
              <a:buFont typeface="Arial" panose="020B0604020202020204" pitchFamily="34" charset="0"/>
              <a:buChar char="•"/>
            </a:pPr>
            <a:r>
              <a:rPr lang="en-US" sz="1600" dirty="0"/>
              <a:t>Incorporating AI into the strategic plan (breakouts)</a:t>
            </a:r>
          </a:p>
          <a:p>
            <a:pPr marL="600075" lvl="1" indent="-257175">
              <a:spcBef>
                <a:spcPts val="0"/>
              </a:spcBef>
              <a:buFont typeface="Arial" panose="020B0604020202020204" pitchFamily="34" charset="0"/>
              <a:buChar char="•"/>
            </a:pPr>
            <a:r>
              <a:rPr lang="en-US" sz="1600" dirty="0"/>
              <a:t>Student poster session and reception</a:t>
            </a:r>
          </a:p>
        </p:txBody>
      </p:sp>
      <p:sp>
        <p:nvSpPr>
          <p:cNvPr id="5" name="Title 4">
            <a:extLst>
              <a:ext uri="{FF2B5EF4-FFF2-40B4-BE49-F238E27FC236}">
                <a16:creationId xmlns:a16="http://schemas.microsoft.com/office/drawing/2014/main" id="{CA598F79-9F28-513E-B298-79397671A1D6}"/>
              </a:ext>
            </a:extLst>
          </p:cNvPr>
          <p:cNvSpPr>
            <a:spLocks noGrp="1"/>
          </p:cNvSpPr>
          <p:nvPr>
            <p:ph type="title"/>
          </p:nvPr>
        </p:nvSpPr>
        <p:spPr>
          <a:xfrm>
            <a:off x="269780" y="163996"/>
            <a:ext cx="7753800" cy="575855"/>
          </a:xfrm>
        </p:spPr>
        <p:txBody>
          <a:bodyPr/>
          <a:lstStyle/>
          <a:p>
            <a:r>
              <a:rPr lang="en-US" b="1" dirty="0">
                <a:latin typeface="+mn-lt"/>
              </a:rPr>
              <a:t>2024 School </a:t>
            </a:r>
            <a:r>
              <a:rPr lang="en-US" b="1">
                <a:latin typeface="+mn-lt"/>
              </a:rPr>
              <a:t>of Pharmacy </a:t>
            </a:r>
            <a:r>
              <a:rPr lang="en-US" b="1" dirty="0">
                <a:latin typeface="+mn-lt"/>
              </a:rPr>
              <a:t>Retreat</a:t>
            </a:r>
          </a:p>
        </p:txBody>
      </p:sp>
      <p:pic>
        <p:nvPicPr>
          <p:cNvPr id="6" name="Picture 5" descr="A group of people in a conference room&#10;&#10;Description automatically generated with medium confidence">
            <a:extLst>
              <a:ext uri="{FF2B5EF4-FFF2-40B4-BE49-F238E27FC236}">
                <a16:creationId xmlns:a16="http://schemas.microsoft.com/office/drawing/2014/main" id="{F113C149-12BB-F8C1-6107-DA9CA07506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4396118" y="1384313"/>
            <a:ext cx="4603484" cy="2780780"/>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7560" y="4715460"/>
            <a:ext cx="1739831" cy="365760"/>
          </a:xfrm>
          <a:prstGeom prst="rect">
            <a:avLst/>
          </a:prstGeom>
        </p:spPr>
      </p:pic>
      <p:sp>
        <p:nvSpPr>
          <p:cNvPr id="8" name="Slide Number Placeholder 3">
            <a:extLst>
              <a:ext uri="{FF2B5EF4-FFF2-40B4-BE49-F238E27FC236}">
                <a16:creationId xmlns:a16="http://schemas.microsoft.com/office/drawing/2014/main" id="{9DFD0BB8-B400-9B6C-41E3-64738ECB8BC9}"/>
              </a:ext>
            </a:extLst>
          </p:cNvPr>
          <p:cNvSpPr txBox="1">
            <a:spLocks/>
          </p:cNvSpPr>
          <p:nvPr/>
        </p:nvSpPr>
        <p:spPr>
          <a:xfrm>
            <a:off x="272105" y="4840128"/>
            <a:ext cx="246061" cy="116425"/>
          </a:xfrm>
          <a:prstGeom prst="rect">
            <a:avLst/>
          </a:prstGeom>
        </p:spPr>
        <p:txBody>
          <a:bodyPr vert="horz" wrap="square" lIns="0" tIns="0" rIns="0" bIns="0" rtlCol="0" anchor="b" anchorCtr="0"/>
          <a:lstStyle>
            <a:defPPr>
              <a:defRPr lang="en-US"/>
            </a:defPPr>
            <a:lvl1pPr marL="0" algn="l" defTabSz="914400" rtl="0" eaLnBrk="1" latinLnBrk="0" hangingPunct="1">
              <a:defRPr sz="700" i="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C8B664-E8CB-4796-8AE3-A662347EFE38}" type="slidenum">
              <a:rPr lang="en-US" smtClean="0"/>
              <a:pPr/>
              <a:t>16</a:t>
            </a:fld>
            <a:endParaRPr lang="en-US"/>
          </a:p>
        </p:txBody>
      </p:sp>
    </p:spTree>
    <p:extLst>
      <p:ext uri="{BB962C8B-B14F-4D97-AF65-F5344CB8AC3E}">
        <p14:creationId xmlns:p14="http://schemas.microsoft.com/office/powerpoint/2010/main" val="3079230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latin typeface="+mn-lt"/>
              </a:rPr>
              <a:t>Presentations on New PharmD Pipeline Programs</a:t>
            </a:r>
          </a:p>
        </p:txBody>
      </p:sp>
    </p:spTree>
    <p:extLst>
      <p:ext uri="{BB962C8B-B14F-4D97-AF65-F5344CB8AC3E}">
        <p14:creationId xmlns:p14="http://schemas.microsoft.com/office/powerpoint/2010/main" val="222188075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FABB96-8066-00BE-2D2B-7288FD879CE2}"/>
              </a:ext>
            </a:extLst>
          </p:cNvPr>
          <p:cNvSpPr>
            <a:spLocks noGrp="1"/>
          </p:cNvSpPr>
          <p:nvPr>
            <p:ph idx="1"/>
          </p:nvPr>
        </p:nvSpPr>
        <p:spPr>
          <a:xfrm>
            <a:off x="50450" y="4696079"/>
            <a:ext cx="8325548" cy="447421"/>
          </a:xfrm>
        </p:spPr>
        <p:txBody>
          <a:bodyPr/>
          <a:lstStyle/>
          <a:p>
            <a:r>
              <a:rPr lang="en-US" sz="2400" dirty="0">
                <a:latin typeface="Calibri" panose="020F0502020204030204" pitchFamily="34" charset="0"/>
                <a:ea typeface="Calibri" panose="020F0502020204030204" pitchFamily="34" charset="0"/>
              </a:rPr>
              <a:t>Introduction to PharmTech Pipeline Program </a:t>
            </a:r>
            <a:endParaRPr lang="en-US" sz="2400" dirty="0"/>
          </a:p>
        </p:txBody>
      </p:sp>
      <p:pic>
        <p:nvPicPr>
          <p:cNvPr id="6" name="PharmTech2PharmDvideo1404240896">
            <a:hlinkClick r:id="" action="ppaction://media"/>
            <a:extLst>
              <a:ext uri="{FF2B5EF4-FFF2-40B4-BE49-F238E27FC236}">
                <a16:creationId xmlns:a16="http://schemas.microsoft.com/office/drawing/2014/main" id="{FB461476-7D58-A5B2-FFF6-DDD6D738A59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00996" y="56756"/>
            <a:ext cx="7290231" cy="4556949"/>
          </a:xfrm>
          <a:prstGeom prst="rect">
            <a:avLst/>
          </a:prstGeom>
        </p:spPr>
      </p:pic>
    </p:spTree>
    <p:extLst>
      <p:ext uri="{BB962C8B-B14F-4D97-AF65-F5344CB8AC3E}">
        <p14:creationId xmlns:p14="http://schemas.microsoft.com/office/powerpoint/2010/main" val="1274173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6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C5C1B-281B-8E40-AE3B-01687C427CF5}"/>
              </a:ext>
            </a:extLst>
          </p:cNvPr>
          <p:cNvSpPr>
            <a:spLocks noGrp="1"/>
          </p:cNvSpPr>
          <p:nvPr>
            <p:ph type="title"/>
          </p:nvPr>
        </p:nvSpPr>
        <p:spPr>
          <a:xfrm>
            <a:off x="669973" y="1456309"/>
            <a:ext cx="5345969" cy="1115441"/>
          </a:xfrm>
        </p:spPr>
        <p:txBody>
          <a:bodyPr/>
          <a:lstStyle/>
          <a:p>
            <a:r>
              <a:rPr lang="en-US" dirty="0"/>
              <a:t>UC Merced to UCSF </a:t>
            </a:r>
            <a:r>
              <a:rPr lang="en-US" dirty="0" err="1"/>
              <a:t>SoP</a:t>
            </a:r>
            <a:r>
              <a:rPr lang="en-US" dirty="0"/>
              <a:t> Pipeline</a:t>
            </a:r>
          </a:p>
        </p:txBody>
      </p:sp>
      <p:sp>
        <p:nvSpPr>
          <p:cNvPr id="3" name="TextBox 2">
            <a:extLst>
              <a:ext uri="{FF2B5EF4-FFF2-40B4-BE49-F238E27FC236}">
                <a16:creationId xmlns:a16="http://schemas.microsoft.com/office/drawing/2014/main" id="{41CBA576-74F8-15A1-A9E8-320E59DEB481}"/>
              </a:ext>
            </a:extLst>
          </p:cNvPr>
          <p:cNvSpPr txBox="1"/>
          <p:nvPr/>
        </p:nvSpPr>
        <p:spPr>
          <a:xfrm>
            <a:off x="669973" y="3294000"/>
            <a:ext cx="2435400" cy="415498"/>
          </a:xfrm>
          <a:prstGeom prst="rect">
            <a:avLst/>
          </a:prstGeom>
          <a:noFill/>
        </p:spPr>
        <p:txBody>
          <a:bodyPr wrap="square" rtlCol="0">
            <a:spAutoFit/>
          </a:bodyPr>
          <a:lstStyle/>
          <a:p>
            <a:pPr defTabSz="685800"/>
            <a:r>
              <a:rPr lang="en-US" sz="2100" dirty="0">
                <a:solidFill>
                  <a:prstClr val="white"/>
                </a:solidFill>
                <a:latin typeface="Calibri" panose="020F0502020204030204"/>
              </a:rPr>
              <a:t>Igor </a:t>
            </a:r>
            <a:r>
              <a:rPr lang="en-US" sz="2100" dirty="0">
                <a:solidFill>
                  <a:prstClr val="white"/>
                </a:solidFill>
                <a:latin typeface="Calibri" panose="020F0502020204030204"/>
                <a:ea typeface="Calibri" panose="020F0502020204030204" pitchFamily="34" charset="0"/>
              </a:rPr>
              <a:t>Mitrovic</a:t>
            </a:r>
            <a:endParaRPr lang="en-US" sz="2100" dirty="0">
              <a:solidFill>
                <a:prstClr val="white"/>
              </a:solidFill>
              <a:latin typeface="Calibri" panose="020F0502020204030204"/>
            </a:endParaRPr>
          </a:p>
        </p:txBody>
      </p:sp>
    </p:spTree>
    <p:extLst>
      <p:ext uri="{BB962C8B-B14F-4D97-AF65-F5344CB8AC3E}">
        <p14:creationId xmlns:p14="http://schemas.microsoft.com/office/powerpoint/2010/main" val="174405930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221697635"/>
              </p:ext>
            </p:extLst>
          </p:nvPr>
        </p:nvGraphicFramePr>
        <p:xfrm>
          <a:off x="453585" y="922380"/>
          <a:ext cx="7684104" cy="3413760"/>
        </p:xfrm>
        <a:graphic>
          <a:graphicData uri="http://schemas.openxmlformats.org/drawingml/2006/table">
            <a:tbl>
              <a:tblPr firstRow="1" bandRow="1">
                <a:tableStyleId>{5C22544A-7EE6-4342-B048-85BDC9FD1C3A}</a:tableStyleId>
              </a:tblPr>
              <a:tblGrid>
                <a:gridCol w="1929343">
                  <a:extLst>
                    <a:ext uri="{9D8B030D-6E8A-4147-A177-3AD203B41FA5}">
                      <a16:colId xmlns:a16="http://schemas.microsoft.com/office/drawing/2014/main" val="910587657"/>
                    </a:ext>
                  </a:extLst>
                </a:gridCol>
                <a:gridCol w="5754761">
                  <a:extLst>
                    <a:ext uri="{9D8B030D-6E8A-4147-A177-3AD203B41FA5}">
                      <a16:colId xmlns:a16="http://schemas.microsoft.com/office/drawing/2014/main" val="2475980649"/>
                    </a:ext>
                  </a:extLst>
                </a:gridCol>
              </a:tblGrid>
              <a:tr h="0">
                <a:tc>
                  <a:txBody>
                    <a:bodyPr/>
                    <a:lstStyle/>
                    <a:p>
                      <a:r>
                        <a:rPr lang="en-US" sz="1400" dirty="0"/>
                        <a:t>Time</a:t>
                      </a:r>
                    </a:p>
                  </a:txBody>
                  <a:tcPr/>
                </a:tc>
                <a:tc>
                  <a:txBody>
                    <a:bodyPr/>
                    <a:lstStyle/>
                    <a:p>
                      <a:r>
                        <a:rPr lang="en-US" sz="1400" dirty="0"/>
                        <a:t>Topic</a:t>
                      </a:r>
                    </a:p>
                  </a:txBody>
                  <a:tcPr/>
                </a:tc>
                <a:extLst>
                  <a:ext uri="{0D108BD9-81ED-4DB2-BD59-A6C34878D82A}">
                    <a16:rowId xmlns:a16="http://schemas.microsoft.com/office/drawing/2014/main" val="101960170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12:10 – 12:20 pm</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effectLst/>
                          <a:latin typeface="+mn-lt"/>
                          <a:ea typeface="+mn-ea"/>
                          <a:cs typeface="+mn-cs"/>
                        </a:rPr>
                        <a:t>Dean’s Updates </a:t>
                      </a:r>
                      <a:r>
                        <a:rPr lang="en-US" sz="1400" kern="1200" dirty="0">
                          <a:solidFill>
                            <a:schemeClr val="dk1"/>
                          </a:solidFill>
                          <a:effectLst/>
                          <a:latin typeface="+mn-lt"/>
                          <a:ea typeface="+mn-ea"/>
                          <a:cs typeface="+mn-cs"/>
                        </a:rPr>
                        <a:t>(Kathy Giacomini)</a:t>
                      </a:r>
                    </a:p>
                  </a:txBody>
                  <a:tcPr/>
                </a:tc>
                <a:extLst>
                  <a:ext uri="{0D108BD9-81ED-4DB2-BD59-A6C34878D82A}">
                    <a16:rowId xmlns:a16="http://schemas.microsoft.com/office/drawing/2014/main" val="4294054812"/>
                  </a:ext>
                </a:extLst>
              </a:tr>
              <a:tr h="0">
                <a:tc>
                  <a:txBody>
                    <a:bodyPr/>
                    <a:lstStyle/>
                    <a:p>
                      <a:r>
                        <a:rPr lang="en-US" sz="1400" kern="1200" dirty="0">
                          <a:solidFill>
                            <a:schemeClr val="dk1"/>
                          </a:solidFill>
                          <a:effectLst/>
                          <a:latin typeface="+mn-lt"/>
                          <a:ea typeface="+mn-ea"/>
                          <a:cs typeface="+mn-cs"/>
                        </a:rPr>
                        <a:t>12:20 – 12:25 pm</a:t>
                      </a:r>
                      <a:endParaRPr lang="en-US" sz="1400" dirty="0"/>
                    </a:p>
                  </a:txBody>
                  <a:tcPr/>
                </a:tc>
                <a:tc>
                  <a:txBody>
                    <a:bodyPr/>
                    <a:lstStyle/>
                    <a:p>
                      <a:r>
                        <a:rPr lang="en-US" sz="1400" b="1" kern="1200" dirty="0" err="1">
                          <a:solidFill>
                            <a:schemeClr val="dk1"/>
                          </a:solidFill>
                          <a:effectLst/>
                          <a:latin typeface="+mn-lt"/>
                          <a:ea typeface="+mn-ea"/>
                          <a:cs typeface="+mn-cs"/>
                        </a:rPr>
                        <a:t>PharmTech</a:t>
                      </a:r>
                      <a:r>
                        <a:rPr lang="en-US" sz="1400" b="1" kern="1200" dirty="0">
                          <a:solidFill>
                            <a:schemeClr val="dk1"/>
                          </a:solidFill>
                          <a:effectLst/>
                          <a:latin typeface="+mn-lt"/>
                          <a:ea typeface="+mn-ea"/>
                          <a:cs typeface="+mn-cs"/>
                        </a:rPr>
                        <a:t> Pathway Program </a:t>
                      </a:r>
                      <a:r>
                        <a:rPr lang="en-US" sz="1400" kern="1200" dirty="0">
                          <a:solidFill>
                            <a:schemeClr val="dk1"/>
                          </a:solidFill>
                          <a:effectLst/>
                          <a:latin typeface="+mn-lt"/>
                          <a:ea typeface="+mn-ea"/>
                          <a:cs typeface="+mn-cs"/>
                        </a:rPr>
                        <a:t>(Sharon Youmans)</a:t>
                      </a:r>
                      <a:endParaRPr lang="en-US" sz="1400" dirty="0"/>
                    </a:p>
                  </a:txBody>
                  <a:tcPr/>
                </a:tc>
                <a:extLst>
                  <a:ext uri="{0D108BD9-81ED-4DB2-BD59-A6C34878D82A}">
                    <a16:rowId xmlns:a16="http://schemas.microsoft.com/office/drawing/2014/main" val="2953700069"/>
                  </a:ext>
                </a:extLst>
              </a:tr>
              <a:tr h="0">
                <a:tc>
                  <a:txBody>
                    <a:bodyPr/>
                    <a:lstStyle/>
                    <a:p>
                      <a:r>
                        <a:rPr lang="en-US" sz="1400" kern="1200" dirty="0">
                          <a:solidFill>
                            <a:schemeClr val="dk1"/>
                          </a:solidFill>
                          <a:effectLst/>
                          <a:latin typeface="+mn-lt"/>
                          <a:ea typeface="+mn-ea"/>
                          <a:cs typeface="+mn-cs"/>
                        </a:rPr>
                        <a:t>12:25 – 12:30 pm</a:t>
                      </a:r>
                      <a:endParaRPr lang="en-US" sz="1400" dirty="0"/>
                    </a:p>
                  </a:txBody>
                  <a:tcPr/>
                </a:tc>
                <a:tc>
                  <a:txBody>
                    <a:bodyPr/>
                    <a:lstStyle/>
                    <a:p>
                      <a:r>
                        <a:rPr lang="en-US" sz="1400" b="1" kern="1200" dirty="0">
                          <a:solidFill>
                            <a:schemeClr val="dk1"/>
                          </a:solidFill>
                          <a:effectLst/>
                          <a:latin typeface="+mn-lt"/>
                          <a:ea typeface="+mn-ea"/>
                          <a:cs typeface="+mn-cs"/>
                        </a:rPr>
                        <a:t>UC Merced/UCSF BS to PharmD Pipeline Program</a:t>
                      </a:r>
                      <a:r>
                        <a:rPr lang="en-US" sz="1400" kern="1200" dirty="0">
                          <a:solidFill>
                            <a:schemeClr val="dk1"/>
                          </a:solidFill>
                          <a:effectLst/>
                          <a:latin typeface="+mn-lt"/>
                          <a:ea typeface="+mn-ea"/>
                          <a:cs typeface="+mn-cs"/>
                        </a:rPr>
                        <a:t> (Igor Mitrovic)</a:t>
                      </a:r>
                      <a:endParaRPr lang="en-US" sz="1400" dirty="0"/>
                    </a:p>
                  </a:txBody>
                  <a:tcPr/>
                </a:tc>
                <a:extLst>
                  <a:ext uri="{0D108BD9-81ED-4DB2-BD59-A6C34878D82A}">
                    <a16:rowId xmlns:a16="http://schemas.microsoft.com/office/drawing/2014/main" val="673860686"/>
                  </a:ext>
                </a:extLst>
              </a:tr>
              <a:tr h="0">
                <a:tc>
                  <a:txBody>
                    <a:bodyPr/>
                    <a:lstStyle/>
                    <a:p>
                      <a:r>
                        <a:rPr lang="en-US" sz="1400" kern="1200" dirty="0">
                          <a:solidFill>
                            <a:schemeClr val="dk1"/>
                          </a:solidFill>
                          <a:effectLst/>
                          <a:latin typeface="+mn-lt"/>
                          <a:ea typeface="+mn-ea"/>
                          <a:cs typeface="+mn-cs"/>
                        </a:rPr>
                        <a:t>12:30 – 12:35 pm</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effectLst/>
                          <a:latin typeface="+mn-lt"/>
                          <a:ea typeface="+mn-ea"/>
                          <a:cs typeface="+mn-cs"/>
                        </a:rPr>
                        <a:t>Education Unit Reorganization Update </a:t>
                      </a:r>
                      <a:r>
                        <a:rPr lang="en-US" sz="1400" kern="1200" dirty="0">
                          <a:solidFill>
                            <a:schemeClr val="dk1"/>
                          </a:solidFill>
                          <a:effectLst/>
                          <a:latin typeface="+mn-lt"/>
                          <a:ea typeface="+mn-ea"/>
                          <a:cs typeface="+mn-cs"/>
                        </a:rPr>
                        <a:t>(Conan MacDougall)</a:t>
                      </a:r>
                    </a:p>
                  </a:txBody>
                  <a:tcPr/>
                </a:tc>
                <a:extLst>
                  <a:ext uri="{0D108BD9-81ED-4DB2-BD59-A6C34878D82A}">
                    <a16:rowId xmlns:a16="http://schemas.microsoft.com/office/drawing/2014/main" val="3511065366"/>
                  </a:ext>
                </a:extLst>
              </a:tr>
              <a:tr h="0">
                <a:tc>
                  <a:txBody>
                    <a:bodyPr/>
                    <a:lstStyle/>
                    <a:p>
                      <a:r>
                        <a:rPr lang="en-US" sz="1400" kern="1200" dirty="0">
                          <a:solidFill>
                            <a:schemeClr val="dk1"/>
                          </a:solidFill>
                          <a:effectLst/>
                          <a:latin typeface="+mn-lt"/>
                          <a:ea typeface="+mn-ea"/>
                          <a:cs typeface="+mn-cs"/>
                        </a:rPr>
                        <a:t>12:35 – 12:55 pm</a:t>
                      </a:r>
                      <a:endParaRPr lang="en-US" sz="1400" dirty="0"/>
                    </a:p>
                  </a:txBody>
                  <a:tcPr/>
                </a:tc>
                <a:tc>
                  <a:txBody>
                    <a:bodyPr/>
                    <a:lstStyle/>
                    <a:p>
                      <a:r>
                        <a:rPr lang="en-US" sz="1400" b="1" kern="1200" dirty="0">
                          <a:solidFill>
                            <a:schemeClr val="dk1"/>
                          </a:solidFill>
                          <a:effectLst/>
                          <a:latin typeface="+mn-lt"/>
                          <a:ea typeface="+mn-ea"/>
                          <a:cs typeface="+mn-cs"/>
                        </a:rPr>
                        <a:t>Panel Discussion: How can we increase applications and matriculations into our PharmD program?</a:t>
                      </a:r>
                    </a:p>
                    <a:p>
                      <a:pPr marL="285750" indent="-285750">
                        <a:buFont typeface="Arial" panose="020B0604020202020204" pitchFamily="34" charset="0"/>
                        <a:buChar char="•"/>
                      </a:pPr>
                      <a:r>
                        <a:rPr lang="en-US" sz="1400" kern="1200" dirty="0">
                          <a:solidFill>
                            <a:schemeClr val="dk1"/>
                          </a:solidFill>
                          <a:effectLst/>
                          <a:latin typeface="+mn-lt"/>
                          <a:ea typeface="+mn-ea"/>
                          <a:cs typeface="+mn-cs"/>
                        </a:rPr>
                        <a:t>Joel Gonzales (moderator)</a:t>
                      </a:r>
                    </a:p>
                    <a:p>
                      <a:pPr marL="285750" lvl="0" indent="-285750">
                        <a:buFont typeface="Arial" panose="020B0604020202020204" pitchFamily="34" charset="0"/>
                        <a:buChar char="•"/>
                      </a:pPr>
                      <a:r>
                        <a:rPr lang="en-US" sz="1400" kern="1200" dirty="0">
                          <a:solidFill>
                            <a:schemeClr val="dk1"/>
                          </a:solidFill>
                          <a:effectLst/>
                          <a:latin typeface="+mn-lt"/>
                          <a:ea typeface="+mn-ea"/>
                          <a:cs typeface="+mn-cs"/>
                        </a:rPr>
                        <a:t>Igor Mitrovic</a:t>
                      </a:r>
                    </a:p>
                    <a:p>
                      <a:pPr marL="285750" lvl="0" indent="-285750">
                        <a:buFont typeface="Arial" panose="020B0604020202020204" pitchFamily="34" charset="0"/>
                        <a:buChar char="•"/>
                      </a:pPr>
                      <a:r>
                        <a:rPr lang="en-US" sz="1400" kern="1200" dirty="0">
                          <a:solidFill>
                            <a:schemeClr val="dk1"/>
                          </a:solidFill>
                          <a:effectLst/>
                          <a:latin typeface="+mn-lt"/>
                          <a:ea typeface="+mn-ea"/>
                          <a:cs typeface="+mn-cs"/>
                        </a:rPr>
                        <a:t>Robert Chalkley</a:t>
                      </a:r>
                    </a:p>
                    <a:p>
                      <a:pPr marL="285750" lvl="0" indent="-285750">
                        <a:buFont typeface="Arial" panose="020B0604020202020204" pitchFamily="34" charset="0"/>
                        <a:buChar char="•"/>
                      </a:pPr>
                      <a:r>
                        <a:rPr lang="en-US" sz="1400" kern="1200" dirty="0">
                          <a:solidFill>
                            <a:schemeClr val="dk1"/>
                          </a:solidFill>
                          <a:effectLst/>
                          <a:latin typeface="+mn-lt"/>
                          <a:ea typeface="+mn-ea"/>
                          <a:cs typeface="+mn-cs"/>
                        </a:rPr>
                        <a:t>Tiffany Pon </a:t>
                      </a:r>
                    </a:p>
                    <a:p>
                      <a:pPr marL="285750" lvl="0" indent="-285750">
                        <a:buFont typeface="Arial" panose="020B0604020202020204" pitchFamily="34" charset="0"/>
                        <a:buChar char="•"/>
                      </a:pPr>
                      <a:r>
                        <a:rPr lang="en-US" sz="1400" kern="1200" dirty="0">
                          <a:solidFill>
                            <a:schemeClr val="dk1"/>
                          </a:solidFill>
                          <a:effectLst/>
                          <a:latin typeface="+mn-lt"/>
                          <a:ea typeface="+mn-ea"/>
                          <a:cs typeface="+mn-cs"/>
                        </a:rPr>
                        <a:t>Katherine Gee</a:t>
                      </a:r>
                      <a:endParaRPr lang="en-US" sz="1400" dirty="0"/>
                    </a:p>
                  </a:txBody>
                  <a:tcPr/>
                </a:tc>
                <a:extLst>
                  <a:ext uri="{0D108BD9-81ED-4DB2-BD59-A6C34878D82A}">
                    <a16:rowId xmlns:a16="http://schemas.microsoft.com/office/drawing/2014/main" val="2358297975"/>
                  </a:ext>
                </a:extLst>
              </a:tr>
              <a:tr h="0">
                <a:tc>
                  <a:txBody>
                    <a:bodyPr/>
                    <a:lstStyle/>
                    <a:p>
                      <a:r>
                        <a:rPr lang="en-US" sz="1400" kern="1200" dirty="0">
                          <a:solidFill>
                            <a:schemeClr val="dk1"/>
                          </a:solidFill>
                          <a:effectLst/>
                          <a:latin typeface="+mn-lt"/>
                          <a:ea typeface="+mn-ea"/>
                          <a:cs typeface="+mn-cs"/>
                        </a:rPr>
                        <a:t>12:55 – 1:00 pm</a:t>
                      </a:r>
                      <a:endParaRPr lang="en-US" sz="1400" dirty="0"/>
                    </a:p>
                  </a:txBody>
                  <a:tcPr/>
                </a:tc>
                <a:tc>
                  <a:txBody>
                    <a:bodyPr/>
                    <a:lstStyle/>
                    <a:p>
                      <a:r>
                        <a:rPr lang="en-US" sz="1400" b="1" kern="1200" dirty="0">
                          <a:solidFill>
                            <a:schemeClr val="dk1"/>
                          </a:solidFill>
                          <a:effectLst/>
                          <a:latin typeface="+mn-lt"/>
                          <a:ea typeface="+mn-ea"/>
                          <a:cs typeface="+mn-cs"/>
                        </a:rPr>
                        <a:t>Open Audience Q&amp;A</a:t>
                      </a:r>
                      <a:endParaRPr lang="en-US" sz="1400" b="1" dirty="0"/>
                    </a:p>
                  </a:txBody>
                  <a:tcPr/>
                </a:tc>
                <a:extLst>
                  <a:ext uri="{0D108BD9-81ED-4DB2-BD59-A6C34878D82A}">
                    <a16:rowId xmlns:a16="http://schemas.microsoft.com/office/drawing/2014/main" val="2323143541"/>
                  </a:ext>
                </a:extLst>
              </a:tr>
            </a:tbl>
          </a:graphicData>
        </a:graphic>
      </p:graphicFrame>
      <p:sp>
        <p:nvSpPr>
          <p:cNvPr id="6" name="Title 5"/>
          <p:cNvSpPr>
            <a:spLocks noGrp="1"/>
          </p:cNvSpPr>
          <p:nvPr>
            <p:ph type="title"/>
          </p:nvPr>
        </p:nvSpPr>
        <p:spPr/>
        <p:txBody>
          <a:bodyPr/>
          <a:lstStyle/>
          <a:p>
            <a:r>
              <a:rPr lang="en-US" b="1" dirty="0">
                <a:latin typeface="+mn-lt"/>
              </a:rPr>
              <a:t>Town Hall Agenda</a:t>
            </a:r>
          </a:p>
        </p:txBody>
      </p:sp>
    </p:spTree>
    <p:extLst>
      <p:ext uri="{BB962C8B-B14F-4D97-AF65-F5344CB8AC3E}">
        <p14:creationId xmlns:p14="http://schemas.microsoft.com/office/powerpoint/2010/main" val="142012735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3"/>
          </p:nvPr>
        </p:nvSpPr>
        <p:spPr/>
        <p:txBody>
          <a:bodyPr vert="horz" lIns="68580" tIns="34290" rIns="68580" bIns="34290" rtlCol="0" anchor="ctr">
            <a:normAutofit/>
          </a:bodyPr>
          <a:lstStyle/>
          <a:p>
            <a:pPr defTabSz="685800">
              <a:spcAft>
                <a:spcPts val="450"/>
              </a:spcAft>
            </a:pPr>
            <a:fld id="{7BCC8D0D-EAEC-449D-9161-023DFF90F2E2}" type="slidenum">
              <a:rPr lang="en-US" sz="750">
                <a:solidFill>
                  <a:prstClr val="black">
                    <a:tint val="75000"/>
                  </a:prstClr>
                </a:solidFill>
                <a:latin typeface="Calibri" panose="020F0502020204030204"/>
              </a:rPr>
              <a:pPr defTabSz="685800">
                <a:spcAft>
                  <a:spcPts val="450"/>
                </a:spcAft>
              </a:pPr>
              <a:t>20</a:t>
            </a:fld>
            <a:endParaRPr lang="en-US" sz="750" dirty="0">
              <a:solidFill>
                <a:prstClr val="black">
                  <a:tint val="75000"/>
                </a:prstClr>
              </a:solidFill>
              <a:latin typeface="Calibri" panose="020F0502020204030204"/>
            </a:endParaRPr>
          </a:p>
        </p:txBody>
      </p:sp>
      <p:sp>
        <p:nvSpPr>
          <p:cNvPr id="4" name="Content Placeholder 3"/>
          <p:cNvSpPr>
            <a:spLocks noGrp="1"/>
          </p:cNvSpPr>
          <p:nvPr>
            <p:ph idx="1"/>
          </p:nvPr>
        </p:nvSpPr>
        <p:spPr>
          <a:xfrm>
            <a:off x="410294" y="923011"/>
            <a:ext cx="8447152" cy="4055661"/>
          </a:xfrm>
        </p:spPr>
        <p:txBody>
          <a:bodyPr vert="horz" lIns="68580" tIns="34290" rIns="68580" bIns="34290" rtlCol="0">
            <a:noAutofit/>
          </a:bodyPr>
          <a:lstStyle/>
          <a:p>
            <a:pPr>
              <a:lnSpc>
                <a:spcPct val="110000"/>
              </a:lnSpc>
              <a:spcBef>
                <a:spcPts val="0"/>
              </a:spcBef>
              <a:buFont typeface="Wingdings" panose="05000000000000000000" pitchFamily="2" charset="2"/>
              <a:buChar char="§"/>
            </a:pPr>
            <a:endParaRPr lang="en-US" sz="675" b="1" dirty="0">
              <a:ea typeface="Calibri" panose="020F0502020204030204" pitchFamily="34" charset="0"/>
              <a:cs typeface="Times New Roman" panose="02020603050405020304" pitchFamily="18" charset="0"/>
            </a:endParaRPr>
          </a:p>
          <a:p>
            <a:pPr marL="0" indent="0">
              <a:lnSpc>
                <a:spcPct val="110000"/>
              </a:lnSpc>
              <a:spcBef>
                <a:spcPts val="0"/>
              </a:spcBef>
              <a:buNone/>
            </a:pPr>
            <a:r>
              <a:rPr lang="en-US" b="1" dirty="0">
                <a:effectLst/>
                <a:ea typeface="Calibri" panose="020F0502020204030204" pitchFamily="34" charset="0"/>
                <a:cs typeface="Times New Roman" panose="02020603050405020304" pitchFamily="18" charset="0"/>
              </a:rPr>
              <a:t>UCM-UCSF BS/PharmD Program</a:t>
            </a:r>
          </a:p>
          <a:p>
            <a:pPr lvl="1">
              <a:lnSpc>
                <a:spcPct val="110000"/>
              </a:lnSpc>
              <a:spcBef>
                <a:spcPts val="0"/>
              </a:spcBef>
              <a:buFont typeface="Wingdings" panose="05000000000000000000" pitchFamily="2" charset="2"/>
              <a:buChar char="§"/>
            </a:pPr>
            <a:r>
              <a:rPr lang="en-US" sz="1500" dirty="0">
                <a:ea typeface="Calibri" panose="020F0502020204030204" pitchFamily="34" charset="0"/>
                <a:cs typeface="Times New Roman" panose="02020603050405020304" pitchFamily="18" charset="0"/>
              </a:rPr>
              <a:t>Recruitment of 5 students from the SJV (with UCM)</a:t>
            </a:r>
          </a:p>
          <a:p>
            <a:pPr lvl="1">
              <a:lnSpc>
                <a:spcPct val="110000"/>
              </a:lnSpc>
              <a:spcBef>
                <a:spcPts val="0"/>
              </a:spcBef>
              <a:buFont typeface="Wingdings" panose="05000000000000000000" pitchFamily="2" charset="2"/>
              <a:buChar char="§"/>
            </a:pPr>
            <a:r>
              <a:rPr lang="en-US" sz="1500" dirty="0">
                <a:ea typeface="Calibri" panose="020F0502020204030204" pitchFamily="34" charset="0"/>
                <a:cs typeface="Times New Roman" panose="02020603050405020304" pitchFamily="18" charset="0"/>
              </a:rPr>
              <a:t>3-years at UCM taking classes that satisfy our PharmD prerequisites</a:t>
            </a:r>
          </a:p>
          <a:p>
            <a:pPr lvl="1">
              <a:lnSpc>
                <a:spcPct val="110000"/>
              </a:lnSpc>
              <a:spcBef>
                <a:spcPts val="0"/>
              </a:spcBef>
              <a:buFont typeface="Wingdings" panose="05000000000000000000" pitchFamily="2" charset="2"/>
              <a:buChar char="§"/>
            </a:pPr>
            <a:r>
              <a:rPr lang="en-US" sz="1500" dirty="0">
                <a:ea typeface="Calibri" panose="020F0502020204030204" pitchFamily="34" charset="0"/>
                <a:cs typeface="Times New Roman" panose="02020603050405020304" pitchFamily="18" charset="0"/>
              </a:rPr>
              <a:t>Students will matriculate to UCSF PharmD program if they meet/maintain program requirements while at Merced before attaining BS</a:t>
            </a:r>
          </a:p>
          <a:p>
            <a:pPr lvl="1">
              <a:lnSpc>
                <a:spcPct val="110000"/>
              </a:lnSpc>
              <a:spcBef>
                <a:spcPts val="0"/>
              </a:spcBef>
              <a:buFont typeface="Wingdings" panose="05000000000000000000" pitchFamily="2" charset="2"/>
              <a:buChar char="§"/>
            </a:pPr>
            <a:r>
              <a:rPr lang="en-US" sz="1500" dirty="0">
                <a:ea typeface="Calibri" panose="020F0502020204030204" pitchFamily="34" charset="0"/>
                <a:cs typeface="Times New Roman" panose="02020603050405020304" pitchFamily="18" charset="0"/>
              </a:rPr>
              <a:t>First year courses (e.g. Foundations 1 and CV) units count toward BS degree at UCM</a:t>
            </a:r>
          </a:p>
          <a:p>
            <a:pPr lvl="1">
              <a:lnSpc>
                <a:spcPct val="110000"/>
              </a:lnSpc>
              <a:spcBef>
                <a:spcPts val="0"/>
              </a:spcBef>
              <a:buFont typeface="Wingdings" panose="05000000000000000000" pitchFamily="2" charset="2"/>
              <a:buChar char="§"/>
            </a:pPr>
            <a:r>
              <a:rPr lang="en-US" sz="1500" dirty="0">
                <a:ea typeface="Calibri" panose="020F0502020204030204" pitchFamily="34" charset="0"/>
                <a:cs typeface="Times New Roman" panose="02020603050405020304" pitchFamily="18" charset="0"/>
              </a:rPr>
              <a:t>At the end of the year 1 at UCSF, awarded BS degree at UCM </a:t>
            </a:r>
          </a:p>
          <a:p>
            <a:pPr lvl="1">
              <a:lnSpc>
                <a:spcPct val="110000"/>
              </a:lnSpc>
              <a:spcBef>
                <a:spcPts val="0"/>
              </a:spcBef>
              <a:buFont typeface="Wingdings" panose="05000000000000000000" pitchFamily="2" charset="2"/>
              <a:buChar char="§"/>
            </a:pPr>
            <a:r>
              <a:rPr lang="en-US" sz="1500" dirty="0">
                <a:ea typeface="Calibri" panose="020F0502020204030204" pitchFamily="34" charset="0"/>
                <a:cs typeface="Times New Roman" panose="02020603050405020304" pitchFamily="18" charset="0"/>
              </a:rPr>
              <a:t>APPEs (Clinical rotations) in UCSF </a:t>
            </a:r>
            <a:r>
              <a:rPr lang="en-US" sz="1500" dirty="0" err="1">
                <a:ea typeface="Calibri" panose="020F0502020204030204" pitchFamily="34" charset="0"/>
                <a:cs typeface="Times New Roman" panose="02020603050405020304" pitchFamily="18" charset="0"/>
              </a:rPr>
              <a:t>SoP</a:t>
            </a:r>
            <a:r>
              <a:rPr lang="en-US" sz="1500" dirty="0">
                <a:ea typeface="Calibri" panose="020F0502020204030204" pitchFamily="34" charset="0"/>
                <a:cs typeface="Times New Roman" panose="02020603050405020304" pitchFamily="18" charset="0"/>
              </a:rPr>
              <a:t> Fresno Program</a:t>
            </a:r>
          </a:p>
          <a:p>
            <a:pPr lvl="4">
              <a:lnSpc>
                <a:spcPct val="110000"/>
              </a:lnSpc>
              <a:spcBef>
                <a:spcPts val="0"/>
              </a:spcBef>
              <a:buFont typeface="Wingdings" panose="05000000000000000000" pitchFamily="2" charset="2"/>
              <a:buChar char="§"/>
            </a:pPr>
            <a:endParaRPr lang="en-US" sz="1500" b="1" dirty="0">
              <a:ea typeface="Calibri" panose="020F0502020204030204" pitchFamily="34" charset="0"/>
              <a:cs typeface="Times New Roman" panose="02020603050405020304" pitchFamily="18" charset="0"/>
            </a:endParaRPr>
          </a:p>
          <a:p>
            <a:pPr marL="0" indent="0">
              <a:lnSpc>
                <a:spcPct val="110000"/>
              </a:lnSpc>
              <a:spcBef>
                <a:spcPts val="0"/>
              </a:spcBef>
              <a:buNone/>
            </a:pPr>
            <a:r>
              <a:rPr lang="en-US" b="1" dirty="0">
                <a:effectLst/>
                <a:ea typeface="Calibri" panose="020F0502020204030204" pitchFamily="34" charset="0"/>
                <a:cs typeface="Times New Roman" panose="02020603050405020304" pitchFamily="18" charset="0"/>
              </a:rPr>
              <a:t>Regular PharmD Program Pipeline</a:t>
            </a:r>
          </a:p>
          <a:p>
            <a:pPr lvl="1">
              <a:lnSpc>
                <a:spcPct val="110000"/>
              </a:lnSpc>
              <a:spcBef>
                <a:spcPts val="0"/>
              </a:spcBef>
              <a:buFont typeface="Wingdings" panose="05000000000000000000" pitchFamily="2" charset="2"/>
              <a:buChar char="§"/>
            </a:pPr>
            <a:r>
              <a:rPr lang="en-US" dirty="0">
                <a:ea typeface="Calibri" panose="020F0502020204030204" pitchFamily="34" charset="0"/>
                <a:cs typeface="Times New Roman" panose="02020603050405020304" pitchFamily="18" charset="0"/>
              </a:rPr>
              <a:t>Develop active recruitment effort together with UCM Faculty</a:t>
            </a:r>
            <a:endParaRPr lang="en-US" dirty="0">
              <a:effectLst/>
              <a:ea typeface="Calibri" panose="020F0502020204030204" pitchFamily="34" charset="0"/>
              <a:cs typeface="Times New Roman" panose="02020603050405020304" pitchFamily="18" charset="0"/>
            </a:endParaRPr>
          </a:p>
          <a:p>
            <a:pPr lvl="1">
              <a:lnSpc>
                <a:spcPct val="110000"/>
              </a:lnSpc>
              <a:spcBef>
                <a:spcPts val="0"/>
              </a:spcBef>
              <a:buFont typeface="Wingdings" panose="05000000000000000000" pitchFamily="2" charset="2"/>
              <a:buChar char="§"/>
            </a:pPr>
            <a:r>
              <a:rPr lang="en-US" dirty="0">
                <a:effectLst/>
                <a:ea typeface="Calibri" panose="020F0502020204030204" pitchFamily="34" charset="0"/>
                <a:cs typeface="Times New Roman" panose="02020603050405020304" pitchFamily="18" charset="0"/>
              </a:rPr>
              <a:t>Develop expedited admissions for qualified UCM students</a:t>
            </a:r>
          </a:p>
          <a:p>
            <a:pPr marL="342900" lvl="1" indent="0">
              <a:lnSpc>
                <a:spcPct val="110000"/>
              </a:lnSpc>
              <a:spcBef>
                <a:spcPts val="0"/>
              </a:spcBef>
              <a:buNone/>
            </a:pPr>
            <a:endParaRPr lang="en-US" sz="1500" dirty="0">
              <a:ea typeface="Calibri" panose="020F0502020204030204" pitchFamily="34" charset="0"/>
              <a:cs typeface="Times New Roman" panose="02020603050405020304" pitchFamily="18" charset="0"/>
            </a:endParaRPr>
          </a:p>
        </p:txBody>
      </p:sp>
      <p:sp>
        <p:nvSpPr>
          <p:cNvPr id="6" name="Title 5"/>
          <p:cNvSpPr>
            <a:spLocks noGrp="1"/>
          </p:cNvSpPr>
          <p:nvPr>
            <p:ph type="title"/>
          </p:nvPr>
        </p:nvSpPr>
        <p:spPr>
          <a:xfrm>
            <a:off x="120638" y="164829"/>
            <a:ext cx="8613069" cy="758182"/>
          </a:xfrm>
        </p:spPr>
        <p:txBody>
          <a:bodyPr vert="horz" lIns="68580" tIns="34290" rIns="68580" bIns="34290" rtlCol="0" anchor="ctr">
            <a:normAutofit/>
          </a:bodyPr>
          <a:lstStyle/>
          <a:p>
            <a:r>
              <a:rPr lang="en-US" b="1" dirty="0">
                <a:latin typeface="+mn-lt"/>
              </a:rPr>
              <a:t>UC Merced to UCSF Pipeline</a:t>
            </a:r>
            <a:endParaRPr lang="en-US" b="1" kern="1200" dirty="0">
              <a:solidFill>
                <a:schemeClr val="tx1"/>
              </a:solidFill>
              <a:latin typeface="+mn-lt"/>
            </a:endParaRPr>
          </a:p>
        </p:txBody>
      </p:sp>
    </p:spTree>
    <p:extLst>
      <p:ext uri="{BB962C8B-B14F-4D97-AF65-F5344CB8AC3E}">
        <p14:creationId xmlns:p14="http://schemas.microsoft.com/office/powerpoint/2010/main" val="2185216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9" end="9"/>
                                            </p:txEl>
                                          </p:spTgt>
                                        </p:tgtEl>
                                        <p:attrNameLst>
                                          <p:attrName>style.visibility</p:attrName>
                                        </p:attrNameLst>
                                      </p:cBhvr>
                                      <p:to>
                                        <p:strVal val="visible"/>
                                      </p:to>
                                    </p:set>
                                    <p:animEffect transition="in" filter="fade">
                                      <p:cBhvr>
                                        <p:cTn id="7" dur="500"/>
                                        <p:tgtEl>
                                          <p:spTgt spid="4">
                                            <p:txEl>
                                              <p:pRg st="9" end="9"/>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0" end="10"/>
                                            </p:txEl>
                                          </p:spTgt>
                                        </p:tgtEl>
                                        <p:attrNameLst>
                                          <p:attrName>style.visibility</p:attrName>
                                        </p:attrNameLst>
                                      </p:cBhvr>
                                      <p:to>
                                        <p:strVal val="visible"/>
                                      </p:to>
                                    </p:set>
                                    <p:animEffect transition="in" filter="fade">
                                      <p:cBhvr>
                                        <p:cTn id="10" dur="500"/>
                                        <p:tgtEl>
                                          <p:spTgt spid="4">
                                            <p:txEl>
                                              <p:pRg st="10" end="1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1" end="11"/>
                                            </p:txEl>
                                          </p:spTgt>
                                        </p:tgtEl>
                                        <p:attrNameLst>
                                          <p:attrName>style.visibility</p:attrName>
                                        </p:attrNameLst>
                                      </p:cBhvr>
                                      <p:to>
                                        <p:strVal val="visible"/>
                                      </p:to>
                                    </p:set>
                                    <p:animEffect transition="in" filter="fade">
                                      <p:cBhvr>
                                        <p:cTn id="13"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3"/>
          </p:nvPr>
        </p:nvSpPr>
        <p:spPr/>
        <p:txBody>
          <a:bodyPr vert="horz" lIns="68580" tIns="34290" rIns="68580" bIns="34290" rtlCol="0" anchor="ctr">
            <a:normAutofit/>
          </a:bodyPr>
          <a:lstStyle/>
          <a:p>
            <a:pPr defTabSz="685800">
              <a:spcAft>
                <a:spcPts val="450"/>
              </a:spcAft>
            </a:pPr>
            <a:fld id="{7BCC8D0D-EAEC-449D-9161-023DFF90F2E2}" type="slidenum">
              <a:rPr lang="en-US" sz="750">
                <a:solidFill>
                  <a:prstClr val="black">
                    <a:tint val="75000"/>
                  </a:prstClr>
                </a:solidFill>
                <a:latin typeface="Calibri" panose="020F0502020204030204"/>
              </a:rPr>
              <a:pPr defTabSz="685800">
                <a:spcAft>
                  <a:spcPts val="450"/>
                </a:spcAft>
              </a:pPr>
              <a:t>21</a:t>
            </a:fld>
            <a:endParaRPr lang="en-US" sz="750">
              <a:solidFill>
                <a:prstClr val="black">
                  <a:tint val="75000"/>
                </a:prstClr>
              </a:solidFill>
              <a:latin typeface="Calibri" panose="020F0502020204030204"/>
            </a:endParaRPr>
          </a:p>
        </p:txBody>
      </p:sp>
      <p:sp>
        <p:nvSpPr>
          <p:cNvPr id="5" name="Content Placeholder 4">
            <a:extLst>
              <a:ext uri="{FF2B5EF4-FFF2-40B4-BE49-F238E27FC236}">
                <a16:creationId xmlns:a16="http://schemas.microsoft.com/office/drawing/2014/main" id="{97016186-1C2A-0436-6AE3-DA9A62EAFB8A}"/>
              </a:ext>
            </a:extLst>
          </p:cNvPr>
          <p:cNvSpPr>
            <a:spLocks noGrp="1"/>
          </p:cNvSpPr>
          <p:nvPr>
            <p:ph idx="1"/>
          </p:nvPr>
        </p:nvSpPr>
        <p:spPr>
          <a:xfrm>
            <a:off x="503168" y="1058517"/>
            <a:ext cx="8137665" cy="3830006"/>
          </a:xfrm>
        </p:spPr>
        <p:txBody>
          <a:bodyPr/>
          <a:lstStyle/>
          <a:p>
            <a:pPr marL="0" indent="0">
              <a:buNone/>
            </a:pPr>
            <a:r>
              <a:rPr lang="en-US" b="1" dirty="0"/>
              <a:t>California Health Care Foundation is funding the first three years!</a:t>
            </a:r>
          </a:p>
          <a:p>
            <a:pPr lvl="1">
              <a:buFont typeface="Wingdings" panose="05000000000000000000" pitchFamily="2" charset="2"/>
              <a:buChar char="§"/>
            </a:pPr>
            <a:r>
              <a:rPr lang="en-US" dirty="0"/>
              <a:t>Total of $ 426,000</a:t>
            </a:r>
          </a:p>
          <a:p>
            <a:pPr lvl="1">
              <a:buFont typeface="Wingdings" panose="05000000000000000000" pitchFamily="2" charset="2"/>
              <a:buChar char="§"/>
            </a:pPr>
            <a:r>
              <a:rPr lang="en-US" dirty="0"/>
              <a:t>$100,000/year to UC Merced via subaward</a:t>
            </a:r>
          </a:p>
          <a:p>
            <a:pPr lvl="1">
              <a:buFont typeface="Wingdings" panose="05000000000000000000" pitchFamily="2" charset="2"/>
              <a:buChar char="§"/>
            </a:pPr>
            <a:r>
              <a:rPr lang="en-US" dirty="0"/>
              <a:t>CHCF to support us in finding long-term program support</a:t>
            </a:r>
          </a:p>
          <a:p>
            <a:pPr marL="0" indent="0">
              <a:buNone/>
            </a:pPr>
            <a:endParaRPr lang="en-US" b="1" dirty="0"/>
          </a:p>
          <a:p>
            <a:endParaRPr lang="en-US" dirty="0"/>
          </a:p>
        </p:txBody>
      </p:sp>
      <p:sp>
        <p:nvSpPr>
          <p:cNvPr id="6" name="Title 5"/>
          <p:cNvSpPr>
            <a:spLocks noGrp="1"/>
          </p:cNvSpPr>
          <p:nvPr>
            <p:ph type="title"/>
          </p:nvPr>
        </p:nvSpPr>
        <p:spPr>
          <a:xfrm>
            <a:off x="120638" y="164829"/>
            <a:ext cx="8613069" cy="758182"/>
          </a:xfrm>
        </p:spPr>
        <p:txBody>
          <a:bodyPr vert="horz" lIns="68580" tIns="34290" rIns="68580" bIns="34290" rtlCol="0" anchor="ctr">
            <a:normAutofit/>
          </a:bodyPr>
          <a:lstStyle/>
          <a:p>
            <a:r>
              <a:rPr lang="en-US" b="1" dirty="0">
                <a:latin typeface="+mn-lt"/>
              </a:rPr>
              <a:t>UCM-UCSF BS-PharmD Program Funding</a:t>
            </a:r>
            <a:endParaRPr lang="en-US" b="1" kern="1200" dirty="0">
              <a:solidFill>
                <a:schemeClr val="tx1"/>
              </a:solidFill>
              <a:latin typeface="+mn-lt"/>
            </a:endParaRPr>
          </a:p>
        </p:txBody>
      </p:sp>
    </p:spTree>
    <p:extLst>
      <p:ext uri="{BB962C8B-B14F-4D97-AF65-F5344CB8AC3E}">
        <p14:creationId xmlns:p14="http://schemas.microsoft.com/office/powerpoint/2010/main" val="1133739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3"/>
          </p:nvPr>
        </p:nvSpPr>
        <p:spPr/>
        <p:txBody>
          <a:bodyPr vert="horz" lIns="68580" tIns="34290" rIns="68580" bIns="34290" rtlCol="0" anchor="ctr">
            <a:normAutofit/>
          </a:bodyPr>
          <a:lstStyle/>
          <a:p>
            <a:pPr defTabSz="685800">
              <a:spcAft>
                <a:spcPts val="450"/>
              </a:spcAft>
            </a:pPr>
            <a:fld id="{7BCC8D0D-EAEC-449D-9161-023DFF90F2E2}" type="slidenum">
              <a:rPr lang="en-US" sz="750">
                <a:solidFill>
                  <a:prstClr val="black">
                    <a:tint val="75000"/>
                  </a:prstClr>
                </a:solidFill>
                <a:latin typeface="Calibri" panose="020F0502020204030204"/>
              </a:rPr>
              <a:pPr defTabSz="685800">
                <a:spcAft>
                  <a:spcPts val="450"/>
                </a:spcAft>
              </a:pPr>
              <a:t>22</a:t>
            </a:fld>
            <a:endParaRPr lang="en-US" sz="750" dirty="0">
              <a:solidFill>
                <a:prstClr val="black">
                  <a:tint val="75000"/>
                </a:prstClr>
              </a:solidFill>
              <a:latin typeface="Calibri" panose="020F0502020204030204"/>
            </a:endParaRPr>
          </a:p>
        </p:txBody>
      </p:sp>
      <p:sp>
        <p:nvSpPr>
          <p:cNvPr id="4" name="Content Placeholder 3"/>
          <p:cNvSpPr>
            <a:spLocks noGrp="1"/>
          </p:cNvSpPr>
          <p:nvPr>
            <p:ph idx="1"/>
          </p:nvPr>
        </p:nvSpPr>
        <p:spPr>
          <a:xfrm>
            <a:off x="628651" y="923011"/>
            <a:ext cx="8228795" cy="4055661"/>
          </a:xfrm>
        </p:spPr>
        <p:txBody>
          <a:bodyPr vert="horz" lIns="68580" tIns="34290" rIns="68580" bIns="34290" rtlCol="0">
            <a:noAutofit/>
          </a:bodyPr>
          <a:lstStyle/>
          <a:p>
            <a:pPr>
              <a:lnSpc>
                <a:spcPct val="110000"/>
              </a:lnSpc>
              <a:spcBef>
                <a:spcPts val="0"/>
              </a:spcBef>
              <a:buFont typeface="Wingdings" panose="05000000000000000000" pitchFamily="2" charset="2"/>
              <a:buChar char="§"/>
            </a:pPr>
            <a:endParaRPr lang="en-US" sz="750" b="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0000"/>
              </a:lnSpc>
              <a:spcBef>
                <a:spcPts val="0"/>
              </a:spcBef>
              <a:buNone/>
            </a:pPr>
            <a:r>
              <a:rPr lang="en-US" b="1" dirty="0">
                <a:effectLst/>
                <a:latin typeface="Calibri" panose="020F0502020204030204" pitchFamily="34" charset="0"/>
                <a:ea typeface="Calibri" panose="020F0502020204030204" pitchFamily="34" charset="0"/>
                <a:cs typeface="Times New Roman" panose="02020603050405020304" pitchFamily="18" charset="0"/>
              </a:rPr>
              <a:t>UC Merced:</a:t>
            </a:r>
          </a:p>
          <a:p>
            <a:pPr lvl="1">
              <a:lnSpc>
                <a:spcPct val="110000"/>
              </a:lnSpc>
              <a:spcBef>
                <a:spcPts val="0"/>
              </a:spcBef>
              <a:buFont typeface="Wingdings" panose="05000000000000000000"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Administrative/Faculty Lead:</a:t>
            </a:r>
            <a:r>
              <a:rPr lang="en-US" dirty="0">
                <a:effectLst/>
                <a:latin typeface="Calibri" panose="020F0502020204030204" pitchFamily="34" charset="0"/>
                <a:ea typeface="Calibri" panose="020F0502020204030204" pitchFamily="34" charset="0"/>
                <a:cs typeface="Times New Roman" panose="02020603050405020304" pitchFamily="18" charset="0"/>
              </a:rPr>
              <a:t> Ryan Baxter</a:t>
            </a:r>
          </a:p>
          <a:p>
            <a:pPr lvl="1">
              <a:lnSpc>
                <a:spcPct val="110000"/>
              </a:lnSpc>
              <a:spcBef>
                <a:spcPts val="0"/>
              </a:spcBef>
              <a:buFont typeface="Wingdings" panose="05000000000000000000" pitchFamily="2"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Program Administrator (part time): TBA</a:t>
            </a:r>
          </a:p>
          <a:p>
            <a:pPr lvl="1">
              <a:lnSpc>
                <a:spcPct val="110000"/>
              </a:lnSpc>
              <a:spcBef>
                <a:spcPts val="0"/>
              </a:spcBef>
              <a:buFont typeface="Wingdings" panose="05000000000000000000"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Faculty Committee: 3 TBA</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10000"/>
              </a:lnSpc>
              <a:spcBef>
                <a:spcPts val="0"/>
              </a:spcBef>
              <a:buFont typeface="Wingdings" panose="05000000000000000000" pitchFamily="2" charset="2"/>
              <a:buChar cha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0000"/>
              </a:lnSpc>
              <a:spcBef>
                <a:spcPts val="0"/>
              </a:spcBef>
              <a:buNone/>
            </a:pPr>
            <a:r>
              <a:rPr lang="en-US" b="1" dirty="0">
                <a:effectLst/>
                <a:latin typeface="Calibri" panose="020F0502020204030204" pitchFamily="34" charset="0"/>
                <a:ea typeface="Calibri" panose="020F0502020204030204" pitchFamily="34" charset="0"/>
                <a:cs typeface="Times New Roman" panose="02020603050405020304" pitchFamily="18" charset="0"/>
              </a:rPr>
              <a:t>UCSF </a:t>
            </a:r>
            <a:r>
              <a:rPr lang="en-US" b="1" dirty="0" err="1">
                <a:effectLst/>
                <a:latin typeface="Calibri" panose="020F0502020204030204" pitchFamily="34" charset="0"/>
                <a:ea typeface="Calibri" panose="020F0502020204030204" pitchFamily="34" charset="0"/>
                <a:cs typeface="Times New Roman" panose="02020603050405020304" pitchFamily="18" charset="0"/>
              </a:rPr>
              <a:t>SoP</a:t>
            </a:r>
            <a:r>
              <a:rPr lang="en-US"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lvl="1">
              <a:lnSpc>
                <a:spcPct val="110000"/>
              </a:lnSpc>
              <a:spcBef>
                <a:spcPts val="0"/>
              </a:spcBef>
              <a:buFont typeface="Wingdings" panose="05000000000000000000"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Faculty Lead: Igor Mitrovic,</a:t>
            </a:r>
          </a:p>
          <a:p>
            <a:pPr lvl="1">
              <a:lnSpc>
                <a:spcPct val="110000"/>
              </a:lnSpc>
              <a:spcBef>
                <a:spcPts val="0"/>
              </a:spcBef>
              <a:buFont typeface="Wingdings" panose="05000000000000000000"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Program Proposal Writer: Joanne Chun</a:t>
            </a:r>
          </a:p>
          <a:p>
            <a:pPr lvl="1">
              <a:lnSpc>
                <a:spcPct val="110000"/>
              </a:lnSpc>
              <a:spcBef>
                <a:spcPts val="0"/>
              </a:spcBef>
              <a:buFont typeface="Wingdings" panose="05000000000000000000"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Program Administrator (part time): Anne Sufka</a:t>
            </a:r>
          </a:p>
          <a:p>
            <a:pPr lvl="1">
              <a:lnSpc>
                <a:spcPct val="110000"/>
              </a:lnSpc>
              <a:spcBef>
                <a:spcPts val="0"/>
              </a:spcBef>
              <a:buFont typeface="Wingdings" panose="05000000000000000000"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Faculty Committee: 2 TBA</a:t>
            </a:r>
          </a:p>
        </p:txBody>
      </p:sp>
      <p:sp>
        <p:nvSpPr>
          <p:cNvPr id="6" name="Title 5"/>
          <p:cNvSpPr>
            <a:spLocks noGrp="1"/>
          </p:cNvSpPr>
          <p:nvPr>
            <p:ph type="title"/>
          </p:nvPr>
        </p:nvSpPr>
        <p:spPr>
          <a:xfrm>
            <a:off x="120638" y="164829"/>
            <a:ext cx="8613069" cy="758182"/>
          </a:xfrm>
        </p:spPr>
        <p:txBody>
          <a:bodyPr vert="horz" lIns="68580" tIns="34290" rIns="68580" bIns="34290" rtlCol="0" anchor="ctr">
            <a:normAutofit/>
          </a:bodyPr>
          <a:lstStyle/>
          <a:p>
            <a:r>
              <a:rPr lang="en-US" b="1" dirty="0">
                <a:latin typeface="+mn-lt"/>
              </a:rPr>
              <a:t>UCM-UCSF BS-PharmD People</a:t>
            </a:r>
            <a:endParaRPr lang="en-US" b="1" kern="1200" dirty="0">
              <a:solidFill>
                <a:schemeClr val="tx1"/>
              </a:solidFill>
              <a:latin typeface="+mn-lt"/>
            </a:endParaRPr>
          </a:p>
        </p:txBody>
      </p:sp>
    </p:spTree>
    <p:extLst>
      <p:ext uri="{BB962C8B-B14F-4D97-AF65-F5344CB8AC3E}">
        <p14:creationId xmlns:p14="http://schemas.microsoft.com/office/powerpoint/2010/main" val="3094053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064475-756C-E13D-A954-FF36D71DB823}"/>
              </a:ext>
            </a:extLst>
          </p:cNvPr>
          <p:cNvSpPr>
            <a:spLocks noGrp="1"/>
          </p:cNvSpPr>
          <p:nvPr>
            <p:ph type="sldNum" sz="quarter" idx="12"/>
          </p:nvPr>
        </p:nvSpPr>
        <p:spPr/>
        <p:txBody>
          <a:bodyPr/>
          <a:lstStyle/>
          <a:p>
            <a:pPr defTabSz="685800"/>
            <a:fld id="{52C8B664-E8CB-4796-8AE3-A662347EFE38}" type="slidenum">
              <a:rPr lang="en-US">
                <a:solidFill>
                  <a:prstClr val="black">
                    <a:tint val="75000"/>
                  </a:prstClr>
                </a:solidFill>
                <a:latin typeface="Calibri" panose="020F0502020204030204"/>
              </a:rPr>
              <a:pPr defTabSz="685800"/>
              <a:t>23</a:t>
            </a:fld>
            <a:endParaRPr lang="en-US">
              <a:solidFill>
                <a:prstClr val="black">
                  <a:tint val="75000"/>
                </a:prstClr>
              </a:solidFill>
              <a:latin typeface="Calibri" panose="020F0502020204030204"/>
            </a:endParaRPr>
          </a:p>
        </p:txBody>
      </p:sp>
      <p:graphicFrame>
        <p:nvGraphicFramePr>
          <p:cNvPr id="3" name="Table 2">
            <a:extLst>
              <a:ext uri="{FF2B5EF4-FFF2-40B4-BE49-F238E27FC236}">
                <a16:creationId xmlns:a16="http://schemas.microsoft.com/office/drawing/2014/main" id="{91C83F29-A543-21B7-AEBD-660E986035B2}"/>
              </a:ext>
            </a:extLst>
          </p:cNvPr>
          <p:cNvGraphicFramePr>
            <a:graphicFrameLocks noGrp="1"/>
          </p:cNvGraphicFramePr>
          <p:nvPr/>
        </p:nvGraphicFramePr>
        <p:xfrm>
          <a:off x="92678" y="959204"/>
          <a:ext cx="8958648" cy="3886200"/>
        </p:xfrm>
        <a:graphic>
          <a:graphicData uri="http://schemas.openxmlformats.org/drawingml/2006/table">
            <a:tbl>
              <a:tblPr>
                <a:tableStyleId>{7DF18680-E054-41AD-8BC1-D1AEF772440D}</a:tableStyleId>
              </a:tblPr>
              <a:tblGrid>
                <a:gridCol w="7474935">
                  <a:extLst>
                    <a:ext uri="{9D8B030D-6E8A-4147-A177-3AD203B41FA5}">
                      <a16:colId xmlns:a16="http://schemas.microsoft.com/office/drawing/2014/main" val="275305613"/>
                    </a:ext>
                  </a:extLst>
                </a:gridCol>
                <a:gridCol w="1483713">
                  <a:extLst>
                    <a:ext uri="{9D8B030D-6E8A-4147-A177-3AD203B41FA5}">
                      <a16:colId xmlns:a16="http://schemas.microsoft.com/office/drawing/2014/main" val="1428233060"/>
                    </a:ext>
                  </a:extLst>
                </a:gridCol>
              </a:tblGrid>
              <a:tr h="594360">
                <a:tc>
                  <a:txBody>
                    <a:bodyPr/>
                    <a:lstStyle/>
                    <a:p>
                      <a:pPr marL="0" marR="0">
                        <a:spcBef>
                          <a:spcPts val="0"/>
                        </a:spcBef>
                        <a:spcAft>
                          <a:spcPts val="0"/>
                        </a:spcAft>
                      </a:pPr>
                      <a:r>
                        <a:rPr lang="en-US" sz="1800" dirty="0">
                          <a:effectLst/>
                        </a:rPr>
                        <a:t>Hire administrators and appoint faculty program committee at UCM and UCSF</a:t>
                      </a:r>
                    </a:p>
                    <a:p>
                      <a:pPr marL="0" marR="0">
                        <a:spcBef>
                          <a:spcPts val="0"/>
                        </a:spcBef>
                        <a:spcAft>
                          <a:spcPts val="0"/>
                        </a:spcAft>
                      </a:pPr>
                      <a:endParaRPr lang="en-US" sz="2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067" marR="43067" marT="0" marB="0"/>
                </a:tc>
                <a:tc>
                  <a:txBody>
                    <a:bodyPr/>
                    <a:lstStyle/>
                    <a:p>
                      <a:pPr marL="0" marR="0">
                        <a:spcBef>
                          <a:spcPts val="0"/>
                        </a:spcBef>
                        <a:spcAft>
                          <a:spcPts val="0"/>
                        </a:spcAft>
                      </a:pPr>
                      <a:r>
                        <a:rPr lang="en-US" sz="1800" dirty="0">
                          <a:effectLst/>
                        </a:rPr>
                        <a:t>April - June 2024</a:t>
                      </a:r>
                      <a:endParaRPr lang="en-US" sz="2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067" marR="43067" marT="0" marB="0"/>
                </a:tc>
                <a:extLst>
                  <a:ext uri="{0D108BD9-81ED-4DB2-BD59-A6C34878D82A}">
                    <a16:rowId xmlns:a16="http://schemas.microsoft.com/office/drawing/2014/main" val="1084990465"/>
                  </a:ext>
                </a:extLst>
              </a:tr>
              <a:tr h="548640">
                <a:tc>
                  <a:txBody>
                    <a:bodyPr/>
                    <a:lstStyle/>
                    <a:p>
                      <a:pPr marL="0" marR="0">
                        <a:spcBef>
                          <a:spcPts val="0"/>
                        </a:spcBef>
                        <a:spcAft>
                          <a:spcPts val="0"/>
                        </a:spcAft>
                      </a:pPr>
                      <a:r>
                        <a:rPr lang="en-US" sz="1800" dirty="0">
                          <a:effectLst/>
                        </a:rPr>
                        <a:t>Develop and submit comprehensive dual degree program proposal to Academic Senate at UCSF and UC Merced</a:t>
                      </a:r>
                      <a:endParaRPr lang="en-US" sz="2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067" marR="43067" marT="0" marB="0"/>
                </a:tc>
                <a:tc>
                  <a:txBody>
                    <a:bodyPr/>
                    <a:lstStyle/>
                    <a:p>
                      <a:pPr marL="0" marR="0">
                        <a:spcBef>
                          <a:spcPts val="0"/>
                        </a:spcBef>
                        <a:spcAft>
                          <a:spcPts val="0"/>
                        </a:spcAft>
                      </a:pPr>
                      <a:r>
                        <a:rPr lang="en-US" sz="1800" dirty="0">
                          <a:effectLst/>
                        </a:rPr>
                        <a:t>December 1 2024</a:t>
                      </a:r>
                      <a:endParaRPr lang="en-US" sz="2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067" marR="43067" marT="0" marB="0"/>
                </a:tc>
                <a:extLst>
                  <a:ext uri="{0D108BD9-81ED-4DB2-BD59-A6C34878D82A}">
                    <a16:rowId xmlns:a16="http://schemas.microsoft.com/office/drawing/2014/main" val="551332011"/>
                  </a:ext>
                </a:extLst>
              </a:tr>
              <a:tr h="548640">
                <a:tc>
                  <a:txBody>
                    <a:bodyPr/>
                    <a:lstStyle/>
                    <a:p>
                      <a:pPr marL="0" marR="0">
                        <a:spcBef>
                          <a:spcPts val="0"/>
                        </a:spcBef>
                        <a:spcAft>
                          <a:spcPts val="0"/>
                        </a:spcAft>
                      </a:pPr>
                      <a:r>
                        <a:rPr lang="en-US" sz="1800" dirty="0">
                          <a:effectLst/>
                        </a:rPr>
                        <a:t>Obtain full approval for dual degree program from UC Regents/advertise both dual degree program and UCSF PharmD to UC Merced undergraduates</a:t>
                      </a:r>
                      <a:endParaRPr lang="en-US" sz="2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067" marR="43067" marT="0" marB="0"/>
                </a:tc>
                <a:tc>
                  <a:txBody>
                    <a:bodyPr/>
                    <a:lstStyle/>
                    <a:p>
                      <a:pPr marL="0" marR="0">
                        <a:spcBef>
                          <a:spcPts val="0"/>
                        </a:spcBef>
                        <a:spcAft>
                          <a:spcPts val="0"/>
                        </a:spcAft>
                      </a:pPr>
                      <a:r>
                        <a:rPr lang="en-US" sz="1800" dirty="0">
                          <a:effectLst/>
                        </a:rPr>
                        <a:t>July/August 2025</a:t>
                      </a:r>
                      <a:endParaRPr lang="en-US" sz="2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067" marR="43067" marT="0" marB="0"/>
                </a:tc>
                <a:extLst>
                  <a:ext uri="{0D108BD9-81ED-4DB2-BD59-A6C34878D82A}">
                    <a16:rowId xmlns:a16="http://schemas.microsoft.com/office/drawing/2014/main" val="3005739747"/>
                  </a:ext>
                </a:extLst>
              </a:tr>
              <a:tr h="548640">
                <a:tc>
                  <a:txBody>
                    <a:bodyPr/>
                    <a:lstStyle/>
                    <a:p>
                      <a:pPr marL="0" marR="0">
                        <a:spcBef>
                          <a:spcPts val="0"/>
                        </a:spcBef>
                        <a:spcAft>
                          <a:spcPts val="0"/>
                        </a:spcAft>
                      </a:pPr>
                      <a:r>
                        <a:rPr lang="en-US" sz="1800" dirty="0">
                          <a:effectLst/>
                        </a:rPr>
                        <a:t>Accept applications for the new dual degree program and select first five program participants.</a:t>
                      </a:r>
                      <a:endParaRPr lang="en-US" sz="2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067" marR="43067" marT="0" marB="0"/>
                </a:tc>
                <a:tc>
                  <a:txBody>
                    <a:bodyPr/>
                    <a:lstStyle/>
                    <a:p>
                      <a:pPr marL="0" marR="0">
                        <a:spcBef>
                          <a:spcPts val="0"/>
                        </a:spcBef>
                        <a:spcAft>
                          <a:spcPts val="0"/>
                        </a:spcAft>
                      </a:pPr>
                      <a:r>
                        <a:rPr lang="en-US" sz="1800" dirty="0">
                          <a:effectLst/>
                        </a:rPr>
                        <a:t>December 2025</a:t>
                      </a:r>
                      <a:endParaRPr lang="en-US" sz="2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067" marR="43067" marT="0" marB="0"/>
                </a:tc>
                <a:extLst>
                  <a:ext uri="{0D108BD9-81ED-4DB2-BD59-A6C34878D82A}">
                    <a16:rowId xmlns:a16="http://schemas.microsoft.com/office/drawing/2014/main" val="116301631"/>
                  </a:ext>
                </a:extLst>
              </a:tr>
              <a:tr h="548640">
                <a:tc>
                  <a:txBody>
                    <a:bodyPr/>
                    <a:lstStyle/>
                    <a:p>
                      <a:pPr marL="0" marR="0">
                        <a:spcBef>
                          <a:spcPts val="0"/>
                        </a:spcBef>
                        <a:spcAft>
                          <a:spcPts val="0"/>
                        </a:spcAft>
                      </a:pPr>
                      <a:r>
                        <a:rPr lang="en-US" sz="1800" dirty="0">
                          <a:effectLst/>
                        </a:rPr>
                        <a:t>Launch new dual degree program with inaugural class of five students at UC Merced.</a:t>
                      </a:r>
                      <a:endParaRPr lang="en-US" sz="2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067" marR="43067" marT="0" marB="0"/>
                </a:tc>
                <a:tc>
                  <a:txBody>
                    <a:bodyPr/>
                    <a:lstStyle/>
                    <a:p>
                      <a:pPr marL="0" marR="0">
                        <a:spcBef>
                          <a:spcPts val="0"/>
                        </a:spcBef>
                        <a:spcAft>
                          <a:spcPts val="0"/>
                        </a:spcAft>
                      </a:pPr>
                      <a:r>
                        <a:rPr lang="en-US" sz="1800">
                          <a:effectLst/>
                        </a:rPr>
                        <a:t>January 2026</a:t>
                      </a:r>
                      <a:endParaRPr lang="en-US" sz="2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067" marR="43067" marT="0" marB="0"/>
                </a:tc>
                <a:extLst>
                  <a:ext uri="{0D108BD9-81ED-4DB2-BD59-A6C34878D82A}">
                    <a16:rowId xmlns:a16="http://schemas.microsoft.com/office/drawing/2014/main" val="1948598014"/>
                  </a:ext>
                </a:extLst>
              </a:tr>
              <a:tr h="548640">
                <a:tc>
                  <a:txBody>
                    <a:bodyPr/>
                    <a:lstStyle/>
                    <a:p>
                      <a:pPr marL="0" marR="0">
                        <a:spcBef>
                          <a:spcPts val="0"/>
                        </a:spcBef>
                        <a:spcAft>
                          <a:spcPts val="0"/>
                        </a:spcAft>
                      </a:pPr>
                      <a:r>
                        <a:rPr lang="en-US" sz="1800" dirty="0">
                          <a:effectLst/>
                        </a:rPr>
                        <a:t>Develop joint activities with the SJV PRIME+ program, including interprofessional experiences, for dual degree program participants</a:t>
                      </a:r>
                      <a:endParaRPr lang="en-US" sz="2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067" marR="43067" marT="0" marB="0"/>
                </a:tc>
                <a:tc>
                  <a:txBody>
                    <a:bodyPr/>
                    <a:lstStyle/>
                    <a:p>
                      <a:pPr marL="0" marR="0">
                        <a:spcBef>
                          <a:spcPts val="0"/>
                        </a:spcBef>
                        <a:spcAft>
                          <a:spcPts val="0"/>
                        </a:spcAft>
                      </a:pPr>
                      <a:r>
                        <a:rPr lang="en-US" sz="1800">
                          <a:effectLst/>
                        </a:rPr>
                        <a:t>February 2026</a:t>
                      </a:r>
                      <a:endParaRPr lang="en-US" sz="2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067" marR="43067" marT="0" marB="0"/>
                </a:tc>
                <a:extLst>
                  <a:ext uri="{0D108BD9-81ED-4DB2-BD59-A6C34878D82A}">
                    <a16:rowId xmlns:a16="http://schemas.microsoft.com/office/drawing/2014/main" val="4946616"/>
                  </a:ext>
                </a:extLst>
              </a:tr>
              <a:tr h="548640">
                <a:tc>
                  <a:txBody>
                    <a:bodyPr/>
                    <a:lstStyle/>
                    <a:p>
                      <a:pPr marL="0" marR="0">
                        <a:spcBef>
                          <a:spcPts val="0"/>
                        </a:spcBef>
                        <a:spcAft>
                          <a:spcPts val="0"/>
                        </a:spcAft>
                      </a:pPr>
                      <a:r>
                        <a:rPr lang="en-US" sz="1800" dirty="0">
                          <a:effectLst/>
                        </a:rPr>
                        <a:t>Start the first class of students at UCM</a:t>
                      </a:r>
                      <a:endParaRPr lang="en-US" sz="2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067" marR="43067" marT="0" marB="0"/>
                </a:tc>
                <a:tc>
                  <a:txBody>
                    <a:bodyPr/>
                    <a:lstStyle/>
                    <a:p>
                      <a:pPr marL="0" marR="0">
                        <a:spcBef>
                          <a:spcPts val="0"/>
                        </a:spcBef>
                        <a:spcAft>
                          <a:spcPts val="0"/>
                        </a:spcAft>
                      </a:pPr>
                      <a:r>
                        <a:rPr lang="en-US" sz="1800" dirty="0">
                          <a:effectLst/>
                        </a:rPr>
                        <a:t>September 2026</a:t>
                      </a:r>
                      <a:endParaRPr lang="en-US" sz="2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067" marR="43067" marT="0" marB="0"/>
                </a:tc>
                <a:extLst>
                  <a:ext uri="{0D108BD9-81ED-4DB2-BD59-A6C34878D82A}">
                    <a16:rowId xmlns:a16="http://schemas.microsoft.com/office/drawing/2014/main" val="1135776992"/>
                  </a:ext>
                </a:extLst>
              </a:tr>
            </a:tbl>
          </a:graphicData>
        </a:graphic>
      </p:graphicFrame>
      <p:sp>
        <p:nvSpPr>
          <p:cNvPr id="5" name="Title 5">
            <a:extLst>
              <a:ext uri="{FF2B5EF4-FFF2-40B4-BE49-F238E27FC236}">
                <a16:creationId xmlns:a16="http://schemas.microsoft.com/office/drawing/2014/main" id="{E48BC01B-31B9-1ABA-2D6D-918B46D30C5B}"/>
              </a:ext>
            </a:extLst>
          </p:cNvPr>
          <p:cNvSpPr txBox="1">
            <a:spLocks/>
          </p:cNvSpPr>
          <p:nvPr/>
        </p:nvSpPr>
        <p:spPr>
          <a:xfrm>
            <a:off x="120638" y="164829"/>
            <a:ext cx="8613069" cy="75818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b="1" dirty="0">
                <a:solidFill>
                  <a:prstClr val="black"/>
                </a:solidFill>
                <a:latin typeface="Calibri" panose="020F0502020204030204"/>
              </a:rPr>
              <a:t>Major Milestones</a:t>
            </a:r>
          </a:p>
        </p:txBody>
      </p:sp>
    </p:spTree>
    <p:extLst>
      <p:ext uri="{BB962C8B-B14F-4D97-AF65-F5344CB8AC3E}">
        <p14:creationId xmlns:p14="http://schemas.microsoft.com/office/powerpoint/2010/main" val="2375061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4950F-0E86-1B61-2611-6975FA00A0A5}"/>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2193F73A-5F9B-753F-1607-A8D82CA958C7}"/>
              </a:ext>
            </a:extLst>
          </p:cNvPr>
          <p:cNvSpPr>
            <a:spLocks noGrp="1"/>
          </p:cNvSpPr>
          <p:nvPr>
            <p:ph type="body" sz="quarter" idx="10"/>
          </p:nvPr>
        </p:nvSpPr>
        <p:spPr/>
        <p:txBody>
          <a:bodyPr/>
          <a:lstStyle/>
          <a:p>
            <a:r>
              <a:rPr lang="en-US" dirty="0"/>
              <a:t>Conan MacDougall</a:t>
            </a:r>
          </a:p>
        </p:txBody>
      </p:sp>
      <p:sp>
        <p:nvSpPr>
          <p:cNvPr id="3" name="Title 2">
            <a:extLst>
              <a:ext uri="{FF2B5EF4-FFF2-40B4-BE49-F238E27FC236}">
                <a16:creationId xmlns:a16="http://schemas.microsoft.com/office/drawing/2014/main" id="{E11B29F0-B3D7-EF79-F7BB-22800067F886}"/>
              </a:ext>
            </a:extLst>
          </p:cNvPr>
          <p:cNvSpPr>
            <a:spLocks noGrp="1"/>
          </p:cNvSpPr>
          <p:nvPr>
            <p:ph type="title"/>
          </p:nvPr>
        </p:nvSpPr>
        <p:spPr>
          <a:xfrm>
            <a:off x="855525" y="1974013"/>
            <a:ext cx="5111826" cy="1311963"/>
          </a:xfrm>
        </p:spPr>
        <p:txBody>
          <a:bodyPr/>
          <a:lstStyle/>
          <a:p>
            <a:r>
              <a:rPr lang="en-US" sz="3300" dirty="0">
                <a:latin typeface="Calibri" panose="020F0502020204030204" pitchFamily="34" charset="0"/>
                <a:ea typeface="Calibri" panose="020F0502020204030204" pitchFamily="34" charset="0"/>
              </a:rPr>
              <a:t>Education Unit Reorg Update</a:t>
            </a:r>
            <a:endParaRPr lang="en-US" sz="3300" dirty="0"/>
          </a:p>
        </p:txBody>
      </p:sp>
    </p:spTree>
    <p:extLst>
      <p:ext uri="{BB962C8B-B14F-4D97-AF65-F5344CB8AC3E}">
        <p14:creationId xmlns:p14="http://schemas.microsoft.com/office/powerpoint/2010/main" val="37143444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6B46C6-DF3B-F0EE-0983-34E341E5B7C6}"/>
              </a:ext>
            </a:extLst>
          </p:cNvPr>
          <p:cNvSpPr>
            <a:spLocks noGrp="1"/>
          </p:cNvSpPr>
          <p:nvPr>
            <p:ph type="title"/>
          </p:nvPr>
        </p:nvSpPr>
        <p:spPr>
          <a:xfrm>
            <a:off x="315686" y="1"/>
            <a:ext cx="7886700" cy="994172"/>
          </a:xfrm>
        </p:spPr>
        <p:txBody>
          <a:bodyPr>
            <a:normAutofit fontScale="90000"/>
          </a:bodyPr>
          <a:lstStyle/>
          <a:p>
            <a:r>
              <a:rPr lang="en-US" dirty="0"/>
              <a:t>PharmD Education Unit Reorganization: Goals</a:t>
            </a:r>
          </a:p>
        </p:txBody>
      </p:sp>
      <p:graphicFrame>
        <p:nvGraphicFramePr>
          <p:cNvPr id="10" name="Diagram 9">
            <a:extLst>
              <a:ext uri="{FF2B5EF4-FFF2-40B4-BE49-F238E27FC236}">
                <a16:creationId xmlns:a16="http://schemas.microsoft.com/office/drawing/2014/main" id="{8EEC28C9-9697-E153-F5DD-F8720FEE073D}"/>
              </a:ext>
            </a:extLst>
          </p:cNvPr>
          <p:cNvGraphicFramePr/>
          <p:nvPr/>
        </p:nvGraphicFramePr>
        <p:xfrm>
          <a:off x="315686" y="994172"/>
          <a:ext cx="8656864" cy="4149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7144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company&#10;&#10;Description automatically generated with medium confidence">
            <a:extLst>
              <a:ext uri="{FF2B5EF4-FFF2-40B4-BE49-F238E27FC236}">
                <a16:creationId xmlns:a16="http://schemas.microsoft.com/office/drawing/2014/main" id="{66391217-65CF-E307-E967-A0C3D25D7716}"/>
              </a:ext>
            </a:extLst>
          </p:cNvPr>
          <p:cNvPicPr>
            <a:picLocks noChangeAspect="1"/>
          </p:cNvPicPr>
          <p:nvPr/>
        </p:nvPicPr>
        <p:blipFill rotWithShape="1">
          <a:blip r:embed="rId2"/>
          <a:srcRect r="1012"/>
          <a:stretch/>
        </p:blipFill>
        <p:spPr>
          <a:xfrm>
            <a:off x="1118470" y="41677"/>
            <a:ext cx="6907061" cy="5101823"/>
          </a:xfrm>
          <a:prstGeom prst="rect">
            <a:avLst/>
          </a:prstGeom>
        </p:spPr>
      </p:pic>
    </p:spTree>
    <p:extLst>
      <p:ext uri="{BB962C8B-B14F-4D97-AF65-F5344CB8AC3E}">
        <p14:creationId xmlns:p14="http://schemas.microsoft.com/office/powerpoint/2010/main" val="1846639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31A83-4863-E887-CEF7-8EE25FA5DC8C}"/>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21716DE9-E397-B57C-43E0-D96D69F5FA87}"/>
              </a:ext>
            </a:extLst>
          </p:cNvPr>
          <p:cNvSpPr>
            <a:spLocks noGrp="1"/>
          </p:cNvSpPr>
          <p:nvPr>
            <p:ph type="body" sz="quarter" idx="10"/>
          </p:nvPr>
        </p:nvSpPr>
        <p:spPr/>
        <p:txBody>
          <a:bodyPr/>
          <a:lstStyle/>
          <a:p>
            <a:r>
              <a:rPr lang="en-US" dirty="0"/>
              <a:t>Joel Gonzales</a:t>
            </a:r>
          </a:p>
        </p:txBody>
      </p:sp>
      <p:sp>
        <p:nvSpPr>
          <p:cNvPr id="3" name="Title 2">
            <a:extLst>
              <a:ext uri="{FF2B5EF4-FFF2-40B4-BE49-F238E27FC236}">
                <a16:creationId xmlns:a16="http://schemas.microsoft.com/office/drawing/2014/main" id="{22D760F9-FC5C-4CCC-9862-19402ED1E799}"/>
              </a:ext>
            </a:extLst>
          </p:cNvPr>
          <p:cNvSpPr>
            <a:spLocks noGrp="1"/>
          </p:cNvSpPr>
          <p:nvPr>
            <p:ph type="title"/>
          </p:nvPr>
        </p:nvSpPr>
        <p:spPr>
          <a:xfrm>
            <a:off x="855525" y="1974013"/>
            <a:ext cx="5111826" cy="1311963"/>
          </a:xfrm>
        </p:spPr>
        <p:txBody>
          <a:bodyPr/>
          <a:lstStyle/>
          <a:p>
            <a:r>
              <a:rPr lang="en-US" sz="3300" dirty="0">
                <a:latin typeface="Calibri" panose="020F0502020204030204" pitchFamily="34" charset="0"/>
                <a:ea typeface="Calibri" panose="020F0502020204030204" pitchFamily="34" charset="0"/>
              </a:rPr>
              <a:t>How can we increase applications and matriculations into our PharmD program?</a:t>
            </a:r>
            <a:endParaRPr lang="en-US" sz="3300" dirty="0"/>
          </a:p>
        </p:txBody>
      </p:sp>
    </p:spTree>
    <p:extLst>
      <p:ext uri="{BB962C8B-B14F-4D97-AF65-F5344CB8AC3E}">
        <p14:creationId xmlns:p14="http://schemas.microsoft.com/office/powerpoint/2010/main" val="110297398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3586" y="940375"/>
            <a:ext cx="8137665" cy="2932045"/>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indent="0">
              <a:buNone/>
            </a:pPr>
            <a:r>
              <a:rPr lang="en-US" dirty="0"/>
              <a:t>Traditional methods </a:t>
            </a:r>
            <a:r>
              <a:rPr lang="en-US" i="1" u="sng" dirty="0"/>
              <a:t>completely</a:t>
            </a:r>
            <a:r>
              <a:rPr lang="en-US" dirty="0"/>
              <a:t> covered:</a:t>
            </a:r>
            <a:br>
              <a:rPr lang="en-US" dirty="0"/>
            </a:br>
            <a:endParaRPr lang="en-US" dirty="0"/>
          </a:p>
          <a:p>
            <a:r>
              <a:rPr lang="en-US" b="1" dirty="0"/>
              <a:t>Pre-Pharmacy </a:t>
            </a:r>
            <a:r>
              <a:rPr lang="en-US" dirty="0"/>
              <a:t>student organizations</a:t>
            </a:r>
          </a:p>
          <a:p>
            <a:r>
              <a:rPr lang="en-US" dirty="0"/>
              <a:t>Undergraduate </a:t>
            </a:r>
            <a:r>
              <a:rPr lang="en-US" b="1" dirty="0"/>
              <a:t>career/pre-health fairs/events</a:t>
            </a:r>
          </a:p>
          <a:p>
            <a:r>
              <a:rPr lang="en-US" dirty="0"/>
              <a:t>Pre-Pharmacy </a:t>
            </a:r>
            <a:r>
              <a:rPr lang="en-US" b="1" dirty="0"/>
              <a:t>symposiums</a:t>
            </a:r>
            <a:r>
              <a:rPr lang="en-US" dirty="0"/>
              <a:t> (</a:t>
            </a:r>
            <a:r>
              <a:rPr lang="en-US" dirty="0" err="1"/>
              <a:t>NoCal</a:t>
            </a:r>
            <a:r>
              <a:rPr lang="en-US" dirty="0"/>
              <a:t>/SoCal)</a:t>
            </a:r>
          </a:p>
          <a:p>
            <a:r>
              <a:rPr lang="en-US" b="1" dirty="0"/>
              <a:t>Major presence in California </a:t>
            </a:r>
            <a:r>
              <a:rPr lang="en-US" dirty="0"/>
              <a:t>(ex. Admissions Panels)</a:t>
            </a:r>
          </a:p>
          <a:p>
            <a:r>
              <a:rPr lang="en-US" b="1" dirty="0"/>
              <a:t>High-touch interaction </a:t>
            </a:r>
            <a:r>
              <a:rPr lang="en-US" dirty="0"/>
              <a:t>with prospective students</a:t>
            </a:r>
          </a:p>
          <a:p>
            <a:r>
              <a:rPr lang="en-US" dirty="0"/>
              <a:t>Monthly virtual </a:t>
            </a:r>
            <a:r>
              <a:rPr lang="en-US" b="1" dirty="0"/>
              <a:t>Information Sessions / Student Panels</a:t>
            </a:r>
          </a:p>
          <a:p>
            <a:endParaRPr lang="en-US" dirty="0"/>
          </a:p>
        </p:txBody>
      </p:sp>
      <p:sp>
        <p:nvSpPr>
          <p:cNvPr id="5" name="Title 4"/>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PharmD Outreach/Recruitment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5565" y="548044"/>
            <a:ext cx="1433597" cy="1342802"/>
          </a:xfrm>
          <a:prstGeom prst="rect">
            <a:avLst/>
          </a:prstGeom>
        </p:spPr>
      </p:pic>
    </p:spTree>
    <p:extLst>
      <p:ext uri="{BB962C8B-B14F-4D97-AF65-F5344CB8AC3E}">
        <p14:creationId xmlns:p14="http://schemas.microsoft.com/office/powerpoint/2010/main" val="170836801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3586" y="1327267"/>
            <a:ext cx="5563013" cy="2996439"/>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How do we tap into </a:t>
            </a:r>
            <a:r>
              <a:rPr lang="en-US" b="1" dirty="0"/>
              <a:t>untapped/unique student populations</a:t>
            </a:r>
            <a:r>
              <a:rPr lang="en-US" dirty="0"/>
              <a:t>?</a:t>
            </a:r>
          </a:p>
          <a:p>
            <a:r>
              <a:rPr lang="en-US" dirty="0"/>
              <a:t>How do we </a:t>
            </a:r>
            <a:r>
              <a:rPr lang="en-US" b="1" dirty="0"/>
              <a:t>engage</a:t>
            </a:r>
            <a:r>
              <a:rPr lang="en-US" dirty="0"/>
              <a:t> a larger group of UCSF </a:t>
            </a:r>
            <a:r>
              <a:rPr lang="en-US" b="1" dirty="0"/>
              <a:t>SOP stakeholders to recruit </a:t>
            </a:r>
            <a:r>
              <a:rPr lang="en-US" dirty="0"/>
              <a:t>(ex. students/faculty)?</a:t>
            </a:r>
          </a:p>
          <a:p>
            <a:r>
              <a:rPr lang="en-US" dirty="0"/>
              <a:t>How do we </a:t>
            </a:r>
            <a:r>
              <a:rPr lang="en-US" b="1" dirty="0"/>
              <a:t>re-define what a PharmD is </a:t>
            </a:r>
            <a:r>
              <a:rPr lang="en-US" dirty="0"/>
              <a:t>(or can do)?</a:t>
            </a:r>
          </a:p>
        </p:txBody>
      </p:sp>
      <p:sp>
        <p:nvSpPr>
          <p:cNvPr id="5" name="Title 4"/>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PharmD Outreach/Recruitment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7165" y="1624540"/>
            <a:ext cx="2556858" cy="1710331"/>
          </a:xfrm>
          <a:prstGeom prst="rect">
            <a:avLst/>
          </a:prstGeom>
        </p:spPr>
      </p:pic>
    </p:spTree>
    <p:extLst>
      <p:ext uri="{BB962C8B-B14F-4D97-AF65-F5344CB8AC3E}">
        <p14:creationId xmlns:p14="http://schemas.microsoft.com/office/powerpoint/2010/main" val="148852384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3728500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8725917-5642-84CA-E719-1BADF3D995B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EF68177-6F92-F2E4-AC0D-A9357A6A27BB}"/>
              </a:ext>
            </a:extLst>
          </p:cNvPr>
          <p:cNvSpPr>
            <a:spLocks noGrp="1"/>
          </p:cNvSpPr>
          <p:nvPr>
            <p:ph type="body" sz="quarter" idx="10"/>
          </p:nvPr>
        </p:nvSpPr>
        <p:spPr>
          <a:xfrm>
            <a:off x="317596" y="2214001"/>
            <a:ext cx="8203604" cy="2332736"/>
          </a:xfrm>
        </p:spPr>
        <p:txBody>
          <a:bodyPr/>
          <a:lstStyle/>
          <a:p>
            <a:r>
              <a:rPr lang="en-US" sz="2700" b="1" dirty="0">
                <a:solidFill>
                  <a:schemeClr val="tx1"/>
                </a:solidFill>
                <a:ea typeface="Times New Roman" panose="02020603050405020304" pitchFamily="18" charset="0"/>
              </a:rPr>
              <a:t>Igor Mitrovic</a:t>
            </a:r>
            <a:r>
              <a:rPr lang="en-US" sz="2700" dirty="0">
                <a:solidFill>
                  <a:schemeClr val="tx1"/>
                </a:solidFill>
                <a:ea typeface="Times New Roman" panose="02020603050405020304" pitchFamily="18" charset="0"/>
              </a:rPr>
              <a:t>, </a:t>
            </a:r>
            <a:r>
              <a:rPr lang="en-US" sz="2700" dirty="0">
                <a:solidFill>
                  <a:schemeClr val="tx1"/>
                </a:solidFill>
              </a:rPr>
              <a:t>Co-Vice Dean of PharmD Education</a:t>
            </a:r>
            <a:endParaRPr lang="en-US" sz="2700" dirty="0">
              <a:solidFill>
                <a:schemeClr val="tx1"/>
              </a:solidFill>
              <a:ea typeface="Times New Roman" panose="02020603050405020304" pitchFamily="18" charset="0"/>
            </a:endParaRPr>
          </a:p>
          <a:p>
            <a:r>
              <a:rPr lang="en-US" sz="2700" b="1" dirty="0">
                <a:solidFill>
                  <a:schemeClr val="tx1"/>
                </a:solidFill>
                <a:ea typeface="Times New Roman" panose="02020603050405020304" pitchFamily="18" charset="0"/>
              </a:rPr>
              <a:t>Robert Chalkley</a:t>
            </a:r>
            <a:r>
              <a:rPr lang="en-US" sz="2700" dirty="0">
                <a:solidFill>
                  <a:schemeClr val="tx1"/>
                </a:solidFill>
                <a:ea typeface="Times New Roman" panose="02020603050405020304" pitchFamily="18" charset="0"/>
              </a:rPr>
              <a:t>, </a:t>
            </a:r>
            <a:r>
              <a:rPr lang="en-US" sz="2700" dirty="0">
                <a:solidFill>
                  <a:schemeClr val="tx1"/>
                </a:solidFill>
              </a:rPr>
              <a:t>Associate Adjunct Professor</a:t>
            </a:r>
            <a:endParaRPr lang="en-US" sz="2700" dirty="0">
              <a:solidFill>
                <a:schemeClr val="tx1"/>
              </a:solidFill>
              <a:ea typeface="Times New Roman" panose="02020603050405020304" pitchFamily="18" charset="0"/>
            </a:endParaRPr>
          </a:p>
          <a:p>
            <a:r>
              <a:rPr lang="en-US" sz="2700" b="1" dirty="0">
                <a:solidFill>
                  <a:schemeClr val="tx1"/>
                </a:solidFill>
                <a:ea typeface="Times New Roman" panose="02020603050405020304" pitchFamily="18" charset="0"/>
              </a:rPr>
              <a:t>Tiffany </a:t>
            </a:r>
            <a:r>
              <a:rPr lang="en-US" sz="2700" b="1" dirty="0" err="1">
                <a:solidFill>
                  <a:schemeClr val="tx1"/>
                </a:solidFill>
                <a:ea typeface="Times New Roman" panose="02020603050405020304" pitchFamily="18" charset="0"/>
              </a:rPr>
              <a:t>Pon</a:t>
            </a:r>
            <a:r>
              <a:rPr lang="en-US" sz="2700" dirty="0">
                <a:solidFill>
                  <a:schemeClr val="tx1"/>
                </a:solidFill>
                <a:ea typeface="Times New Roman" panose="02020603050405020304" pitchFamily="18" charset="0"/>
              </a:rPr>
              <a:t>, </a:t>
            </a:r>
            <a:r>
              <a:rPr lang="en-US" sz="2700" dirty="0">
                <a:solidFill>
                  <a:schemeClr val="tx1"/>
                </a:solidFill>
              </a:rPr>
              <a:t>Associate Professor</a:t>
            </a:r>
            <a:endParaRPr lang="en-US" sz="2700" dirty="0">
              <a:solidFill>
                <a:schemeClr val="tx1"/>
              </a:solidFill>
              <a:ea typeface="Times New Roman" panose="02020603050405020304" pitchFamily="18" charset="0"/>
            </a:endParaRPr>
          </a:p>
          <a:p>
            <a:r>
              <a:rPr lang="en-US" sz="2700" b="1" dirty="0">
                <a:solidFill>
                  <a:schemeClr val="tx1"/>
                </a:solidFill>
                <a:ea typeface="Times New Roman" panose="02020603050405020304" pitchFamily="18" charset="0"/>
              </a:rPr>
              <a:t>Katherine Gee</a:t>
            </a:r>
            <a:r>
              <a:rPr lang="en-US" sz="2700" dirty="0">
                <a:solidFill>
                  <a:schemeClr val="tx1"/>
                </a:solidFill>
                <a:ea typeface="Times New Roman" panose="02020603050405020304" pitchFamily="18" charset="0"/>
              </a:rPr>
              <a:t>, SOP student</a:t>
            </a:r>
          </a:p>
        </p:txBody>
      </p:sp>
      <p:sp>
        <p:nvSpPr>
          <p:cNvPr id="2" name="Title 1">
            <a:extLst>
              <a:ext uri="{FF2B5EF4-FFF2-40B4-BE49-F238E27FC236}">
                <a16:creationId xmlns:a16="http://schemas.microsoft.com/office/drawing/2014/main" id="{C14546FB-65AE-B3E4-766F-10066004FADB}"/>
              </a:ext>
            </a:extLst>
          </p:cNvPr>
          <p:cNvSpPr>
            <a:spLocks noGrp="1"/>
          </p:cNvSpPr>
          <p:nvPr>
            <p:ph type="title"/>
          </p:nvPr>
        </p:nvSpPr>
        <p:spPr>
          <a:xfrm>
            <a:off x="317596" y="1764444"/>
            <a:ext cx="8653537" cy="751957"/>
          </a:xfrm>
        </p:spPr>
        <p:txBody>
          <a:bodyPr/>
          <a:lstStyle/>
          <a:p>
            <a:pPr algn="ctr"/>
            <a:r>
              <a:rPr lang="en-US" sz="4050" dirty="0">
                <a:solidFill>
                  <a:schemeClr val="tx1"/>
                </a:solidFill>
                <a:latin typeface="Calibri" panose="020F0502020204030204" pitchFamily="34" charset="0"/>
                <a:ea typeface="Calibri" panose="020F0502020204030204" pitchFamily="34" charset="0"/>
              </a:rPr>
              <a:t>Panelists</a:t>
            </a:r>
          </a:p>
        </p:txBody>
      </p:sp>
    </p:spTree>
    <p:extLst>
      <p:ext uri="{BB962C8B-B14F-4D97-AF65-F5344CB8AC3E}">
        <p14:creationId xmlns:p14="http://schemas.microsoft.com/office/powerpoint/2010/main" val="268461976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strategy plan&#10;&#10;Description automatically generated">
            <a:extLst>
              <a:ext uri="{FF2B5EF4-FFF2-40B4-BE49-F238E27FC236}">
                <a16:creationId xmlns:a16="http://schemas.microsoft.com/office/drawing/2014/main" id="{E5289983-FCA4-7893-9DA7-3DCA3269779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714" b="8630"/>
          <a:stretch/>
        </p:blipFill>
        <p:spPr>
          <a:xfrm>
            <a:off x="327550" y="202222"/>
            <a:ext cx="4876420" cy="4319327"/>
          </a:xfrm>
          <a:prstGeom prst="rect">
            <a:avLst/>
          </a:prstGeom>
        </p:spPr>
      </p:pic>
      <p:sp>
        <p:nvSpPr>
          <p:cNvPr id="2" name="Slide Number Placeholder 1">
            <a:extLst>
              <a:ext uri="{FF2B5EF4-FFF2-40B4-BE49-F238E27FC236}">
                <a16:creationId xmlns:a16="http://schemas.microsoft.com/office/drawing/2014/main" id="{19BD5C0F-F3EE-2981-42D9-5EED38637E69}"/>
              </a:ext>
            </a:extLst>
          </p:cNvPr>
          <p:cNvSpPr>
            <a:spLocks noGrp="1"/>
          </p:cNvSpPr>
          <p:nvPr>
            <p:ph type="sldNum" sz="quarter" idx="13"/>
          </p:nvPr>
        </p:nvSpPr>
        <p:spPr>
          <a:xfrm>
            <a:off x="7038803" y="4869180"/>
            <a:ext cx="791787" cy="273844"/>
          </a:xfrm>
        </p:spPr>
        <p:txBody>
          <a:bodyPr vert="horz" wrap="square" lIns="68580" tIns="34290" rIns="68580" bIns="34290" rtlCol="0" anchor="ctr" anchorCtr="0">
            <a:normAutofit/>
          </a:bodyPr>
          <a:lstStyle/>
          <a:p>
            <a:pPr>
              <a:spcAft>
                <a:spcPts val="450"/>
              </a:spcAft>
              <a:defRPr/>
            </a:pPr>
            <a:fld id="{7BCC8D0D-EAEC-449D-9161-023DFF90F2E2}" type="slidenum">
              <a:rPr lang="en-US" smtClean="0">
                <a:solidFill>
                  <a:prstClr val="black">
                    <a:tint val="75000"/>
                  </a:prstClr>
                </a:solidFill>
                <a:latin typeface="Calibri" panose="020F0502020204030204"/>
              </a:rPr>
              <a:pPr>
                <a:spcAft>
                  <a:spcPts val="450"/>
                </a:spcAft>
                <a:defRPr/>
              </a:pPr>
              <a:t>4</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51414601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25F433-C8E1-1756-B817-91FAA330E509}"/>
              </a:ext>
            </a:extLst>
          </p:cNvPr>
          <p:cNvSpPr>
            <a:spLocks noGrp="1"/>
          </p:cNvSpPr>
          <p:nvPr>
            <p:ph type="sldNum" sz="quarter" idx="13"/>
          </p:nvPr>
        </p:nvSpPr>
        <p:spPr/>
        <p:txBody>
          <a:bodyPr/>
          <a:lstStyle/>
          <a:p>
            <a:fld id="{52C8B664-E8CB-4796-8AE3-A662347EFE38}" type="slidenum">
              <a:rPr lang="en-US" smtClean="0"/>
              <a:t>5</a:t>
            </a:fld>
            <a:endParaRPr lang="en-US"/>
          </a:p>
        </p:txBody>
      </p:sp>
      <p:sp>
        <p:nvSpPr>
          <p:cNvPr id="2" name="Title 1">
            <a:extLst>
              <a:ext uri="{FF2B5EF4-FFF2-40B4-BE49-F238E27FC236}">
                <a16:creationId xmlns:a16="http://schemas.microsoft.com/office/drawing/2014/main" id="{B3B28B4D-13D8-8A8C-B96E-8DD2B4FFE6C1}"/>
              </a:ext>
            </a:extLst>
          </p:cNvPr>
          <p:cNvSpPr>
            <a:spLocks noGrp="1"/>
          </p:cNvSpPr>
          <p:nvPr>
            <p:ph type="title"/>
          </p:nvPr>
        </p:nvSpPr>
        <p:spPr>
          <a:xfrm>
            <a:off x="393295" y="146945"/>
            <a:ext cx="7753790" cy="722553"/>
          </a:xfrm>
        </p:spPr>
        <p:txBody>
          <a:bodyPr/>
          <a:lstStyle/>
          <a:p>
            <a:r>
              <a:rPr lang="en-US" b="1" dirty="0">
                <a:latin typeface="Arial" panose="020B0604020202020204" pitchFamily="34" charset="0"/>
                <a:cs typeface="Arial" panose="020B0604020202020204" pitchFamily="34" charset="0"/>
              </a:rPr>
              <a:t>PharmD Admissions</a:t>
            </a:r>
          </a:p>
        </p:txBody>
      </p:sp>
      <p:graphicFrame>
        <p:nvGraphicFramePr>
          <p:cNvPr id="5" name="Table 4"/>
          <p:cNvGraphicFramePr>
            <a:graphicFrameLocks noGrp="1"/>
          </p:cNvGraphicFramePr>
          <p:nvPr>
            <p:extLst>
              <p:ext uri="{D42A27DB-BD31-4B8C-83A1-F6EECF244321}">
                <p14:modId xmlns:p14="http://schemas.microsoft.com/office/powerpoint/2010/main" val="4046102690"/>
              </p:ext>
            </p:extLst>
          </p:nvPr>
        </p:nvGraphicFramePr>
        <p:xfrm>
          <a:off x="1932164" y="1904101"/>
          <a:ext cx="5133021" cy="1154432"/>
        </p:xfrm>
        <a:graphic>
          <a:graphicData uri="http://schemas.openxmlformats.org/drawingml/2006/table">
            <a:tbl>
              <a:tblPr firstRow="1" firstCol="1" bandRow="1">
                <a:tableStyleId>{5C22544A-7EE6-4342-B048-85BDC9FD1C3A}</a:tableStyleId>
              </a:tblPr>
              <a:tblGrid>
                <a:gridCol w="2977991">
                  <a:extLst>
                    <a:ext uri="{9D8B030D-6E8A-4147-A177-3AD203B41FA5}">
                      <a16:colId xmlns:a16="http://schemas.microsoft.com/office/drawing/2014/main" val="1584262622"/>
                    </a:ext>
                  </a:extLst>
                </a:gridCol>
                <a:gridCol w="1077515">
                  <a:extLst>
                    <a:ext uri="{9D8B030D-6E8A-4147-A177-3AD203B41FA5}">
                      <a16:colId xmlns:a16="http://schemas.microsoft.com/office/drawing/2014/main" val="1714863115"/>
                    </a:ext>
                  </a:extLst>
                </a:gridCol>
                <a:gridCol w="1077515">
                  <a:extLst>
                    <a:ext uri="{9D8B030D-6E8A-4147-A177-3AD203B41FA5}">
                      <a16:colId xmlns:a16="http://schemas.microsoft.com/office/drawing/2014/main" val="1148161556"/>
                    </a:ext>
                  </a:extLst>
                </a:gridCol>
              </a:tblGrid>
              <a:tr h="288608">
                <a:tc>
                  <a:txBody>
                    <a:bodyPr/>
                    <a:lstStyle/>
                    <a:p>
                      <a:pPr marL="0" marR="0" algn="ctr">
                        <a:spcBef>
                          <a:spcPts val="0"/>
                        </a:spcBef>
                        <a:spcAft>
                          <a:spcPts val="0"/>
                        </a:spcAft>
                      </a:pPr>
                      <a:r>
                        <a:rPr lang="en-US" sz="1800" dirty="0">
                          <a:effectLst/>
                          <a:latin typeface="+mn-lt"/>
                        </a:rPr>
                        <a:t> </a:t>
                      </a:r>
                      <a:endParaRPr lang="en-US" sz="1800" dirty="0">
                        <a:effectLst/>
                        <a:latin typeface="+mn-lt"/>
                        <a:ea typeface="Calibri" panose="020F0502020204030204" pitchFamily="34" charset="0"/>
                      </a:endParaRPr>
                    </a:p>
                  </a:txBody>
                  <a:tcPr marL="7144" marR="7144" marT="7144" marB="7144" anchor="ctr"/>
                </a:tc>
                <a:tc>
                  <a:txBody>
                    <a:bodyPr/>
                    <a:lstStyle/>
                    <a:p>
                      <a:pPr marL="0" marR="0" algn="ctr">
                        <a:spcBef>
                          <a:spcPts val="0"/>
                        </a:spcBef>
                        <a:spcAft>
                          <a:spcPts val="0"/>
                        </a:spcAft>
                      </a:pPr>
                      <a:r>
                        <a:rPr lang="en-US" sz="1800" dirty="0">
                          <a:effectLst/>
                          <a:latin typeface="+mn-lt"/>
                        </a:rPr>
                        <a:t>2023</a:t>
                      </a:r>
                      <a:endParaRPr lang="en-US" sz="1800" dirty="0">
                        <a:effectLst/>
                        <a:latin typeface="+mn-lt"/>
                        <a:ea typeface="Calibri" panose="020F0502020204030204" pitchFamily="34" charset="0"/>
                      </a:endParaRPr>
                    </a:p>
                  </a:txBody>
                  <a:tcPr marL="7144" marR="7144" marT="7144" marB="7144" anchor="ctr"/>
                </a:tc>
                <a:tc>
                  <a:txBody>
                    <a:bodyPr/>
                    <a:lstStyle/>
                    <a:p>
                      <a:pPr marL="0" marR="0" algn="ctr">
                        <a:spcBef>
                          <a:spcPts val="0"/>
                        </a:spcBef>
                        <a:spcAft>
                          <a:spcPts val="0"/>
                        </a:spcAft>
                      </a:pPr>
                      <a:r>
                        <a:rPr lang="en-US" sz="1800" dirty="0">
                          <a:effectLst/>
                          <a:latin typeface="+mn-lt"/>
                        </a:rPr>
                        <a:t>2024</a:t>
                      </a:r>
                      <a:endParaRPr lang="en-US" sz="1800" dirty="0">
                        <a:effectLst/>
                        <a:latin typeface="+mn-lt"/>
                        <a:ea typeface="Calibri" panose="020F0502020204030204" pitchFamily="34" charset="0"/>
                      </a:endParaRPr>
                    </a:p>
                  </a:txBody>
                  <a:tcPr marL="7144" marR="7144" marT="7144" marB="7144" anchor="ctr"/>
                </a:tc>
                <a:extLst>
                  <a:ext uri="{0D108BD9-81ED-4DB2-BD59-A6C34878D82A}">
                    <a16:rowId xmlns:a16="http://schemas.microsoft.com/office/drawing/2014/main" val="1930597557"/>
                  </a:ext>
                </a:extLst>
              </a:tr>
              <a:tr h="288608">
                <a:tc>
                  <a:txBody>
                    <a:bodyPr/>
                    <a:lstStyle/>
                    <a:p>
                      <a:pPr marL="0" marR="0">
                        <a:spcBef>
                          <a:spcPts val="0"/>
                        </a:spcBef>
                        <a:spcAft>
                          <a:spcPts val="0"/>
                        </a:spcAft>
                      </a:pPr>
                      <a:r>
                        <a:rPr lang="en-US" sz="1800" dirty="0">
                          <a:effectLst/>
                          <a:latin typeface="+mn-lt"/>
                          <a:ea typeface="Calibri" panose="020F0502020204030204" pitchFamily="34" charset="0"/>
                        </a:rPr>
                        <a:t>Offers Made</a:t>
                      </a:r>
                    </a:p>
                  </a:txBody>
                  <a:tcPr marL="7144" marR="7144" marT="7144" marB="7144" anchor="ctr"/>
                </a:tc>
                <a:tc>
                  <a:txBody>
                    <a:bodyPr/>
                    <a:lstStyle/>
                    <a:p>
                      <a:pPr marL="0" marR="0" algn="ctr">
                        <a:spcBef>
                          <a:spcPts val="0"/>
                        </a:spcBef>
                        <a:spcAft>
                          <a:spcPts val="0"/>
                        </a:spcAft>
                      </a:pPr>
                      <a:r>
                        <a:rPr lang="en-US" sz="1800" dirty="0">
                          <a:effectLst/>
                          <a:latin typeface="+mn-lt"/>
                          <a:ea typeface="Calibri" panose="020F0502020204030204" pitchFamily="34" charset="0"/>
                        </a:rPr>
                        <a:t>179</a:t>
                      </a:r>
                    </a:p>
                  </a:txBody>
                  <a:tcPr marL="7144" marR="7144" marT="7144" marB="7144" anchor="ctr"/>
                </a:tc>
                <a:tc>
                  <a:txBody>
                    <a:bodyPr/>
                    <a:lstStyle/>
                    <a:p>
                      <a:pPr marL="0" marR="0" algn="ctr">
                        <a:spcBef>
                          <a:spcPts val="0"/>
                        </a:spcBef>
                        <a:spcAft>
                          <a:spcPts val="0"/>
                        </a:spcAft>
                      </a:pPr>
                      <a:r>
                        <a:rPr lang="en-US" sz="1800" dirty="0">
                          <a:effectLst/>
                          <a:latin typeface="+mn-lt"/>
                          <a:ea typeface="Calibri" panose="020F0502020204030204" pitchFamily="34" charset="0"/>
                        </a:rPr>
                        <a:t>193</a:t>
                      </a:r>
                    </a:p>
                  </a:txBody>
                  <a:tcPr marL="7144" marR="7144" marT="7144" marB="7144" anchor="ctr"/>
                </a:tc>
                <a:extLst>
                  <a:ext uri="{0D108BD9-81ED-4DB2-BD59-A6C34878D82A}">
                    <a16:rowId xmlns:a16="http://schemas.microsoft.com/office/drawing/2014/main" val="306791067"/>
                  </a:ext>
                </a:extLst>
              </a:tr>
              <a:tr h="288608">
                <a:tc>
                  <a:txBody>
                    <a:bodyPr/>
                    <a:lstStyle/>
                    <a:p>
                      <a:pPr marL="0" marR="0">
                        <a:spcBef>
                          <a:spcPts val="0"/>
                        </a:spcBef>
                        <a:spcAft>
                          <a:spcPts val="0"/>
                        </a:spcAft>
                      </a:pPr>
                      <a:r>
                        <a:rPr lang="en-US" sz="1800" dirty="0">
                          <a:effectLst/>
                          <a:latin typeface="+mn-lt"/>
                        </a:rPr>
                        <a:t>Offers Accepted</a:t>
                      </a:r>
                      <a:endParaRPr lang="en-US" sz="1800" dirty="0">
                        <a:effectLst/>
                        <a:latin typeface="+mn-lt"/>
                        <a:ea typeface="Calibri" panose="020F0502020204030204" pitchFamily="34" charset="0"/>
                      </a:endParaRPr>
                    </a:p>
                  </a:txBody>
                  <a:tcPr marL="7144" marR="7144" marT="7144" marB="7144" anchor="ctr"/>
                </a:tc>
                <a:tc>
                  <a:txBody>
                    <a:bodyPr/>
                    <a:lstStyle/>
                    <a:p>
                      <a:pPr marL="0" marR="0" algn="ctr">
                        <a:spcBef>
                          <a:spcPts val="0"/>
                        </a:spcBef>
                        <a:spcAft>
                          <a:spcPts val="0"/>
                        </a:spcAft>
                      </a:pPr>
                      <a:r>
                        <a:rPr lang="en-US" sz="1800" dirty="0">
                          <a:effectLst/>
                          <a:latin typeface="+mn-lt"/>
                          <a:ea typeface="Calibri" panose="020F0502020204030204" pitchFamily="34" charset="0"/>
                        </a:rPr>
                        <a:t>122</a:t>
                      </a:r>
                    </a:p>
                  </a:txBody>
                  <a:tcPr marL="7144" marR="7144" marT="7144" marB="7144" anchor="ctr"/>
                </a:tc>
                <a:tc>
                  <a:txBody>
                    <a:bodyPr/>
                    <a:lstStyle/>
                    <a:p>
                      <a:pPr marL="0" marR="0" algn="ctr">
                        <a:spcBef>
                          <a:spcPts val="0"/>
                        </a:spcBef>
                        <a:spcAft>
                          <a:spcPts val="0"/>
                        </a:spcAft>
                      </a:pPr>
                      <a:r>
                        <a:rPr lang="en-US" sz="1800" dirty="0">
                          <a:effectLst/>
                          <a:latin typeface="+mn-lt"/>
                          <a:ea typeface="Calibri" panose="020F0502020204030204" pitchFamily="34" charset="0"/>
                        </a:rPr>
                        <a:t>123</a:t>
                      </a:r>
                    </a:p>
                  </a:txBody>
                  <a:tcPr marL="7144" marR="7144" marT="7144" marB="7144" anchor="ctr"/>
                </a:tc>
                <a:extLst>
                  <a:ext uri="{0D108BD9-81ED-4DB2-BD59-A6C34878D82A}">
                    <a16:rowId xmlns:a16="http://schemas.microsoft.com/office/drawing/2014/main" val="892890107"/>
                  </a:ext>
                </a:extLst>
              </a:tr>
              <a:tr h="288608">
                <a:tc>
                  <a:txBody>
                    <a:bodyPr/>
                    <a:lstStyle/>
                    <a:p>
                      <a:pPr marL="0" marR="0">
                        <a:spcBef>
                          <a:spcPts val="0"/>
                        </a:spcBef>
                        <a:spcAft>
                          <a:spcPts val="0"/>
                        </a:spcAft>
                      </a:pPr>
                      <a:r>
                        <a:rPr lang="en-US" sz="1800" dirty="0">
                          <a:effectLst/>
                          <a:latin typeface="+mn-lt"/>
                          <a:ea typeface="Calibri" panose="020F0502020204030204" pitchFamily="34" charset="0"/>
                        </a:rPr>
                        <a:t>Incoming Class</a:t>
                      </a:r>
                      <a:r>
                        <a:rPr lang="en-US" sz="1800" baseline="0" dirty="0">
                          <a:effectLst/>
                          <a:latin typeface="+mn-lt"/>
                          <a:ea typeface="Calibri" panose="020F0502020204030204" pitchFamily="34" charset="0"/>
                        </a:rPr>
                        <a:t> Size</a:t>
                      </a:r>
                      <a:endParaRPr lang="en-US" sz="1800" dirty="0">
                        <a:effectLst/>
                        <a:latin typeface="+mn-lt"/>
                        <a:ea typeface="Calibri" panose="020F0502020204030204" pitchFamily="34" charset="0"/>
                      </a:endParaRPr>
                    </a:p>
                  </a:txBody>
                  <a:tcPr marL="7144" marR="7144" marT="7144" marB="7144" anchor="ctr"/>
                </a:tc>
                <a:tc>
                  <a:txBody>
                    <a:bodyPr/>
                    <a:lstStyle/>
                    <a:p>
                      <a:pPr marL="0" marR="0" algn="ctr">
                        <a:spcBef>
                          <a:spcPts val="0"/>
                        </a:spcBef>
                        <a:spcAft>
                          <a:spcPts val="0"/>
                        </a:spcAft>
                      </a:pPr>
                      <a:r>
                        <a:rPr lang="en-US" sz="1800" dirty="0">
                          <a:effectLst/>
                          <a:latin typeface="+mn-lt"/>
                          <a:ea typeface="Calibri" panose="020F0502020204030204" pitchFamily="34" charset="0"/>
                        </a:rPr>
                        <a:t>122</a:t>
                      </a:r>
                    </a:p>
                  </a:txBody>
                  <a:tcPr marL="7144" marR="7144" marT="7144" marB="7144" anchor="ctr"/>
                </a:tc>
                <a:tc>
                  <a:txBody>
                    <a:bodyPr/>
                    <a:lstStyle/>
                    <a:p>
                      <a:pPr marL="0" marR="0" algn="ctr">
                        <a:spcBef>
                          <a:spcPts val="0"/>
                        </a:spcBef>
                        <a:spcAft>
                          <a:spcPts val="0"/>
                        </a:spcAft>
                      </a:pPr>
                      <a:r>
                        <a:rPr lang="en-US" sz="1800" dirty="0">
                          <a:effectLst/>
                          <a:latin typeface="+mn-lt"/>
                          <a:ea typeface="Calibri" panose="020F0502020204030204" pitchFamily="34" charset="0"/>
                        </a:rPr>
                        <a:t>123</a:t>
                      </a:r>
                    </a:p>
                  </a:txBody>
                  <a:tcPr marL="7144" marR="7144" marT="7144" marB="7144" anchor="ctr"/>
                </a:tc>
                <a:extLst>
                  <a:ext uri="{0D108BD9-81ED-4DB2-BD59-A6C34878D82A}">
                    <a16:rowId xmlns:a16="http://schemas.microsoft.com/office/drawing/2014/main" val="3646456640"/>
                  </a:ext>
                </a:extLst>
              </a:tr>
            </a:tbl>
          </a:graphicData>
        </a:graphic>
      </p:graphicFrame>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3295" y="4731403"/>
            <a:ext cx="1731897" cy="367221"/>
          </a:xfrm>
          <a:prstGeom prst="rect">
            <a:avLst/>
          </a:prstGeom>
        </p:spPr>
      </p:pic>
      <p:sp>
        <p:nvSpPr>
          <p:cNvPr id="7" name="TextBox 6"/>
          <p:cNvSpPr txBox="1"/>
          <p:nvPr/>
        </p:nvSpPr>
        <p:spPr bwMode="auto">
          <a:xfrm>
            <a:off x="1992761" y="3058533"/>
            <a:ext cx="1485984" cy="161583"/>
          </a:xfrm>
          <a:prstGeom prst="rect">
            <a:avLst/>
          </a:prstGeom>
          <a:noFill/>
          <a:ln w="19050" algn="ctr">
            <a:noFill/>
            <a:miter lim="800000"/>
            <a:headEnd/>
            <a:tailEnd/>
          </a:ln>
        </p:spPr>
        <p:txBody>
          <a:bodyPr wrap="none" lIns="0" tIns="0" rIns="0" bIns="0" rtlCol="0">
            <a:spAutoFit/>
          </a:bodyPr>
          <a:lstStyle/>
          <a:p>
            <a:r>
              <a:rPr lang="en-US" sz="1050" dirty="0"/>
              <a:t>*4 offers are still pending</a:t>
            </a:r>
          </a:p>
        </p:txBody>
      </p:sp>
    </p:spTree>
    <p:extLst>
      <p:ext uri="{BB962C8B-B14F-4D97-AF65-F5344CB8AC3E}">
        <p14:creationId xmlns:p14="http://schemas.microsoft.com/office/powerpoint/2010/main" val="392662650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1A0AB-08FA-B610-1A40-50D60A00855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A091EA-E5E7-9ABD-DB50-5799203D21FE}"/>
              </a:ext>
            </a:extLst>
          </p:cNvPr>
          <p:cNvSpPr>
            <a:spLocks noGrp="1"/>
          </p:cNvSpPr>
          <p:nvPr>
            <p:ph type="sldNum" sz="quarter" idx="13"/>
          </p:nvPr>
        </p:nvSpPr>
        <p:spPr/>
        <p:txBody>
          <a:bodyPr/>
          <a:lstStyle/>
          <a:p>
            <a:fld id="{52C8B664-E8CB-4796-8AE3-A662347EFE38}" type="slidenum">
              <a:rPr lang="en-US" smtClean="0"/>
              <a:t>6</a:t>
            </a:fld>
            <a:endParaRPr lang="en-US"/>
          </a:p>
        </p:txBody>
      </p:sp>
      <p:sp>
        <p:nvSpPr>
          <p:cNvPr id="3" name="Content Placeholder 2">
            <a:extLst>
              <a:ext uri="{FF2B5EF4-FFF2-40B4-BE49-F238E27FC236}">
                <a16:creationId xmlns:a16="http://schemas.microsoft.com/office/drawing/2014/main" id="{C9014651-CBFA-C0DE-B27B-2E035913A05F}"/>
              </a:ext>
            </a:extLst>
          </p:cNvPr>
          <p:cNvSpPr>
            <a:spLocks noGrp="1"/>
          </p:cNvSpPr>
          <p:nvPr>
            <p:ph idx="1"/>
          </p:nvPr>
        </p:nvSpPr>
        <p:spPr>
          <a:xfrm>
            <a:off x="393296" y="1019757"/>
            <a:ext cx="3099999" cy="1737732"/>
          </a:xfrm>
        </p:spPr>
        <p:txBody>
          <a:bodyPr>
            <a:noAutofit/>
          </a:bodyPr>
          <a:lstStyle/>
          <a:p>
            <a:r>
              <a:rPr lang="en-US" sz="1800" dirty="0">
                <a:latin typeface="Arial" panose="020B0604020202020204" pitchFamily="34" charset="0"/>
                <a:cs typeface="Arial" panose="020B0604020202020204" pitchFamily="34" charset="0"/>
              </a:rPr>
              <a:t>Now accepting applications for Fall 2024</a:t>
            </a:r>
          </a:p>
          <a:p>
            <a:r>
              <a:rPr lang="en-US" sz="1800" dirty="0">
                <a:latin typeface="Arial" panose="020B0604020202020204" pitchFamily="34" charset="0"/>
                <a:cs typeface="Arial" panose="020B0604020202020204" pitchFamily="34" charset="0"/>
              </a:rPr>
              <a:t>Application deadline 5/1</a:t>
            </a:r>
          </a:p>
          <a:p>
            <a:r>
              <a:rPr lang="en-US" sz="1800" dirty="0">
                <a:latin typeface="Arial" panose="020B0604020202020204" pitchFamily="34" charset="0"/>
                <a:cs typeface="Arial" panose="020B0604020202020204" pitchFamily="34" charset="0"/>
              </a:rPr>
              <a:t>Already received 55 applications</a:t>
            </a:r>
          </a:p>
        </p:txBody>
      </p:sp>
      <p:sp>
        <p:nvSpPr>
          <p:cNvPr id="2" name="Title 1">
            <a:extLst>
              <a:ext uri="{FF2B5EF4-FFF2-40B4-BE49-F238E27FC236}">
                <a16:creationId xmlns:a16="http://schemas.microsoft.com/office/drawing/2014/main" id="{3ADF000C-1DB0-1301-60FC-41BB61ACDBCF}"/>
              </a:ext>
            </a:extLst>
          </p:cNvPr>
          <p:cNvSpPr>
            <a:spLocks noGrp="1"/>
          </p:cNvSpPr>
          <p:nvPr>
            <p:ph type="title"/>
          </p:nvPr>
        </p:nvSpPr>
        <p:spPr>
          <a:xfrm>
            <a:off x="393294" y="146945"/>
            <a:ext cx="8012879" cy="722553"/>
          </a:xfrm>
        </p:spPr>
        <p:txBody>
          <a:bodyPr/>
          <a:lstStyle/>
          <a:p>
            <a:r>
              <a:rPr lang="en-US" b="1" dirty="0">
                <a:latin typeface="Arial" panose="020B0604020202020204" pitchFamily="34" charset="0"/>
                <a:cs typeface="Arial" panose="020B0604020202020204" pitchFamily="34" charset="0"/>
              </a:rPr>
              <a:t>New MS Degree Program in AI-CD3</a:t>
            </a:r>
          </a:p>
        </p:txBody>
      </p:sp>
      <p:sp>
        <p:nvSpPr>
          <p:cNvPr id="8" name="Content Placeholder 3">
            <a:extLst>
              <a:ext uri="{FF2B5EF4-FFF2-40B4-BE49-F238E27FC236}">
                <a16:creationId xmlns:a16="http://schemas.microsoft.com/office/drawing/2014/main" id="{57B8FE70-BAA9-74B2-8D92-706C16430BEF}"/>
              </a:ext>
            </a:extLst>
          </p:cNvPr>
          <p:cNvSpPr txBox="1">
            <a:spLocks/>
          </p:cNvSpPr>
          <p:nvPr/>
        </p:nvSpPr>
        <p:spPr>
          <a:xfrm>
            <a:off x="590732" y="3893978"/>
            <a:ext cx="1115999" cy="272406"/>
          </a:xfrm>
          <a:prstGeom prst="rect">
            <a:avLst/>
          </a:prstGeom>
        </p:spPr>
        <p:txBody>
          <a:bodyPr vert="horz" lIns="121920" tIns="60960" rIns="121920" bIns="60960" rtlCol="0">
            <a:noAutofit/>
          </a:bodyPr>
          <a:lst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i="0" kern="1200">
                <a:solidFill>
                  <a:schemeClr val="tx1"/>
                </a:solidFill>
                <a:latin typeface="Helvetica Neue Light" panose="02000403000000020004" pitchFamily="2" charset="0"/>
                <a:ea typeface="Helvetica Neue Light" panose="02000403000000020004" pitchFamily="2" charset="0"/>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i="0" kern="1200">
                <a:solidFill>
                  <a:schemeClr val="tx1"/>
                </a:solidFill>
                <a:latin typeface="Helvetica Neue Light" panose="02000403000000020004" pitchFamily="2" charset="0"/>
                <a:ea typeface="Helvetica Neue Light" panose="02000403000000020004" pitchFamily="2" charset="0"/>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i="0" kern="1200">
                <a:solidFill>
                  <a:schemeClr val="tx1"/>
                </a:solidFill>
                <a:latin typeface="Helvetica Neue Light" panose="02000403000000020004" pitchFamily="2" charset="0"/>
                <a:ea typeface="Helvetica Neue Light" panose="02000403000000020004" pitchFamily="2" charset="0"/>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i="0" kern="1200">
                <a:solidFill>
                  <a:schemeClr val="tx1"/>
                </a:solidFill>
                <a:latin typeface="Helvetica Neue Light" panose="02000403000000020004" pitchFamily="2" charset="0"/>
                <a:ea typeface="Helvetica Neue Light" panose="02000403000000020004" pitchFamily="2" charset="0"/>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000" b="1" dirty="0">
                <a:latin typeface="+mn-lt"/>
              </a:rPr>
              <a:t>Joanne Chun</a:t>
            </a:r>
            <a:endParaRPr lang="en-US" sz="1000" dirty="0">
              <a:latin typeface="+mn-lt"/>
            </a:endParaRPr>
          </a:p>
        </p:txBody>
      </p:sp>
      <p:sp>
        <p:nvSpPr>
          <p:cNvPr id="9" name="Content Placeholder 3">
            <a:extLst>
              <a:ext uri="{FF2B5EF4-FFF2-40B4-BE49-F238E27FC236}">
                <a16:creationId xmlns:a16="http://schemas.microsoft.com/office/drawing/2014/main" id="{ADA830EE-D0C5-3BAD-465F-00699AB2E6F4}"/>
              </a:ext>
            </a:extLst>
          </p:cNvPr>
          <p:cNvSpPr txBox="1">
            <a:spLocks/>
          </p:cNvSpPr>
          <p:nvPr/>
        </p:nvSpPr>
        <p:spPr>
          <a:xfrm>
            <a:off x="2146384" y="3907513"/>
            <a:ext cx="1124534" cy="304791"/>
          </a:xfrm>
          <a:prstGeom prst="rect">
            <a:avLst/>
          </a:prstGeom>
        </p:spPr>
        <p:txBody>
          <a:bodyPr vert="horz" lIns="121920" tIns="60960" rIns="121920" bIns="609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00" b="1" dirty="0">
                <a:latin typeface="+mn-lt"/>
              </a:rPr>
              <a:t>Michelle Wang</a:t>
            </a:r>
          </a:p>
        </p:txBody>
      </p:sp>
      <p:pic>
        <p:nvPicPr>
          <p:cNvPr id="10" name="Picture 9">
            <a:extLst>
              <a:ext uri="{FF2B5EF4-FFF2-40B4-BE49-F238E27FC236}">
                <a16:creationId xmlns:a16="http://schemas.microsoft.com/office/drawing/2014/main" id="{F1043C62-0C6C-A899-9BF1-57E556B8E50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8668" y="2757490"/>
            <a:ext cx="1145941" cy="1136489"/>
          </a:xfrm>
          <a:prstGeom prst="rect">
            <a:avLst/>
          </a:prstGeom>
        </p:spPr>
      </p:pic>
      <p:pic>
        <p:nvPicPr>
          <p:cNvPr id="11" name="Picture 10">
            <a:extLst>
              <a:ext uri="{FF2B5EF4-FFF2-40B4-BE49-F238E27FC236}">
                <a16:creationId xmlns:a16="http://schemas.microsoft.com/office/drawing/2014/main" id="{57C56DB7-6311-197C-911F-F60C876EE2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3282" y="2769446"/>
            <a:ext cx="1124533" cy="1124533"/>
          </a:xfrm>
          <a:prstGeom prst="rect">
            <a:avLst/>
          </a:prstGeom>
        </p:spPr>
      </p:pic>
      <p:sp>
        <p:nvSpPr>
          <p:cNvPr id="14" name="TextBox 13">
            <a:extLst>
              <a:ext uri="{FF2B5EF4-FFF2-40B4-BE49-F238E27FC236}">
                <a16:creationId xmlns:a16="http://schemas.microsoft.com/office/drawing/2014/main" id="{B5E84B7A-640C-8ECF-DB40-99C8564D4466}"/>
              </a:ext>
            </a:extLst>
          </p:cNvPr>
          <p:cNvSpPr txBox="1"/>
          <p:nvPr/>
        </p:nvSpPr>
        <p:spPr bwMode="auto">
          <a:xfrm>
            <a:off x="4347389" y="4329078"/>
            <a:ext cx="3215624" cy="307777"/>
          </a:xfrm>
          <a:prstGeom prst="rect">
            <a:avLst/>
          </a:prstGeom>
          <a:noFill/>
          <a:ln w="19050" algn="ctr">
            <a:noFill/>
            <a:miter lim="800000"/>
            <a:headEnd/>
            <a:tailEnd/>
          </a:ln>
        </p:spPr>
        <p:txBody>
          <a:bodyPr wrap="none" lIns="0" tIns="0" rIns="0" bIns="0" rtlCol="0">
            <a:spAutoFit/>
          </a:bodyPr>
          <a:lstStyle/>
          <a:p>
            <a:r>
              <a:rPr lang="en-US" sz="2000" dirty="0"/>
              <a:t>https://pharm.ucsf.edu/aicd3</a:t>
            </a:r>
          </a:p>
        </p:txBody>
      </p:sp>
      <p:pic>
        <p:nvPicPr>
          <p:cNvPr id="7" name="Picture 6">
            <a:extLst>
              <a:ext uri="{FF2B5EF4-FFF2-40B4-BE49-F238E27FC236}">
                <a16:creationId xmlns:a16="http://schemas.microsoft.com/office/drawing/2014/main" id="{F7E9077B-EAA0-3BB6-EA1E-A65623463A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25359" y="869497"/>
            <a:ext cx="5475331" cy="3481968"/>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3295" y="4731403"/>
            <a:ext cx="1731897" cy="367221"/>
          </a:xfrm>
          <a:prstGeom prst="rect">
            <a:avLst/>
          </a:prstGeom>
        </p:spPr>
      </p:pic>
    </p:spTree>
    <p:extLst>
      <p:ext uri="{BB962C8B-B14F-4D97-AF65-F5344CB8AC3E}">
        <p14:creationId xmlns:p14="http://schemas.microsoft.com/office/powerpoint/2010/main" val="320295199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1A0AB-08FA-B610-1A40-50D60A00855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A091EA-E5E7-9ABD-DB50-5799203D21FE}"/>
              </a:ext>
            </a:extLst>
          </p:cNvPr>
          <p:cNvSpPr>
            <a:spLocks noGrp="1"/>
          </p:cNvSpPr>
          <p:nvPr>
            <p:ph type="sldNum" sz="quarter" idx="13"/>
          </p:nvPr>
        </p:nvSpPr>
        <p:spPr/>
        <p:txBody>
          <a:bodyPr/>
          <a:lstStyle/>
          <a:p>
            <a:fld id="{52C8B664-E8CB-4796-8AE3-A662347EFE38}" type="slidenum">
              <a:rPr lang="en-US" smtClean="0"/>
              <a:t>7</a:t>
            </a:fld>
            <a:endParaRPr lang="en-US"/>
          </a:p>
        </p:txBody>
      </p:sp>
      <p:sp>
        <p:nvSpPr>
          <p:cNvPr id="2" name="Title 1">
            <a:extLst>
              <a:ext uri="{FF2B5EF4-FFF2-40B4-BE49-F238E27FC236}">
                <a16:creationId xmlns:a16="http://schemas.microsoft.com/office/drawing/2014/main" id="{3ADF000C-1DB0-1301-60FC-41BB61ACDBC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PharmD Residency Match Rates</a:t>
            </a: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295" y="4731403"/>
            <a:ext cx="1731897" cy="367221"/>
          </a:xfrm>
          <a:prstGeom prst="rect">
            <a:avLst/>
          </a:prstGeom>
        </p:spPr>
      </p:pic>
      <p:pic>
        <p:nvPicPr>
          <p:cNvPr id="20" name="Picture 19"/>
          <p:cNvPicPr>
            <a:picLocks noChangeAspect="1"/>
          </p:cNvPicPr>
          <p:nvPr/>
        </p:nvPicPr>
        <p:blipFill>
          <a:blip r:embed="rId4"/>
          <a:stretch>
            <a:fillRect/>
          </a:stretch>
        </p:blipFill>
        <p:spPr>
          <a:xfrm>
            <a:off x="182585" y="1460530"/>
            <a:ext cx="2986354" cy="2276086"/>
          </a:xfrm>
          <a:prstGeom prst="rect">
            <a:avLst/>
          </a:prstGeom>
        </p:spPr>
      </p:pic>
      <p:pic>
        <p:nvPicPr>
          <p:cNvPr id="21" name="Picture 20"/>
          <p:cNvPicPr>
            <a:picLocks noChangeAspect="1"/>
          </p:cNvPicPr>
          <p:nvPr/>
        </p:nvPicPr>
        <p:blipFill>
          <a:blip r:embed="rId5"/>
          <a:stretch>
            <a:fillRect/>
          </a:stretch>
        </p:blipFill>
        <p:spPr>
          <a:xfrm>
            <a:off x="3168939" y="1460530"/>
            <a:ext cx="2954069" cy="2017807"/>
          </a:xfrm>
          <a:prstGeom prst="rect">
            <a:avLst/>
          </a:prstGeom>
        </p:spPr>
      </p:pic>
      <p:pic>
        <p:nvPicPr>
          <p:cNvPr id="22" name="Picture 21"/>
          <p:cNvPicPr>
            <a:picLocks noChangeAspect="1"/>
          </p:cNvPicPr>
          <p:nvPr/>
        </p:nvPicPr>
        <p:blipFill>
          <a:blip r:embed="rId6"/>
          <a:stretch>
            <a:fillRect/>
          </a:stretch>
        </p:blipFill>
        <p:spPr>
          <a:xfrm>
            <a:off x="6123008" y="1478304"/>
            <a:ext cx="2913713" cy="2122733"/>
          </a:xfrm>
          <a:prstGeom prst="rect">
            <a:avLst/>
          </a:prstGeom>
        </p:spPr>
      </p:pic>
    </p:spTree>
    <p:extLst>
      <p:ext uri="{BB962C8B-B14F-4D97-AF65-F5344CB8AC3E}">
        <p14:creationId xmlns:p14="http://schemas.microsoft.com/office/powerpoint/2010/main" val="395993399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3">
            <a:extLst>
              <a:ext uri="{FF2B5EF4-FFF2-40B4-BE49-F238E27FC236}">
                <a16:creationId xmlns:a16="http://schemas.microsoft.com/office/drawing/2014/main" id="{DD78634A-0431-A843-877D-0BCA70E0C31D}"/>
              </a:ext>
            </a:extLst>
          </p:cNvPr>
          <p:cNvSpPr>
            <a:spLocks noGrp="1"/>
          </p:cNvSpPr>
          <p:nvPr>
            <p:ph type="sldNum" sz="quarter" idx="13"/>
          </p:nvPr>
        </p:nvSpPr>
        <p:spPr/>
        <p:txBody>
          <a:bodyPr/>
          <a:lstStyle/>
          <a:p>
            <a:fld id="{7BCC8D0D-EAEC-449D-9161-023DFF90F2E2}" type="slidenum">
              <a:rPr lang="en-US" smtClean="0"/>
              <a:pPr/>
              <a:t>8</a:t>
            </a:fld>
            <a:endParaRPr lang="en-US" dirty="0"/>
          </a:p>
        </p:txBody>
      </p:sp>
      <p:sp>
        <p:nvSpPr>
          <p:cNvPr id="6" name="Content Placeholder 5">
            <a:extLst>
              <a:ext uri="{FF2B5EF4-FFF2-40B4-BE49-F238E27FC236}">
                <a16:creationId xmlns:a16="http://schemas.microsoft.com/office/drawing/2014/main" id="{41BFB9FA-D230-724E-9BD7-C0FD34525596}"/>
              </a:ext>
            </a:extLst>
          </p:cNvPr>
          <p:cNvSpPr>
            <a:spLocks noGrp="1"/>
          </p:cNvSpPr>
          <p:nvPr>
            <p:ph sz="quarter" idx="18"/>
          </p:nvPr>
        </p:nvSpPr>
        <p:spPr>
          <a:xfrm>
            <a:off x="395135" y="2473648"/>
            <a:ext cx="1180762" cy="1704712"/>
          </a:xfrm>
        </p:spPr>
        <p:txBody>
          <a:bodyPr/>
          <a:lstStyle/>
          <a:p>
            <a:pPr marL="0" indent="0">
              <a:buNone/>
            </a:pPr>
            <a:r>
              <a:rPr lang="en-US" sz="900" b="1" dirty="0"/>
              <a:t>Charles Craik, PhD</a:t>
            </a:r>
          </a:p>
          <a:p>
            <a:pPr marL="0" indent="0">
              <a:buNone/>
            </a:pPr>
            <a:r>
              <a:rPr lang="en-US" sz="900" dirty="0"/>
              <a:t>received the </a:t>
            </a:r>
            <a:r>
              <a:rPr lang="en-US" sz="900" b="0" i="0" dirty="0">
                <a:solidFill>
                  <a:srgbClr val="212121"/>
                </a:solidFill>
                <a:effectLst/>
                <a:highlight>
                  <a:srgbClr val="FFFFFF"/>
                </a:highlight>
              </a:rPr>
              <a:t>Andrew </a:t>
            </a:r>
            <a:r>
              <a:rPr lang="en-US" sz="900" b="0" i="0" dirty="0" err="1">
                <a:solidFill>
                  <a:srgbClr val="212121"/>
                </a:solidFill>
                <a:effectLst/>
                <a:highlight>
                  <a:srgbClr val="FFFFFF"/>
                </a:highlight>
              </a:rPr>
              <a:t>Braisted</a:t>
            </a:r>
            <a:r>
              <a:rPr lang="en-US" sz="900" b="0" i="0" dirty="0">
                <a:solidFill>
                  <a:srgbClr val="212121"/>
                </a:solidFill>
                <a:effectLst/>
                <a:highlight>
                  <a:srgbClr val="FFFFFF"/>
                </a:highlight>
              </a:rPr>
              <a:t> Lectureship (UCSF/UCB)</a:t>
            </a:r>
            <a:endParaRPr lang="en-US" sz="900" b="0" i="0" dirty="0">
              <a:solidFill>
                <a:srgbClr val="000000"/>
              </a:solidFill>
              <a:effectLst/>
              <a:highlight>
                <a:srgbClr val="FFFFFF"/>
              </a:highlight>
            </a:endParaRPr>
          </a:p>
          <a:p>
            <a:pPr marL="0" indent="0">
              <a:buNone/>
            </a:pPr>
            <a:endParaRPr lang="en-US" sz="900" dirty="0"/>
          </a:p>
          <a:p>
            <a:endParaRPr lang="en-US" sz="900" dirty="0"/>
          </a:p>
          <a:p>
            <a:pPr marL="0" indent="0">
              <a:buNone/>
            </a:pPr>
            <a:endParaRPr lang="en-US" sz="900" dirty="0"/>
          </a:p>
        </p:txBody>
      </p:sp>
      <p:sp>
        <p:nvSpPr>
          <p:cNvPr id="4" name="Title 3">
            <a:extLst>
              <a:ext uri="{FF2B5EF4-FFF2-40B4-BE49-F238E27FC236}">
                <a16:creationId xmlns:a16="http://schemas.microsoft.com/office/drawing/2014/main" id="{5A6B2427-3F63-4545-B143-9F24130295E3}"/>
              </a:ext>
            </a:extLst>
          </p:cNvPr>
          <p:cNvSpPr>
            <a:spLocks noGrp="1"/>
          </p:cNvSpPr>
          <p:nvPr>
            <p:ph type="title"/>
          </p:nvPr>
        </p:nvSpPr>
        <p:spPr>
          <a:xfrm>
            <a:off x="453585" y="318750"/>
            <a:ext cx="7753790" cy="551526"/>
          </a:xfrm>
          <a:prstGeom prst="rect">
            <a:avLst/>
          </a:prstGeom>
        </p:spPr>
        <p:txBody>
          <a:bodyPr/>
          <a:lstStyle/>
          <a:p>
            <a:r>
              <a:rPr lang="en-US" sz="3200" b="1" dirty="0">
                <a:latin typeface="+mn-lt"/>
              </a:rPr>
              <a:t>Recognizing Our Faculty</a:t>
            </a:r>
          </a:p>
        </p:txBody>
      </p:sp>
      <p:pic>
        <p:nvPicPr>
          <p:cNvPr id="9" name="Picture 8">
            <a:extLst>
              <a:ext uri="{FF2B5EF4-FFF2-40B4-BE49-F238E27FC236}">
                <a16:creationId xmlns:a16="http://schemas.microsoft.com/office/drawing/2014/main" id="{33010195-214A-00DA-9116-89C96231CA1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4090" y="1516308"/>
            <a:ext cx="914400" cy="914400"/>
          </a:xfrm>
          <a:prstGeom prst="rect">
            <a:avLst/>
          </a:prstGeom>
        </p:spPr>
      </p:pic>
      <p:sp>
        <p:nvSpPr>
          <p:cNvPr id="3" name="Content Placeholder 5">
            <a:extLst>
              <a:ext uri="{FF2B5EF4-FFF2-40B4-BE49-F238E27FC236}">
                <a16:creationId xmlns:a16="http://schemas.microsoft.com/office/drawing/2014/main" id="{B65B9B50-FE34-DD06-10E1-4DF4E404A374}"/>
              </a:ext>
            </a:extLst>
          </p:cNvPr>
          <p:cNvSpPr txBox="1">
            <a:spLocks/>
          </p:cNvSpPr>
          <p:nvPr/>
        </p:nvSpPr>
        <p:spPr>
          <a:xfrm>
            <a:off x="1626703" y="2473648"/>
            <a:ext cx="1066717" cy="1704712"/>
          </a:xfrm>
          <a:prstGeom prst="rect">
            <a:avLst/>
          </a:prstGeom>
        </p:spPr>
        <p:txBody>
          <a:bodyPr vert="horz" lIns="91440" tIns="45720" rIns="91440" bIns="45720" rtlCol="0">
            <a:noAutofit/>
          </a:bodyPr>
          <a:lst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sz="900" b="1" i="0" dirty="0">
                <a:solidFill>
                  <a:srgbClr val="000000"/>
                </a:solidFill>
                <a:effectLst/>
                <a:highlight>
                  <a:srgbClr val="FFFFFF"/>
                </a:highlight>
                <a:latin typeface="Helvetica" pitchFamily="2" charset="0"/>
              </a:rPr>
              <a:t>Brian Shoichet, PhD</a:t>
            </a:r>
          </a:p>
          <a:p>
            <a:pPr marL="0" indent="0">
              <a:buFont typeface="Wingdings" charset="2"/>
              <a:buNone/>
            </a:pPr>
            <a:r>
              <a:rPr lang="en-US" sz="900" dirty="0"/>
              <a:t>was named </a:t>
            </a:r>
            <a:r>
              <a:rPr lang="en-US" sz="900" b="0" i="0" dirty="0">
                <a:solidFill>
                  <a:srgbClr val="000000"/>
                </a:solidFill>
                <a:effectLst/>
                <a:highlight>
                  <a:srgbClr val="FFFFFF"/>
                </a:highlight>
              </a:rPr>
              <a:t>Clarivate Highly Cited Researcher (2018-2023) </a:t>
            </a:r>
            <a:endParaRPr lang="en-US" sz="900" dirty="0"/>
          </a:p>
          <a:p>
            <a:endParaRPr lang="en-US" sz="900" dirty="0"/>
          </a:p>
          <a:p>
            <a:pPr marL="0" indent="0">
              <a:buFont typeface="Wingdings" charset="2"/>
              <a:buNone/>
            </a:pPr>
            <a:endParaRPr lang="en-US" sz="900" dirty="0"/>
          </a:p>
        </p:txBody>
      </p:sp>
      <p:pic>
        <p:nvPicPr>
          <p:cNvPr id="5" name="Picture 4">
            <a:extLst>
              <a:ext uri="{FF2B5EF4-FFF2-40B4-BE49-F238E27FC236}">
                <a16:creationId xmlns:a16="http://schemas.microsoft.com/office/drawing/2014/main" id="{5E001710-134A-133C-14B8-93D8A38F5D6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697774" y="1516308"/>
            <a:ext cx="914400" cy="914400"/>
          </a:xfrm>
          <a:prstGeom prst="rect">
            <a:avLst/>
          </a:prstGeom>
        </p:spPr>
      </p:pic>
      <p:sp>
        <p:nvSpPr>
          <p:cNvPr id="10" name="Content Placeholder 5">
            <a:extLst>
              <a:ext uri="{FF2B5EF4-FFF2-40B4-BE49-F238E27FC236}">
                <a16:creationId xmlns:a16="http://schemas.microsoft.com/office/drawing/2014/main" id="{12225946-DD2E-FAA1-9402-5BB3347AC82B}"/>
              </a:ext>
            </a:extLst>
          </p:cNvPr>
          <p:cNvSpPr txBox="1">
            <a:spLocks/>
          </p:cNvSpPr>
          <p:nvPr/>
        </p:nvSpPr>
        <p:spPr>
          <a:xfrm>
            <a:off x="2849114" y="2473648"/>
            <a:ext cx="1123758" cy="1704712"/>
          </a:xfrm>
          <a:prstGeom prst="rect">
            <a:avLst/>
          </a:prstGeom>
        </p:spPr>
        <p:txBody>
          <a:bodyPr vert="horz" lIns="91440" tIns="45720" rIns="91440" bIns="45720" rtlCol="0">
            <a:noAutofit/>
          </a:bodyPr>
          <a:lst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rtl="0" fontAlgn="base">
              <a:buNone/>
            </a:pPr>
            <a:r>
              <a:rPr lang="en-US" sz="900" b="1" i="0" dirty="0">
                <a:solidFill>
                  <a:srgbClr val="000000"/>
                </a:solidFill>
                <a:effectLst/>
                <a:highlight>
                  <a:srgbClr val="FFFFFF"/>
                </a:highlight>
                <a:latin typeface="Helvetica" pitchFamily="2" charset="0"/>
              </a:rPr>
              <a:t>Jason </a:t>
            </a:r>
            <a:r>
              <a:rPr lang="en-US" sz="900" b="1" i="0" dirty="0" err="1">
                <a:solidFill>
                  <a:srgbClr val="000000"/>
                </a:solidFill>
                <a:effectLst/>
                <a:highlight>
                  <a:srgbClr val="FFFFFF"/>
                </a:highlight>
                <a:latin typeface="Helvetica" pitchFamily="2" charset="0"/>
              </a:rPr>
              <a:t>Gestwicki</a:t>
            </a:r>
            <a:r>
              <a:rPr lang="en-US" sz="900" b="1" i="0" dirty="0">
                <a:solidFill>
                  <a:srgbClr val="000000"/>
                </a:solidFill>
                <a:effectLst/>
                <a:highlight>
                  <a:srgbClr val="FFFFFF"/>
                </a:highlight>
                <a:latin typeface="Helvetica" pitchFamily="2" charset="0"/>
              </a:rPr>
              <a:t>, PhD</a:t>
            </a:r>
            <a:endParaRPr lang="en-US" sz="900" b="1" dirty="0">
              <a:solidFill>
                <a:srgbClr val="000000"/>
              </a:solidFill>
              <a:highlight>
                <a:srgbClr val="FFFFFF"/>
              </a:highlight>
              <a:latin typeface="Helvetica" pitchFamily="2" charset="0"/>
            </a:endParaRPr>
          </a:p>
          <a:p>
            <a:pPr marL="0" indent="0" algn="l" rtl="0" fontAlgn="base">
              <a:buNone/>
            </a:pPr>
            <a:r>
              <a:rPr lang="en-US" sz="900" dirty="0">
                <a:solidFill>
                  <a:srgbClr val="000000"/>
                </a:solidFill>
                <a:highlight>
                  <a:srgbClr val="FFFFFF"/>
                </a:highlight>
                <a:latin typeface="Helvetica" pitchFamily="2" charset="0"/>
              </a:rPr>
              <a:t>r</a:t>
            </a:r>
            <a:r>
              <a:rPr lang="en-US" sz="900" b="0" i="0" dirty="0">
                <a:solidFill>
                  <a:srgbClr val="000000"/>
                </a:solidFill>
                <a:effectLst/>
                <a:highlight>
                  <a:srgbClr val="FFFFFF"/>
                </a:highlight>
                <a:latin typeface="Helvetica" pitchFamily="2" charset="0"/>
              </a:rPr>
              <a:t>eceived the Emil Thomas Kaiser Award (Protein Society)  </a:t>
            </a:r>
            <a:endParaRPr lang="en-US" sz="900" b="0" i="0" dirty="0">
              <a:solidFill>
                <a:srgbClr val="000000"/>
              </a:solidFill>
              <a:effectLst/>
              <a:highlight>
                <a:srgbClr val="FFFFFF"/>
              </a:highlight>
              <a:latin typeface="Segoe UI" panose="020B0502040204020203" pitchFamily="34" charset="0"/>
            </a:endParaRPr>
          </a:p>
        </p:txBody>
      </p:sp>
      <p:pic>
        <p:nvPicPr>
          <p:cNvPr id="12" name="Picture 11">
            <a:extLst>
              <a:ext uri="{FF2B5EF4-FFF2-40B4-BE49-F238E27FC236}">
                <a16:creationId xmlns:a16="http://schemas.microsoft.com/office/drawing/2014/main" id="{631E683D-48F0-26D7-5641-66BD6DD36E2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902122" y="1516018"/>
            <a:ext cx="914400" cy="914400"/>
          </a:xfrm>
          <a:prstGeom prst="rect">
            <a:avLst/>
          </a:prstGeom>
        </p:spPr>
      </p:pic>
      <p:pic>
        <p:nvPicPr>
          <p:cNvPr id="14" name="Picture 13">
            <a:extLst>
              <a:ext uri="{FF2B5EF4-FFF2-40B4-BE49-F238E27FC236}">
                <a16:creationId xmlns:a16="http://schemas.microsoft.com/office/drawing/2014/main" id="{6BEC04B7-BF1E-0100-7D96-FDFCCC67B7A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50509" y="1516308"/>
            <a:ext cx="914400" cy="914400"/>
          </a:xfrm>
          <a:prstGeom prst="rect">
            <a:avLst/>
          </a:prstGeom>
        </p:spPr>
      </p:pic>
      <p:sp>
        <p:nvSpPr>
          <p:cNvPr id="15" name="Content Placeholder 5">
            <a:extLst>
              <a:ext uri="{FF2B5EF4-FFF2-40B4-BE49-F238E27FC236}">
                <a16:creationId xmlns:a16="http://schemas.microsoft.com/office/drawing/2014/main" id="{C43D92F4-105D-0423-5FCB-8D9949B427C1}"/>
              </a:ext>
            </a:extLst>
          </p:cNvPr>
          <p:cNvSpPr txBox="1">
            <a:spLocks/>
          </p:cNvSpPr>
          <p:nvPr/>
        </p:nvSpPr>
        <p:spPr>
          <a:xfrm>
            <a:off x="4079694" y="2470325"/>
            <a:ext cx="1056030" cy="1444722"/>
          </a:xfrm>
          <a:prstGeom prst="rect">
            <a:avLst/>
          </a:prstGeom>
        </p:spPr>
        <p:txBody>
          <a:bodyPr vert="horz" lIns="91440" tIns="45720" rIns="91440" bIns="45720" rtlCol="0">
            <a:noAutofit/>
          </a:bodyPr>
          <a:lst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rtl="0" fontAlgn="base">
              <a:buNone/>
            </a:pPr>
            <a:r>
              <a:rPr lang="en-US" sz="900" b="1" i="0" dirty="0">
                <a:solidFill>
                  <a:srgbClr val="000000"/>
                </a:solidFill>
                <a:effectLst/>
                <a:highlight>
                  <a:srgbClr val="FFFFFF"/>
                </a:highlight>
              </a:rPr>
              <a:t>Michelle Arkin, PhD </a:t>
            </a:r>
          </a:p>
          <a:p>
            <a:pPr marL="0" indent="0" algn="l" rtl="0" fontAlgn="base">
              <a:buNone/>
            </a:pPr>
            <a:r>
              <a:rPr lang="en-US" sz="900" dirty="0"/>
              <a:t>received the Arthur C. Cope Scholar Award, Gordon </a:t>
            </a:r>
            <a:r>
              <a:rPr lang="en-US" sz="900" dirty="0" err="1"/>
              <a:t>Hammes</a:t>
            </a:r>
            <a:r>
              <a:rPr lang="en-US" sz="900" dirty="0"/>
              <a:t> Lectureship (ACS)</a:t>
            </a:r>
          </a:p>
          <a:p>
            <a:pPr marL="0" indent="0">
              <a:buFont typeface="Wingdings" charset="2"/>
              <a:buNone/>
            </a:pPr>
            <a:endParaRPr lang="en-US" sz="900" dirty="0"/>
          </a:p>
        </p:txBody>
      </p:sp>
      <p:sp>
        <p:nvSpPr>
          <p:cNvPr id="17" name="Content Placeholder 5">
            <a:extLst>
              <a:ext uri="{FF2B5EF4-FFF2-40B4-BE49-F238E27FC236}">
                <a16:creationId xmlns:a16="http://schemas.microsoft.com/office/drawing/2014/main" id="{105854A2-CE67-1C48-252E-F6B106FEDF67}"/>
              </a:ext>
            </a:extLst>
          </p:cNvPr>
          <p:cNvSpPr txBox="1">
            <a:spLocks/>
          </p:cNvSpPr>
          <p:nvPr/>
        </p:nvSpPr>
        <p:spPr>
          <a:xfrm>
            <a:off x="5283304" y="2470325"/>
            <a:ext cx="1180762" cy="1444722"/>
          </a:xfrm>
          <a:prstGeom prst="rect">
            <a:avLst/>
          </a:prstGeom>
        </p:spPr>
        <p:txBody>
          <a:bodyPr vert="horz" lIns="91440" tIns="45720" rIns="91440" bIns="45720" rtlCol="0">
            <a:noAutofit/>
          </a:bodyPr>
          <a:lst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rtl="0" fontAlgn="base">
              <a:buNone/>
            </a:pPr>
            <a:r>
              <a:rPr lang="en-US" sz="900" b="1" i="0" dirty="0">
                <a:solidFill>
                  <a:srgbClr val="000000"/>
                </a:solidFill>
                <a:effectLst/>
                <a:highlight>
                  <a:srgbClr val="FFFFFF"/>
                </a:highlight>
                <a:latin typeface="Helvetica" pitchFamily="2" charset="0"/>
              </a:rPr>
              <a:t>Aashish </a:t>
            </a:r>
            <a:r>
              <a:rPr lang="en-US" sz="900" b="1" i="0" dirty="0" err="1">
                <a:solidFill>
                  <a:srgbClr val="000000"/>
                </a:solidFill>
                <a:effectLst/>
                <a:highlight>
                  <a:srgbClr val="FFFFFF"/>
                </a:highlight>
                <a:latin typeface="Helvetica" pitchFamily="2" charset="0"/>
              </a:rPr>
              <a:t>Manglik</a:t>
            </a:r>
            <a:r>
              <a:rPr lang="en-US" sz="900" b="1" i="0" dirty="0">
                <a:solidFill>
                  <a:srgbClr val="000000"/>
                </a:solidFill>
                <a:effectLst/>
                <a:highlight>
                  <a:srgbClr val="FFFFFF"/>
                </a:highlight>
                <a:latin typeface="Helvetica" pitchFamily="2" charset="0"/>
              </a:rPr>
              <a:t>, MD, PhD </a:t>
            </a:r>
          </a:p>
          <a:p>
            <a:pPr marL="0" indent="0" algn="l" rtl="0" fontAlgn="base">
              <a:buNone/>
            </a:pPr>
            <a:r>
              <a:rPr lang="en-US" sz="900" dirty="0">
                <a:solidFill>
                  <a:srgbClr val="000000"/>
                </a:solidFill>
                <a:highlight>
                  <a:srgbClr val="FFFFFF"/>
                </a:highlight>
                <a:latin typeface="Helvetica" pitchFamily="2" charset="0"/>
              </a:rPr>
              <a:t>r</a:t>
            </a:r>
            <a:r>
              <a:rPr lang="en-US" sz="900" b="0" i="0" dirty="0">
                <a:solidFill>
                  <a:srgbClr val="000000"/>
                </a:solidFill>
                <a:effectLst/>
                <a:highlight>
                  <a:srgbClr val="FFFFFF"/>
                </a:highlight>
                <a:latin typeface="Helvetica" pitchFamily="2" charset="0"/>
              </a:rPr>
              <a:t>eceived the Byers Award, </a:t>
            </a:r>
            <a:r>
              <a:rPr lang="en-US" sz="900" dirty="0">
                <a:solidFill>
                  <a:srgbClr val="000000"/>
                </a:solidFill>
                <a:highlight>
                  <a:srgbClr val="FFFFFF"/>
                </a:highlight>
                <a:latin typeface="Helvetica" pitchFamily="2" charset="0"/>
              </a:rPr>
              <a:t>and was awarded as both </a:t>
            </a:r>
            <a:r>
              <a:rPr lang="en-US" sz="900" b="0" i="0" dirty="0">
                <a:solidFill>
                  <a:srgbClr val="000000"/>
                </a:solidFill>
                <a:effectLst/>
                <a:highlight>
                  <a:srgbClr val="FFFFFF"/>
                </a:highlight>
                <a:latin typeface="Helvetica" pitchFamily="2" charset="0"/>
              </a:rPr>
              <a:t>Bowes Biomedical Investigator and Clarivate Highly </a:t>
            </a:r>
            <a:br>
              <a:rPr lang="en-US" sz="900" b="0" i="0" dirty="0">
                <a:solidFill>
                  <a:srgbClr val="000000"/>
                </a:solidFill>
                <a:effectLst/>
                <a:highlight>
                  <a:srgbClr val="FFFFFF"/>
                </a:highlight>
                <a:latin typeface="Helvetica" pitchFamily="2" charset="0"/>
              </a:rPr>
            </a:br>
            <a:r>
              <a:rPr lang="en-US" sz="900" b="0" i="0" dirty="0">
                <a:solidFill>
                  <a:srgbClr val="000000"/>
                </a:solidFill>
                <a:effectLst/>
                <a:highlight>
                  <a:srgbClr val="FFFFFF"/>
                </a:highlight>
                <a:latin typeface="Helvetica" pitchFamily="2" charset="0"/>
              </a:rPr>
              <a:t>Cited researcher</a:t>
            </a:r>
            <a:endParaRPr lang="en-US" sz="900" b="0" i="0" dirty="0">
              <a:solidFill>
                <a:srgbClr val="000000"/>
              </a:solidFill>
              <a:effectLst/>
              <a:highlight>
                <a:srgbClr val="FFFFFF"/>
              </a:highlight>
              <a:latin typeface="Segoe UI" panose="020B0502040204020203" pitchFamily="34" charset="0"/>
            </a:endParaRPr>
          </a:p>
        </p:txBody>
      </p:sp>
      <p:pic>
        <p:nvPicPr>
          <p:cNvPr id="18" name="Picture 17">
            <a:extLst>
              <a:ext uri="{FF2B5EF4-FFF2-40B4-BE49-F238E27FC236}">
                <a16:creationId xmlns:a16="http://schemas.microsoft.com/office/drawing/2014/main" id="{1F8AF484-0D6C-FB72-C046-5428AADA0BAF}"/>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559205" y="1516018"/>
            <a:ext cx="914400" cy="914400"/>
          </a:xfrm>
          <a:prstGeom prst="rect">
            <a:avLst/>
          </a:prstGeom>
        </p:spPr>
      </p:pic>
      <p:sp>
        <p:nvSpPr>
          <p:cNvPr id="19" name="Content Placeholder 5">
            <a:extLst>
              <a:ext uri="{FF2B5EF4-FFF2-40B4-BE49-F238E27FC236}">
                <a16:creationId xmlns:a16="http://schemas.microsoft.com/office/drawing/2014/main" id="{36B9A968-71B2-54EA-3C2C-0435ADA39438}"/>
              </a:ext>
            </a:extLst>
          </p:cNvPr>
          <p:cNvSpPr txBox="1">
            <a:spLocks/>
          </p:cNvSpPr>
          <p:nvPr/>
        </p:nvSpPr>
        <p:spPr>
          <a:xfrm>
            <a:off x="6479484" y="2473648"/>
            <a:ext cx="1073841" cy="1704712"/>
          </a:xfrm>
          <a:prstGeom prst="rect">
            <a:avLst/>
          </a:prstGeom>
        </p:spPr>
        <p:txBody>
          <a:bodyPr vert="horz" lIns="91440" tIns="45720" rIns="91440" bIns="45720" rtlCol="0">
            <a:noAutofit/>
          </a:bodyPr>
          <a:lst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rtl="0" fontAlgn="base">
              <a:buNone/>
            </a:pPr>
            <a:r>
              <a:rPr lang="en-US" sz="900" b="1" i="0" dirty="0">
                <a:solidFill>
                  <a:srgbClr val="000000"/>
                </a:solidFill>
                <a:effectLst/>
                <a:highlight>
                  <a:srgbClr val="FFFFFF"/>
                </a:highlight>
                <a:latin typeface="Helvetica" pitchFamily="2" charset="0"/>
              </a:rPr>
              <a:t>Katherine Susa, PhD</a:t>
            </a:r>
          </a:p>
          <a:p>
            <a:pPr marL="0" indent="0" algn="l" rtl="0" fontAlgn="base">
              <a:buNone/>
            </a:pPr>
            <a:r>
              <a:rPr lang="en-US" sz="900" b="0" i="0" dirty="0">
                <a:solidFill>
                  <a:srgbClr val="000000"/>
                </a:solidFill>
                <a:effectLst/>
                <a:highlight>
                  <a:srgbClr val="FFFFFF"/>
                </a:highlight>
                <a:latin typeface="Helvetica" pitchFamily="2" charset="0"/>
              </a:rPr>
              <a:t>NIH Early Independence Award </a:t>
            </a:r>
            <a:endParaRPr lang="en-US" sz="900" b="0" i="0" dirty="0">
              <a:solidFill>
                <a:srgbClr val="000000"/>
              </a:solidFill>
              <a:effectLst/>
              <a:highlight>
                <a:srgbClr val="FFFFFF"/>
              </a:highlight>
              <a:latin typeface="Segoe UI" panose="020B0502040204020203" pitchFamily="34" charset="0"/>
            </a:endParaRPr>
          </a:p>
        </p:txBody>
      </p:sp>
      <p:pic>
        <p:nvPicPr>
          <p:cNvPr id="2" name="Picture 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354857" y="1516018"/>
            <a:ext cx="914400" cy="914400"/>
          </a:xfrm>
          <a:prstGeom prst="rect">
            <a:avLst/>
          </a:prstGeom>
        </p:spPr>
      </p:pic>
      <p:pic>
        <p:nvPicPr>
          <p:cNvPr id="7" name="Picture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3585" y="4715460"/>
            <a:ext cx="1865906" cy="365760"/>
          </a:xfrm>
          <a:prstGeom prst="rect">
            <a:avLst/>
          </a:prstGeom>
        </p:spPr>
      </p:pic>
      <p:pic>
        <p:nvPicPr>
          <p:cNvPr id="20" name="Picture 19">
            <a:extLst>
              <a:ext uri="{FF2B5EF4-FFF2-40B4-BE49-F238E27FC236}">
                <a16:creationId xmlns:a16="http://schemas.microsoft.com/office/drawing/2014/main" id="{449CC759-03AE-E968-5061-6ECAE48A6967}"/>
              </a:ext>
            </a:extLst>
          </p:cNvPr>
          <p:cNvPicPr>
            <a:picLocks noChangeAspect="1"/>
          </p:cNvPicPr>
          <p:nvPr/>
        </p:nvPicPr>
        <p:blipFill>
          <a:blip r:embed="rId10"/>
          <a:srcRect/>
          <a:stretch/>
        </p:blipFill>
        <p:spPr>
          <a:xfrm>
            <a:off x="7807592" y="1532044"/>
            <a:ext cx="914400" cy="914400"/>
          </a:xfrm>
          <a:prstGeom prst="rect">
            <a:avLst/>
          </a:prstGeom>
        </p:spPr>
      </p:pic>
      <p:sp>
        <p:nvSpPr>
          <p:cNvPr id="21" name="Content Placeholder 5">
            <a:extLst>
              <a:ext uri="{FF2B5EF4-FFF2-40B4-BE49-F238E27FC236}">
                <a16:creationId xmlns:a16="http://schemas.microsoft.com/office/drawing/2014/main" id="{767245A2-F17E-39C8-16E8-0BAA7ACEE016}"/>
              </a:ext>
            </a:extLst>
          </p:cNvPr>
          <p:cNvSpPr txBox="1">
            <a:spLocks/>
          </p:cNvSpPr>
          <p:nvPr/>
        </p:nvSpPr>
        <p:spPr>
          <a:xfrm>
            <a:off x="7750360" y="2470325"/>
            <a:ext cx="914400" cy="949514"/>
          </a:xfrm>
          <a:prstGeom prst="rect">
            <a:avLst/>
          </a:prstGeom>
        </p:spPr>
        <p:txBody>
          <a:bodyPr vert="horz" lIns="91440" tIns="45720" rIns="91440" bIns="45720" rtlCol="0">
            <a:noAutofit/>
          </a:bodyPr>
          <a:lst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charset="2"/>
              <a:buNone/>
            </a:pPr>
            <a:r>
              <a:rPr lang="en-US" sz="900" b="1" dirty="0"/>
              <a:t>Jeffrey </a:t>
            </a:r>
            <a:r>
              <a:rPr lang="en-US" sz="900" b="1" dirty="0" err="1"/>
              <a:t>Neitz</a:t>
            </a:r>
            <a:r>
              <a:rPr lang="en-US" sz="900" b="1" dirty="0"/>
              <a:t>, PhD</a:t>
            </a:r>
          </a:p>
          <a:p>
            <a:pPr marL="0" indent="0">
              <a:buFont typeface="Wingdings" charset="2"/>
              <a:buNone/>
            </a:pPr>
            <a:r>
              <a:rPr lang="en-US" sz="900" dirty="0"/>
              <a:t>new faculty member in Pharm </a:t>
            </a:r>
            <a:r>
              <a:rPr lang="en-US" sz="900" dirty="0" err="1"/>
              <a:t>Chem</a:t>
            </a:r>
            <a:endParaRPr lang="en-US" sz="900" dirty="0">
              <a:solidFill>
                <a:srgbClr val="000000"/>
              </a:solidFill>
              <a:highlight>
                <a:srgbClr val="FFFFFF"/>
              </a:highlight>
            </a:endParaRPr>
          </a:p>
          <a:p>
            <a:pPr marL="0" indent="0">
              <a:buFont typeface="Wingdings" charset="2"/>
              <a:buNone/>
            </a:pPr>
            <a:endParaRPr lang="en-US" sz="900" dirty="0"/>
          </a:p>
          <a:p>
            <a:endParaRPr lang="en-US" sz="900" dirty="0"/>
          </a:p>
          <a:p>
            <a:pPr marL="0" indent="0">
              <a:buFont typeface="Wingdings" charset="2"/>
              <a:buNone/>
            </a:pPr>
            <a:endParaRPr lang="en-US" sz="900" dirty="0"/>
          </a:p>
        </p:txBody>
      </p:sp>
    </p:spTree>
    <p:extLst>
      <p:ext uri="{BB962C8B-B14F-4D97-AF65-F5344CB8AC3E}">
        <p14:creationId xmlns:p14="http://schemas.microsoft.com/office/powerpoint/2010/main" val="267574000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3">
            <a:extLst>
              <a:ext uri="{FF2B5EF4-FFF2-40B4-BE49-F238E27FC236}">
                <a16:creationId xmlns:a16="http://schemas.microsoft.com/office/drawing/2014/main" id="{DD78634A-0431-A843-877D-0BCA70E0C31D}"/>
              </a:ext>
            </a:extLst>
          </p:cNvPr>
          <p:cNvSpPr>
            <a:spLocks noGrp="1"/>
          </p:cNvSpPr>
          <p:nvPr>
            <p:ph type="sldNum" sz="quarter" idx="13"/>
          </p:nvPr>
        </p:nvSpPr>
        <p:spPr/>
        <p:txBody>
          <a:bodyPr/>
          <a:lstStyle/>
          <a:p>
            <a:fld id="{7BCC8D0D-EAEC-449D-9161-023DFF90F2E2}" type="slidenum">
              <a:rPr lang="en-US" smtClean="0"/>
              <a:pPr/>
              <a:t>9</a:t>
            </a:fld>
            <a:endParaRPr lang="en-US" dirty="0"/>
          </a:p>
        </p:txBody>
      </p:sp>
      <p:sp>
        <p:nvSpPr>
          <p:cNvPr id="4" name="Title 3">
            <a:extLst>
              <a:ext uri="{FF2B5EF4-FFF2-40B4-BE49-F238E27FC236}">
                <a16:creationId xmlns:a16="http://schemas.microsoft.com/office/drawing/2014/main" id="{5A6B2427-3F63-4545-B143-9F24130295E3}"/>
              </a:ext>
            </a:extLst>
          </p:cNvPr>
          <p:cNvSpPr>
            <a:spLocks noGrp="1"/>
          </p:cNvSpPr>
          <p:nvPr>
            <p:ph type="title"/>
          </p:nvPr>
        </p:nvSpPr>
        <p:spPr>
          <a:xfrm>
            <a:off x="453585" y="318750"/>
            <a:ext cx="7753790" cy="570425"/>
          </a:xfrm>
          <a:prstGeom prst="rect">
            <a:avLst/>
          </a:prstGeom>
        </p:spPr>
        <p:txBody>
          <a:bodyPr/>
          <a:lstStyle/>
          <a:p>
            <a:r>
              <a:rPr lang="en-US" sz="3200" b="1" dirty="0">
                <a:latin typeface="+mn-lt"/>
              </a:rPr>
              <a:t>Recognizing Our Faculty</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3585" y="4715460"/>
            <a:ext cx="1865906" cy="365760"/>
          </a:xfrm>
          <a:prstGeom prst="rect">
            <a:avLst/>
          </a:prstGeom>
        </p:spPr>
      </p:pic>
      <p:sp>
        <p:nvSpPr>
          <p:cNvPr id="20" name="Content Placeholder 5">
            <a:extLst>
              <a:ext uri="{FF2B5EF4-FFF2-40B4-BE49-F238E27FC236}">
                <a16:creationId xmlns:a16="http://schemas.microsoft.com/office/drawing/2014/main" id="{41BFB9FA-D230-724E-9BD7-C0FD34525596}"/>
              </a:ext>
            </a:extLst>
          </p:cNvPr>
          <p:cNvSpPr>
            <a:spLocks noGrp="1"/>
          </p:cNvSpPr>
          <p:nvPr>
            <p:ph sz="quarter" idx="18"/>
          </p:nvPr>
        </p:nvSpPr>
        <p:spPr>
          <a:xfrm>
            <a:off x="794120" y="2374460"/>
            <a:ext cx="1076758" cy="1704712"/>
          </a:xfrm>
        </p:spPr>
        <p:txBody>
          <a:bodyPr/>
          <a:lstStyle/>
          <a:p>
            <a:pPr marL="0" indent="0" algn="l">
              <a:buNone/>
            </a:pPr>
            <a:r>
              <a:rPr lang="en-US" sz="900" b="1" i="0" dirty="0">
                <a:solidFill>
                  <a:srgbClr val="3B3B3B"/>
                </a:solidFill>
                <a:effectLst/>
                <a:highlight>
                  <a:srgbClr val="FFFFFF"/>
                </a:highlight>
              </a:rPr>
              <a:t>Conan MacDougall, PharmD, MAS</a:t>
            </a:r>
          </a:p>
          <a:p>
            <a:pPr marL="0" indent="0">
              <a:buNone/>
            </a:pPr>
            <a:br>
              <a:rPr lang="en-US" sz="900" dirty="0"/>
            </a:br>
            <a:r>
              <a:rPr lang="en-US" sz="900" dirty="0"/>
              <a:t>received the </a:t>
            </a:r>
            <a:r>
              <a:rPr lang="en-US" sz="900" i="0" dirty="0">
                <a:solidFill>
                  <a:srgbClr val="242424"/>
                </a:solidFill>
                <a:effectLst/>
                <a:highlight>
                  <a:srgbClr val="FFFFFF"/>
                </a:highlight>
              </a:rPr>
              <a:t>Academic Senate Distinction in Teaching, 2024</a:t>
            </a:r>
            <a:endParaRPr lang="en-US" sz="900" dirty="0"/>
          </a:p>
          <a:p>
            <a:endParaRPr lang="en-US" sz="900" dirty="0"/>
          </a:p>
          <a:p>
            <a:pPr marL="0" indent="0">
              <a:buNone/>
            </a:pPr>
            <a:endParaRPr lang="en-US" sz="900" dirty="0"/>
          </a:p>
        </p:txBody>
      </p:sp>
      <p:pic>
        <p:nvPicPr>
          <p:cNvPr id="21" name="Picture 20">
            <a:extLst>
              <a:ext uri="{FF2B5EF4-FFF2-40B4-BE49-F238E27FC236}">
                <a16:creationId xmlns:a16="http://schemas.microsoft.com/office/drawing/2014/main" id="{33010195-214A-00DA-9116-89C96231CA1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36732" y="1393371"/>
            <a:ext cx="914400" cy="914400"/>
          </a:xfrm>
          <a:prstGeom prst="rect">
            <a:avLst/>
          </a:prstGeom>
        </p:spPr>
      </p:pic>
      <p:sp>
        <p:nvSpPr>
          <p:cNvPr id="22" name="Content Placeholder 5">
            <a:extLst>
              <a:ext uri="{FF2B5EF4-FFF2-40B4-BE49-F238E27FC236}">
                <a16:creationId xmlns:a16="http://schemas.microsoft.com/office/drawing/2014/main" id="{B65B9B50-FE34-DD06-10E1-4DF4E404A374}"/>
              </a:ext>
            </a:extLst>
          </p:cNvPr>
          <p:cNvSpPr txBox="1">
            <a:spLocks/>
          </p:cNvSpPr>
          <p:nvPr/>
        </p:nvSpPr>
        <p:spPr>
          <a:xfrm>
            <a:off x="2128446" y="2374460"/>
            <a:ext cx="1076757" cy="1704712"/>
          </a:xfrm>
          <a:prstGeom prst="rect">
            <a:avLst/>
          </a:prstGeom>
        </p:spPr>
        <p:txBody>
          <a:bodyPr vert="horz" lIns="91440" tIns="45720" rIns="91440" bIns="45720" rtlCol="0">
            <a:noAutofit/>
          </a:bodyPr>
          <a:lst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pPr>
            <a:r>
              <a:rPr lang="en-US" sz="900" b="1" i="0" dirty="0">
                <a:solidFill>
                  <a:srgbClr val="3B3B3B"/>
                </a:solidFill>
                <a:effectLst/>
                <a:highlight>
                  <a:srgbClr val="FFFFFF"/>
                </a:highlight>
              </a:rPr>
              <a:t>Amelia Deitchman, PharmD, PhD</a:t>
            </a:r>
          </a:p>
          <a:p>
            <a:pPr marL="0" indent="0">
              <a:buFont typeface="Wingdings" charset="2"/>
              <a:buNone/>
            </a:pPr>
            <a:br>
              <a:rPr lang="en-US" sz="900" dirty="0">
                <a:solidFill>
                  <a:srgbClr val="242424"/>
                </a:solidFill>
                <a:highlight>
                  <a:srgbClr val="FFFFFF"/>
                </a:highlight>
              </a:rPr>
            </a:br>
            <a:r>
              <a:rPr lang="en-US" sz="900" dirty="0">
                <a:solidFill>
                  <a:srgbClr val="242424"/>
                </a:solidFill>
                <a:highlight>
                  <a:srgbClr val="FFFFFF"/>
                </a:highlight>
              </a:rPr>
              <a:t>r</a:t>
            </a:r>
            <a:r>
              <a:rPr lang="en-US" sz="900" i="0" dirty="0">
                <a:solidFill>
                  <a:srgbClr val="242424"/>
                </a:solidFill>
                <a:effectLst/>
                <a:highlight>
                  <a:srgbClr val="FFFFFF"/>
                </a:highlight>
              </a:rPr>
              <a:t>eceived the Darrell Abernethy Early Stage Investigator Award, 2024</a:t>
            </a:r>
            <a:endParaRPr lang="en-US" sz="900" dirty="0"/>
          </a:p>
          <a:p>
            <a:pPr marL="0" indent="0">
              <a:buFont typeface="Wingdings" charset="2"/>
              <a:buNone/>
            </a:pPr>
            <a:endParaRPr lang="en-US" sz="900" dirty="0"/>
          </a:p>
        </p:txBody>
      </p:sp>
      <p:pic>
        <p:nvPicPr>
          <p:cNvPr id="23" name="Picture 22">
            <a:extLst>
              <a:ext uri="{FF2B5EF4-FFF2-40B4-BE49-F238E27FC236}">
                <a16:creationId xmlns:a16="http://schemas.microsoft.com/office/drawing/2014/main" id="{5E001710-134A-133C-14B8-93D8A38F5D6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182021" y="1393371"/>
            <a:ext cx="914400" cy="914400"/>
          </a:xfrm>
          <a:prstGeom prst="rect">
            <a:avLst/>
          </a:prstGeom>
        </p:spPr>
      </p:pic>
      <p:sp>
        <p:nvSpPr>
          <p:cNvPr id="24" name="Content Placeholder 5">
            <a:extLst>
              <a:ext uri="{FF2B5EF4-FFF2-40B4-BE49-F238E27FC236}">
                <a16:creationId xmlns:a16="http://schemas.microsoft.com/office/drawing/2014/main" id="{12225946-DD2E-FAA1-9402-5BB3347AC82B}"/>
              </a:ext>
            </a:extLst>
          </p:cNvPr>
          <p:cNvSpPr txBox="1">
            <a:spLocks/>
          </p:cNvSpPr>
          <p:nvPr/>
        </p:nvSpPr>
        <p:spPr>
          <a:xfrm>
            <a:off x="3473097" y="2374460"/>
            <a:ext cx="1187189" cy="1704712"/>
          </a:xfrm>
          <a:prstGeom prst="rect">
            <a:avLst/>
          </a:prstGeom>
        </p:spPr>
        <p:txBody>
          <a:bodyPr vert="horz" lIns="91440" tIns="45720" rIns="91440" bIns="45720" rtlCol="0">
            <a:noAutofit/>
          </a:bodyPr>
          <a:lst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pPr>
            <a:r>
              <a:rPr lang="en-US" sz="900" b="1" i="0" dirty="0">
                <a:solidFill>
                  <a:srgbClr val="3B3B3B"/>
                </a:solidFill>
                <a:effectLst/>
                <a:highlight>
                  <a:srgbClr val="FFFFFF"/>
                </a:highlight>
              </a:rPr>
              <a:t>Sharon Youmans, PharmD, MPH</a:t>
            </a:r>
          </a:p>
          <a:p>
            <a:pPr marL="0" indent="0" algn="l">
              <a:buNone/>
            </a:pPr>
            <a:endParaRPr lang="en-US" sz="900" b="1" i="0" dirty="0">
              <a:solidFill>
                <a:srgbClr val="3B3B3B"/>
              </a:solidFill>
              <a:effectLst/>
              <a:highlight>
                <a:srgbClr val="FFFFFF"/>
              </a:highlight>
            </a:endParaRPr>
          </a:p>
          <a:p>
            <a:pPr marL="0" indent="0" algn="l" rtl="0" fontAlgn="base">
              <a:buNone/>
            </a:pPr>
            <a:r>
              <a:rPr lang="en-US" sz="900" dirty="0">
                <a:solidFill>
                  <a:srgbClr val="000000"/>
                </a:solidFill>
                <a:highlight>
                  <a:srgbClr val="FFFFFF"/>
                </a:highlight>
              </a:rPr>
              <a:t>r</a:t>
            </a:r>
            <a:r>
              <a:rPr lang="en-US" sz="900" i="0" dirty="0">
                <a:solidFill>
                  <a:srgbClr val="000000"/>
                </a:solidFill>
                <a:effectLst/>
                <a:highlight>
                  <a:srgbClr val="FFFFFF"/>
                </a:highlight>
              </a:rPr>
              <a:t>eceived the </a:t>
            </a:r>
            <a:r>
              <a:rPr lang="en-US" sz="900" i="0" dirty="0">
                <a:solidFill>
                  <a:srgbClr val="242424"/>
                </a:solidFill>
                <a:effectLst/>
                <a:highlight>
                  <a:srgbClr val="FFFFFF"/>
                </a:highlight>
              </a:rPr>
              <a:t>American Society of Health-System Pharmacists- Association of Black Health System Pharmacists Joint Leadership Award, 2023 </a:t>
            </a:r>
            <a:endParaRPr lang="en-US" sz="900" i="0" dirty="0">
              <a:solidFill>
                <a:srgbClr val="000000"/>
              </a:solidFill>
              <a:effectLst/>
              <a:highlight>
                <a:srgbClr val="FFFFFF"/>
              </a:highlight>
            </a:endParaRPr>
          </a:p>
        </p:txBody>
      </p:sp>
      <p:pic>
        <p:nvPicPr>
          <p:cNvPr id="25" name="Picture 24">
            <a:extLst>
              <a:ext uri="{FF2B5EF4-FFF2-40B4-BE49-F238E27FC236}">
                <a16:creationId xmlns:a16="http://schemas.microsoft.com/office/drawing/2014/main" id="{631E683D-48F0-26D7-5641-66BD6DD36E2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529602" y="1393371"/>
            <a:ext cx="914400" cy="914400"/>
          </a:xfrm>
          <a:prstGeom prst="rect">
            <a:avLst/>
          </a:prstGeom>
        </p:spPr>
      </p:pic>
      <p:pic>
        <p:nvPicPr>
          <p:cNvPr id="26" name="Picture 25">
            <a:extLst>
              <a:ext uri="{FF2B5EF4-FFF2-40B4-BE49-F238E27FC236}">
                <a16:creationId xmlns:a16="http://schemas.microsoft.com/office/drawing/2014/main" id="{6BEC04B7-BF1E-0100-7D96-FDFCCC67B7A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872599" y="1393371"/>
            <a:ext cx="914400" cy="914400"/>
          </a:xfrm>
          <a:prstGeom prst="rect">
            <a:avLst/>
          </a:prstGeom>
        </p:spPr>
      </p:pic>
      <p:sp>
        <p:nvSpPr>
          <p:cNvPr id="27" name="Content Placeholder 5">
            <a:extLst>
              <a:ext uri="{FF2B5EF4-FFF2-40B4-BE49-F238E27FC236}">
                <a16:creationId xmlns:a16="http://schemas.microsoft.com/office/drawing/2014/main" id="{C43D92F4-105D-0423-5FCB-8D9949B427C1}"/>
              </a:ext>
            </a:extLst>
          </p:cNvPr>
          <p:cNvSpPr txBox="1">
            <a:spLocks/>
          </p:cNvSpPr>
          <p:nvPr/>
        </p:nvSpPr>
        <p:spPr>
          <a:xfrm>
            <a:off x="4807423" y="2372723"/>
            <a:ext cx="1110130" cy="1704712"/>
          </a:xfrm>
          <a:prstGeom prst="rect">
            <a:avLst/>
          </a:prstGeom>
        </p:spPr>
        <p:txBody>
          <a:bodyPr vert="horz" lIns="91440" tIns="45720" rIns="91440" bIns="45720" rtlCol="0">
            <a:noAutofit/>
          </a:bodyPr>
          <a:lst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pPr>
            <a:r>
              <a:rPr lang="en-US" sz="900" b="1" i="0" dirty="0">
                <a:solidFill>
                  <a:srgbClr val="3B3B3B"/>
                </a:solidFill>
                <a:effectLst/>
                <a:highlight>
                  <a:srgbClr val="FFFFFF"/>
                </a:highlight>
              </a:rPr>
              <a:t>Crystal Zhou, PharmD</a:t>
            </a:r>
          </a:p>
          <a:p>
            <a:pPr marL="0" indent="0" algn="l" rtl="0" fontAlgn="base">
              <a:buNone/>
            </a:pPr>
            <a:br>
              <a:rPr lang="en-US" sz="900" dirty="0">
                <a:solidFill>
                  <a:srgbClr val="000000"/>
                </a:solidFill>
                <a:highlight>
                  <a:srgbClr val="FFFFFF"/>
                </a:highlight>
              </a:rPr>
            </a:br>
            <a:r>
              <a:rPr lang="en-US" sz="900" dirty="0">
                <a:solidFill>
                  <a:srgbClr val="000000"/>
                </a:solidFill>
                <a:highlight>
                  <a:srgbClr val="FFFFFF"/>
                </a:highlight>
              </a:rPr>
              <a:t>r</a:t>
            </a:r>
            <a:r>
              <a:rPr lang="en-US" sz="900" b="0" i="0" u="none" strike="noStrike" dirty="0">
                <a:solidFill>
                  <a:srgbClr val="000000"/>
                </a:solidFill>
                <a:effectLst/>
                <a:highlight>
                  <a:srgbClr val="FFFFFF"/>
                </a:highlight>
              </a:rPr>
              <a:t>eceived the American College of Clinical Pharmacy Cardiology PRN Clinical Practice Award, 2023</a:t>
            </a:r>
            <a:r>
              <a:rPr lang="en-US" sz="900" b="0" i="0" dirty="0">
                <a:solidFill>
                  <a:srgbClr val="000000"/>
                </a:solidFill>
                <a:effectLst/>
                <a:highlight>
                  <a:srgbClr val="FFFFFF"/>
                </a:highlight>
              </a:rPr>
              <a:t> </a:t>
            </a:r>
            <a:endParaRPr lang="en-US" sz="900" dirty="0"/>
          </a:p>
          <a:p>
            <a:endParaRPr lang="en-US" sz="900" dirty="0"/>
          </a:p>
          <a:p>
            <a:pPr marL="0" indent="0">
              <a:buFont typeface="Wingdings" charset="2"/>
              <a:buNone/>
            </a:pPr>
            <a:endParaRPr lang="en-US" sz="900" dirty="0"/>
          </a:p>
        </p:txBody>
      </p:sp>
      <p:pic>
        <p:nvPicPr>
          <p:cNvPr id="28" name="Picture 27">
            <a:extLst>
              <a:ext uri="{FF2B5EF4-FFF2-40B4-BE49-F238E27FC236}">
                <a16:creationId xmlns:a16="http://schemas.microsoft.com/office/drawing/2014/main" id="{35F0967E-71CA-E53F-3FEA-8FB1D5D74A8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194570" y="1393371"/>
            <a:ext cx="914400" cy="914400"/>
          </a:xfrm>
          <a:prstGeom prst="rect">
            <a:avLst/>
          </a:prstGeom>
        </p:spPr>
      </p:pic>
      <p:pic>
        <p:nvPicPr>
          <p:cNvPr id="29" name="Picture 28">
            <a:extLst>
              <a:ext uri="{FF2B5EF4-FFF2-40B4-BE49-F238E27FC236}">
                <a16:creationId xmlns:a16="http://schemas.microsoft.com/office/drawing/2014/main" id="{F6EB516D-1047-E378-4FA5-4BF7D5B06CA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516541" y="1393371"/>
            <a:ext cx="914400" cy="914400"/>
          </a:xfrm>
          <a:prstGeom prst="rect">
            <a:avLst/>
          </a:prstGeom>
        </p:spPr>
      </p:pic>
      <p:sp>
        <p:nvSpPr>
          <p:cNvPr id="30" name="Content Placeholder 5">
            <a:extLst>
              <a:ext uri="{FF2B5EF4-FFF2-40B4-BE49-F238E27FC236}">
                <a16:creationId xmlns:a16="http://schemas.microsoft.com/office/drawing/2014/main" id="{A28DD6FD-788A-9ADB-BB65-EB4324C7E68F}"/>
              </a:ext>
            </a:extLst>
          </p:cNvPr>
          <p:cNvSpPr txBox="1">
            <a:spLocks/>
          </p:cNvSpPr>
          <p:nvPr/>
        </p:nvSpPr>
        <p:spPr>
          <a:xfrm>
            <a:off x="6145957" y="2372723"/>
            <a:ext cx="1093567" cy="1704712"/>
          </a:xfrm>
          <a:prstGeom prst="rect">
            <a:avLst/>
          </a:prstGeom>
        </p:spPr>
        <p:txBody>
          <a:bodyPr vert="horz" lIns="91440" tIns="45720" rIns="91440" bIns="45720" rtlCol="0">
            <a:noAutofit/>
          </a:bodyPr>
          <a:lst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pPr>
            <a:r>
              <a:rPr lang="en-US" sz="900" b="1" i="0" dirty="0">
                <a:solidFill>
                  <a:srgbClr val="3B3B3B"/>
                </a:solidFill>
                <a:effectLst/>
                <a:highlight>
                  <a:srgbClr val="FFFFFF"/>
                </a:highlight>
              </a:rPr>
              <a:t>Kathryn Phillips, PhD</a:t>
            </a:r>
          </a:p>
          <a:p>
            <a:pPr marL="0" indent="0" fontAlgn="base">
              <a:buNone/>
            </a:pPr>
            <a:br>
              <a:rPr lang="en-US" sz="900" dirty="0">
                <a:solidFill>
                  <a:srgbClr val="000000"/>
                </a:solidFill>
                <a:highlight>
                  <a:srgbClr val="FFFFFF"/>
                </a:highlight>
              </a:rPr>
            </a:br>
            <a:r>
              <a:rPr lang="en-US" sz="900" dirty="0">
                <a:solidFill>
                  <a:srgbClr val="000000"/>
                </a:solidFill>
                <a:highlight>
                  <a:srgbClr val="FFFFFF"/>
                </a:highlight>
              </a:rPr>
              <a:t>honored by the </a:t>
            </a:r>
            <a:r>
              <a:rPr lang="en-US" sz="900" i="0" dirty="0">
                <a:solidFill>
                  <a:srgbClr val="242424"/>
                </a:solidFill>
                <a:effectLst/>
                <a:highlight>
                  <a:srgbClr val="FFFFFF"/>
                </a:highlight>
              </a:rPr>
              <a:t>top-most cited 100,000 scientists list for 2022, </a:t>
            </a:r>
            <a:r>
              <a:rPr lang="en-US" sz="900" i="0" dirty="0">
                <a:effectLst/>
              </a:rPr>
              <a:t>Elsevier </a:t>
            </a:r>
            <a:r>
              <a:rPr lang="en-US" sz="900" dirty="0"/>
              <a:t>D</a:t>
            </a:r>
            <a:r>
              <a:rPr lang="en-US" sz="900" i="0" dirty="0">
                <a:effectLst/>
              </a:rPr>
              <a:t>ata Repository; </a:t>
            </a:r>
            <a:r>
              <a:rPr lang="en-US" sz="900" dirty="0" err="1"/>
              <a:t>Brocher</a:t>
            </a:r>
            <a:r>
              <a:rPr lang="en-US" sz="900" dirty="0"/>
              <a:t> Foundation Scholar in Residence </a:t>
            </a:r>
            <a:endParaRPr lang="en-US" sz="900" i="0" dirty="0">
              <a:effectLst/>
            </a:endParaRPr>
          </a:p>
          <a:p>
            <a:pPr marL="0" indent="0" algn="l" rtl="0" fontAlgn="base">
              <a:buNone/>
            </a:pPr>
            <a:endParaRPr lang="en-US" sz="900" dirty="0"/>
          </a:p>
          <a:p>
            <a:endParaRPr lang="en-US" sz="900" dirty="0"/>
          </a:p>
          <a:p>
            <a:pPr marL="0" indent="0">
              <a:buFont typeface="Wingdings" charset="2"/>
              <a:buNone/>
            </a:pPr>
            <a:endParaRPr lang="en-US" sz="900" dirty="0"/>
          </a:p>
        </p:txBody>
      </p:sp>
      <p:sp>
        <p:nvSpPr>
          <p:cNvPr id="31" name="Content Placeholder 5">
            <a:extLst>
              <a:ext uri="{FF2B5EF4-FFF2-40B4-BE49-F238E27FC236}">
                <a16:creationId xmlns:a16="http://schemas.microsoft.com/office/drawing/2014/main" id="{893F93B8-B10B-FC4D-BF25-E6C9B1BCB7D8}"/>
              </a:ext>
            </a:extLst>
          </p:cNvPr>
          <p:cNvSpPr txBox="1">
            <a:spLocks/>
          </p:cNvSpPr>
          <p:nvPr/>
        </p:nvSpPr>
        <p:spPr>
          <a:xfrm>
            <a:off x="7467928" y="2372723"/>
            <a:ext cx="1079981" cy="1704712"/>
          </a:xfrm>
          <a:prstGeom prst="rect">
            <a:avLst/>
          </a:prstGeom>
        </p:spPr>
        <p:txBody>
          <a:bodyPr vert="horz" lIns="91440" tIns="45720" rIns="91440" bIns="45720" rtlCol="0">
            <a:noAutofit/>
          </a:bodyPr>
          <a:lstStyle>
            <a:lvl1pPr marL="295275" indent="-295275"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38" indent="-284163"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50" indent="-227013" algn="l" defTabSz="640080"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700" indent="-222250" algn="l" defTabSz="640080"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63" indent="-227013" algn="l" defTabSz="640080"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pPr>
            <a:r>
              <a:rPr lang="en-US" sz="900" b="1" i="0" dirty="0">
                <a:solidFill>
                  <a:srgbClr val="3B3B3B"/>
                </a:solidFill>
                <a:effectLst/>
                <a:highlight>
                  <a:srgbClr val="FFFFFF"/>
                </a:highlight>
              </a:rPr>
              <a:t>Jeroen Jansen, PhD</a:t>
            </a:r>
          </a:p>
          <a:p>
            <a:pPr marL="0" indent="0" fontAlgn="base">
              <a:buNone/>
            </a:pPr>
            <a:br>
              <a:rPr lang="en-US" sz="900" dirty="0">
                <a:solidFill>
                  <a:srgbClr val="000000"/>
                </a:solidFill>
                <a:highlight>
                  <a:srgbClr val="FFFFFF"/>
                </a:highlight>
              </a:rPr>
            </a:br>
            <a:r>
              <a:rPr lang="en-US" sz="900" dirty="0">
                <a:solidFill>
                  <a:srgbClr val="000000"/>
                </a:solidFill>
                <a:highlight>
                  <a:srgbClr val="FFFFFF"/>
                </a:highlight>
              </a:rPr>
              <a:t>honored by the </a:t>
            </a:r>
            <a:r>
              <a:rPr lang="en-US" sz="900" i="0" dirty="0">
                <a:solidFill>
                  <a:srgbClr val="242424"/>
                </a:solidFill>
                <a:effectLst/>
                <a:highlight>
                  <a:srgbClr val="FFFFFF"/>
                </a:highlight>
              </a:rPr>
              <a:t>top-most cited 100,000 scientists list for 2022, </a:t>
            </a:r>
            <a:r>
              <a:rPr lang="en-US" sz="900" i="0" dirty="0">
                <a:effectLst/>
              </a:rPr>
              <a:t>Elsevier </a:t>
            </a:r>
            <a:r>
              <a:rPr lang="en-US" sz="900" dirty="0"/>
              <a:t>D</a:t>
            </a:r>
            <a:r>
              <a:rPr lang="en-US" sz="900" i="0" dirty="0">
                <a:effectLst/>
              </a:rPr>
              <a:t>ata Repository</a:t>
            </a:r>
          </a:p>
          <a:p>
            <a:endParaRPr lang="en-US" sz="900" dirty="0"/>
          </a:p>
          <a:p>
            <a:pPr marL="0" indent="0">
              <a:buFont typeface="Wingdings" charset="2"/>
              <a:buNone/>
            </a:pPr>
            <a:endParaRPr lang="en-US" sz="900" dirty="0"/>
          </a:p>
        </p:txBody>
      </p:sp>
    </p:spTree>
    <p:extLst>
      <p:ext uri="{BB962C8B-B14F-4D97-AF65-F5344CB8AC3E}">
        <p14:creationId xmlns:p14="http://schemas.microsoft.com/office/powerpoint/2010/main" val="1112333517"/>
      </p:ext>
    </p:extLst>
  </p:cSld>
  <p:clrMapOvr>
    <a:masterClrMapping/>
  </p:clrMapOvr>
  <p:transition>
    <p:fade/>
  </p:transition>
</p:sld>
</file>

<file path=ppt/theme/theme1.xml><?xml version="1.0" encoding="utf-8"?>
<a:theme xmlns:a="http://schemas.openxmlformats.org/drawingml/2006/main" name="UCSF Classic">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marL="295275" marR="0" indent="-295275" algn="l" defTabSz="640080" rtl="0" eaLnBrk="1" fontAlgn="auto" latinLnBrk="0" hangingPunct="1">
          <a:lnSpc>
            <a:spcPct val="100000"/>
          </a:lnSpc>
          <a:spcBef>
            <a:spcPts val="0"/>
          </a:spcBef>
          <a:spcAft>
            <a:spcPts val="1000"/>
          </a:spcAft>
          <a:buClr>
            <a:srgbClr val="0093D0"/>
          </a:buClr>
          <a:buSzPct val="80000"/>
          <a:buFont typeface="Wingdings" charset="2"/>
          <a:buChar char="§"/>
          <a:tabLst/>
          <a:defRPr kumimoji="0" sz="2200" b="0" i="0" u="none" strike="noStrike" kern="1200" cap="none" spc="0" normalizeH="0" baseline="0" noProof="0" dirty="0" smtClean="0">
            <a:ln>
              <a:noFill/>
            </a:ln>
            <a:solidFill>
              <a:srgbClr val="052049"/>
            </a:solidFill>
            <a:effectLst/>
            <a:uLnTx/>
            <a:uFillTx/>
            <a:latin typeface="+mn-lt"/>
            <a:ea typeface="+mn-ea"/>
            <a:cs typeface="+mn-cs"/>
          </a:defRPr>
        </a:defPPr>
      </a:lstStyle>
    </a:txDef>
  </a:objectDefaults>
  <a:extraClrSchemeLst/>
  <a:extLst>
    <a:ext uri="{05A4C25C-085E-4340-85A3-A5531E510DB2}">
      <thm15:themeFamily xmlns:thm15="http://schemas.microsoft.com/office/thememl/2012/main" name="Presentation Template for General Use" id="{86AFEBA3-17D6-414A-9B5D-01A8CF09C714}" vid="{1FCB2733-7D71-4540-977A-E687D6DDBE55}"/>
    </a:ext>
  </a:extLst>
</a:theme>
</file>

<file path=ppt/theme/theme2.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Presentation Template for General Use" id="{86AFEBA3-17D6-414A-9B5D-01A8CF09C714}" vid="{B959E5FC-D31F-6340-8583-3082E424EF74}"/>
    </a:ext>
  </a:extLst>
</a:theme>
</file>

<file path=ppt/theme/theme3.xml><?xml version="1.0" encoding="utf-8"?>
<a:theme xmlns:a="http://schemas.openxmlformats.org/drawingml/2006/main" name="Blank">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Presentation Template for General Use" id="{86AFEBA3-17D6-414A-9B5D-01A8CF09C714}" vid="{59173A14-6B22-0045-922A-571D1E4ED2CF}"/>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2018.0720 Presentation Template for PharmD Education - MASTER" id="{FF8B499B-B0F9-C24D-8E6E-EB0814E570DB}" vid="{DA0D51FD-6E48-224F-9617-FDC9C4512EBA}"/>
    </a:ext>
  </a:extLst>
</a:theme>
</file>

<file path=ppt/theme/theme7.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C36F4753F4C84EB451F6C600B7CDC8" ma:contentTypeVersion="18" ma:contentTypeDescription="Create a new document." ma:contentTypeScope="" ma:versionID="1200493b665457aaa438b306dd6037b6">
  <xsd:schema xmlns:xsd="http://www.w3.org/2001/XMLSchema" xmlns:xs="http://www.w3.org/2001/XMLSchema" xmlns:p="http://schemas.microsoft.com/office/2006/metadata/properties" xmlns:ns2="094ba90c-1f83-4004-9782-b2c1ad6f6b1b" xmlns:ns3="3920ec0b-0f19-4658-bd9c-7a2b7284b087" targetNamespace="http://schemas.microsoft.com/office/2006/metadata/properties" ma:root="true" ma:fieldsID="2cb835a69cf2d905d3310655a16fac13" ns2:_="" ns3:_="">
    <xsd:import namespace="094ba90c-1f83-4004-9782-b2c1ad6f6b1b"/>
    <xsd:import namespace="3920ec0b-0f19-4658-bd9c-7a2b7284b0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4ba90c-1f83-4004-9782-b2c1ad6f6b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973eda6-ee47-49cd-8b90-1ba368fd384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20ec0b-0f19-4658-bd9c-7a2b7284b0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2a5abb5-3f18-4e50-86f0-901830d83493}" ma:internalName="TaxCatchAll" ma:showField="CatchAllData" ma:web="3920ec0b-0f19-4658-bd9c-7a2b7284b0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TaxCatchAll xmlns="3920ec0b-0f19-4658-bd9c-7a2b7284b087" xsi:nil="true"/>
    <lcf76f155ced4ddcb4097134ff3c332f xmlns="094ba90c-1f83-4004-9782-b2c1ad6f6b1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E6691B-C293-4982-9D41-D968165E266B}"/>
</file>

<file path=customXml/itemProps2.xml><?xml version="1.0" encoding="utf-8"?>
<ds:datastoreItem xmlns:ds="http://schemas.openxmlformats.org/officeDocument/2006/customXml" ds:itemID="{DB48DB2A-A2BB-49B9-B517-04CB45F2482A}">
  <ds:schemaRefs>
    <ds:schemaRef ds:uri="http://schemas.microsoft.com/office/2006/documentManagement/types"/>
    <ds:schemaRef ds:uri="http://purl.org/dc/elements/1.1/"/>
    <ds:schemaRef ds:uri="094ba90c-1f83-4004-9782-b2c1ad6f6b1b"/>
    <ds:schemaRef ds:uri="http://www.w3.org/XML/1998/namespace"/>
    <ds:schemaRef ds:uri="http://schemas.openxmlformats.org/package/2006/metadata/core-properties"/>
    <ds:schemaRef ds:uri="3920ec0b-0f19-4658-bd9c-7a2b7284b087"/>
    <ds:schemaRef ds:uri="http://schemas.microsoft.com/office/2006/metadata/properties"/>
    <ds:schemaRef ds:uri="http://purl.org/dc/dcmitype/"/>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F8A51949-CE2D-4D1D-81B7-CD96A13119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UCSF Classic</Template>
  <TotalTime>4072</TotalTime>
  <Words>1903</Words>
  <Application>Microsoft Office PowerPoint</Application>
  <PresentationFormat>On-screen Show (16:9)</PresentationFormat>
  <Paragraphs>313</Paragraphs>
  <Slides>30</Slides>
  <Notes>19</Notes>
  <HiddenSlides>0</HiddenSlides>
  <MMClips>1</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30</vt:i4>
      </vt:variant>
    </vt:vector>
  </HeadingPairs>
  <TitlesOfParts>
    <vt:vector size="48" baseType="lpstr">
      <vt:lpstr>.AppleSystemUIFont</vt:lpstr>
      <vt:lpstr>Aptos</vt:lpstr>
      <vt:lpstr>Aptos Display</vt:lpstr>
      <vt:lpstr>Arial</vt:lpstr>
      <vt:lpstr>Calibri</vt:lpstr>
      <vt:lpstr>Calibri Light</vt:lpstr>
      <vt:lpstr>Garamond</vt:lpstr>
      <vt:lpstr>Helvetica</vt:lpstr>
      <vt:lpstr>Helvetica Neue</vt:lpstr>
      <vt:lpstr>Segoe UI</vt:lpstr>
      <vt:lpstr>Times New Roman</vt:lpstr>
      <vt:lpstr>Wingdings</vt:lpstr>
      <vt:lpstr>UCSF Classic</vt:lpstr>
      <vt:lpstr>UCSF Contemporary</vt:lpstr>
      <vt:lpstr>Blank</vt:lpstr>
      <vt:lpstr>1_Office Theme</vt:lpstr>
      <vt:lpstr>Office Theme</vt:lpstr>
      <vt:lpstr>1_UCSF Contemporary</vt:lpstr>
      <vt:lpstr>SOP Town Hall</vt:lpstr>
      <vt:lpstr>Town Hall Agenda</vt:lpstr>
      <vt:lpstr>PowerPoint Presentation</vt:lpstr>
      <vt:lpstr>PowerPoint Presentation</vt:lpstr>
      <vt:lpstr>PharmD Admissions</vt:lpstr>
      <vt:lpstr>New MS Degree Program in AI-CD3</vt:lpstr>
      <vt:lpstr>PharmD Residency Match Rates</vt:lpstr>
      <vt:lpstr>Recognizing Our Faculty</vt:lpstr>
      <vt:lpstr>Recognizing Our Faculty</vt:lpstr>
      <vt:lpstr>Recognizing Our Faculty and Staff</vt:lpstr>
      <vt:lpstr>Recognizing Our Staff</vt:lpstr>
      <vt:lpstr>Recognizing Our Students</vt:lpstr>
      <vt:lpstr>UCSF Alumni Weekend 2024</vt:lpstr>
      <vt:lpstr>New PharmD Pathway Programs</vt:lpstr>
      <vt:lpstr>In Tribute to Excellence: The Pioneering Contributions of Les Benet A Symposium in Honor of Leslie Z. Benet, PhD</vt:lpstr>
      <vt:lpstr>2024 School of Pharmacy Retreat</vt:lpstr>
      <vt:lpstr>Presentations on New PharmD Pipeline Programs</vt:lpstr>
      <vt:lpstr>PowerPoint Presentation</vt:lpstr>
      <vt:lpstr>UC Merced to UCSF SoP Pipeline</vt:lpstr>
      <vt:lpstr>UC Merced to UCSF Pipeline</vt:lpstr>
      <vt:lpstr>UCM-UCSF BS-PharmD Program Funding</vt:lpstr>
      <vt:lpstr>UCM-UCSF BS-PharmD People</vt:lpstr>
      <vt:lpstr>PowerPoint Presentation</vt:lpstr>
      <vt:lpstr>Education Unit Reorg Update</vt:lpstr>
      <vt:lpstr>PharmD Education Unit Reorganization: Goals</vt:lpstr>
      <vt:lpstr>PowerPoint Presentation</vt:lpstr>
      <vt:lpstr>How can we increase applications and matriculations into our PharmD program?</vt:lpstr>
      <vt:lpstr>PharmD Outreach/Recruitment</vt:lpstr>
      <vt:lpstr>PharmD Outreach/Recruitment</vt:lpstr>
      <vt:lpstr>Panelists</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Updates from the Dean</dc:title>
  <dc:subject>Presentation Template</dc:subject>
  <dc:creator>MILLER, MATTHEW</dc:creator>
  <dc:description>Derek MacDavid | derek@bigpicdesign.com</dc:description>
  <cp:lastModifiedBy>Lin, Lawrence</cp:lastModifiedBy>
  <cp:revision>73</cp:revision>
  <cp:lastPrinted>2018-07-18T21:06:11Z</cp:lastPrinted>
  <dcterms:created xsi:type="dcterms:W3CDTF">2023-10-10T12:20:39Z</dcterms:created>
  <dcterms:modified xsi:type="dcterms:W3CDTF">2024-04-18T15:23:56Z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0x0101007AC36F4753F4C84EB451F6C600B7CDC8</vt:lpwstr>
  </property>
  <property fmtid="{D5CDD505-2E9C-101B-9397-08002B2CF9AE}" pid="3" name="MediaServiceImageTags">
    <vt:lpwstr/>
  </property>
</Properties>
</file>