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5661600" cy="18288000"/>
  <p:notesSz cx="7010400" cy="9296400"/>
  <p:defaultTextStyle>
    <a:defPPr>
      <a:defRPr lang="en-US"/>
    </a:defPPr>
    <a:lvl1pPr marL="0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1404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2808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4212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65616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07020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48424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789829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31233" algn="l" defTabSz="1541404" rtl="0" eaLnBrk="1" latinLnBrk="0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>
          <p15:clr>
            <a:srgbClr val="A4A3A4"/>
          </p15:clr>
        </p15:guide>
        <p15:guide id="2" pos="112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8A1"/>
    <a:srgbClr val="FF7E79"/>
    <a:srgbClr val="9437FF"/>
    <a:srgbClr val="EC1848"/>
    <a:srgbClr val="178CCB"/>
    <a:srgbClr val="90BD31"/>
    <a:srgbClr val="716FB2"/>
    <a:srgbClr val="F48024"/>
    <a:srgbClr val="09387D"/>
    <a:srgbClr val="052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8C702-BAD2-6946-9467-298DBBD629EF}" v="2" dt="2024-10-24T23:28:47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9"/>
    <p:restoredTop sz="94275" autoAdjust="0"/>
  </p:normalViewPr>
  <p:slideViewPr>
    <p:cSldViewPr snapToGrid="0" snapToObjects="1">
      <p:cViewPr varScale="1">
        <p:scale>
          <a:sx n="37" d="100"/>
          <a:sy n="37" d="100"/>
        </p:scale>
        <p:origin x="304" y="384"/>
      </p:cViewPr>
      <p:guideLst>
        <p:guide orient="horz" pos="5760"/>
        <p:guide pos="112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m, Frank" userId="00da6b66-76ee-4212-bcd5-090515910d61" providerId="ADAL" clId="{1BD8C702-BAD2-6946-9467-298DBBD629EF}"/>
    <pc:docChg chg="modSld">
      <pc:chgData name="Farm, Frank" userId="00da6b66-76ee-4212-bcd5-090515910d61" providerId="ADAL" clId="{1BD8C702-BAD2-6946-9467-298DBBD629EF}" dt="2024-10-24T23:27:53.293" v="0" actId="20578"/>
      <pc:docMkLst>
        <pc:docMk/>
      </pc:docMkLst>
      <pc:sldChg chg="modSp">
        <pc:chgData name="Farm, Frank" userId="00da6b66-76ee-4212-bcd5-090515910d61" providerId="ADAL" clId="{1BD8C702-BAD2-6946-9467-298DBBD629EF}" dt="2024-10-24T23:27:53.293" v="0" actId="20578"/>
        <pc:sldMkLst>
          <pc:docMk/>
          <pc:sldMk cId="269249397" sldId="256"/>
        </pc:sldMkLst>
        <pc:spChg chg="mod">
          <ac:chgData name="Farm, Frank" userId="00da6b66-76ee-4212-bcd5-090515910d61" providerId="ADAL" clId="{1BD8C702-BAD2-6946-9467-298DBBD629EF}" dt="2024-10-24T23:27:53.293" v="0" actId="20578"/>
          <ac:spMkLst>
            <pc:docMk/>
            <pc:sldMk cId="269249397" sldId="256"/>
            <ac:spMk id="22" creationId="{F3D6949D-B4E7-A374-8737-ED21864E14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BF112-0BD2-A24D-A692-034184E85735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7675" y="1162050"/>
            <a:ext cx="61150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5BE5C-B455-F844-B090-824D30C1F0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56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5BE5C-B455-F844-B090-824D30C1F0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620" y="5681135"/>
            <a:ext cx="30312360" cy="39200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40" y="10363200"/>
            <a:ext cx="24963120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2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65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07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48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789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3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3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836892" y="1951569"/>
            <a:ext cx="31290578" cy="416136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2776" y="1951569"/>
            <a:ext cx="93289755" cy="41613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8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7021" y="11751735"/>
            <a:ext cx="30312360" cy="3632200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7021" y="7751236"/>
            <a:ext cx="30312360" cy="4000499"/>
          </a:xfrm>
        </p:spPr>
        <p:txBody>
          <a:bodyPr anchor="b"/>
          <a:lstStyle>
            <a:lvl1pPr marL="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1pPr>
            <a:lvl2pPr marL="154140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280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4212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65616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0702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48424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789829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3123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2778" y="11379201"/>
            <a:ext cx="62290164" cy="32186035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37300" y="11379201"/>
            <a:ext cx="62290168" cy="32186035"/>
          </a:xfrm>
        </p:spPr>
        <p:txBody>
          <a:bodyPr/>
          <a:lstStyle>
            <a:lvl1pPr>
              <a:defRPr sz="9400"/>
            </a:lvl1pPr>
            <a:lvl2pPr>
              <a:defRPr sz="8100"/>
            </a:lvl2pPr>
            <a:lvl3pPr>
              <a:defRPr sz="67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89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0" y="732368"/>
            <a:ext cx="3209544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0" y="4093635"/>
            <a:ext cx="15756733" cy="1706032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404" indent="0">
              <a:buNone/>
              <a:defRPr sz="6700" b="1"/>
            </a:lvl2pPr>
            <a:lvl3pPr marL="3082808" indent="0">
              <a:buNone/>
              <a:defRPr sz="6100" b="1"/>
            </a:lvl3pPr>
            <a:lvl4pPr marL="4624212" indent="0">
              <a:buNone/>
              <a:defRPr sz="5400" b="1"/>
            </a:lvl4pPr>
            <a:lvl5pPr marL="6165616" indent="0">
              <a:buNone/>
              <a:defRPr sz="5400" b="1"/>
            </a:lvl5pPr>
            <a:lvl6pPr marL="7707020" indent="0">
              <a:buNone/>
              <a:defRPr sz="5400" b="1"/>
            </a:lvl6pPr>
            <a:lvl7pPr marL="9248424" indent="0">
              <a:buNone/>
              <a:defRPr sz="5400" b="1"/>
            </a:lvl7pPr>
            <a:lvl8pPr marL="10789829" indent="0">
              <a:buNone/>
              <a:defRPr sz="5400" b="1"/>
            </a:lvl8pPr>
            <a:lvl9pPr marL="12331233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3080" y="5799667"/>
            <a:ext cx="15756733" cy="10536768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115599" y="4093635"/>
            <a:ext cx="15762923" cy="1706032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1404" indent="0">
              <a:buNone/>
              <a:defRPr sz="6700" b="1"/>
            </a:lvl2pPr>
            <a:lvl3pPr marL="3082808" indent="0">
              <a:buNone/>
              <a:defRPr sz="6100" b="1"/>
            </a:lvl3pPr>
            <a:lvl4pPr marL="4624212" indent="0">
              <a:buNone/>
              <a:defRPr sz="5400" b="1"/>
            </a:lvl4pPr>
            <a:lvl5pPr marL="6165616" indent="0">
              <a:buNone/>
              <a:defRPr sz="5400" b="1"/>
            </a:lvl5pPr>
            <a:lvl6pPr marL="7707020" indent="0">
              <a:buNone/>
              <a:defRPr sz="5400" b="1"/>
            </a:lvl6pPr>
            <a:lvl7pPr marL="9248424" indent="0">
              <a:buNone/>
              <a:defRPr sz="5400" b="1"/>
            </a:lvl7pPr>
            <a:lvl8pPr marL="10789829" indent="0">
              <a:buNone/>
              <a:defRPr sz="5400" b="1"/>
            </a:lvl8pPr>
            <a:lvl9pPr marL="12331233" indent="0">
              <a:buNone/>
              <a:defRPr sz="5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115599" y="5799667"/>
            <a:ext cx="15762923" cy="10536768"/>
          </a:xfrm>
        </p:spPr>
        <p:txBody>
          <a:bodyPr/>
          <a:lstStyle>
            <a:lvl1pPr>
              <a:defRPr sz="8100"/>
            </a:lvl1pPr>
            <a:lvl2pPr>
              <a:defRPr sz="67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0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2" y="728133"/>
            <a:ext cx="11732421" cy="3098800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2695" y="728135"/>
            <a:ext cx="19935825" cy="15608301"/>
          </a:xfrm>
        </p:spPr>
        <p:txBody>
          <a:bodyPr/>
          <a:lstStyle>
            <a:lvl1pPr>
              <a:defRPr sz="10800"/>
            </a:lvl1pPr>
            <a:lvl2pPr>
              <a:defRPr sz="9400"/>
            </a:lvl2pPr>
            <a:lvl3pPr>
              <a:defRPr sz="81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2" y="3826935"/>
            <a:ext cx="11732421" cy="12509501"/>
          </a:xfrm>
        </p:spPr>
        <p:txBody>
          <a:bodyPr/>
          <a:lstStyle>
            <a:lvl1pPr marL="0" indent="0">
              <a:buNone/>
              <a:defRPr sz="4700"/>
            </a:lvl1pPr>
            <a:lvl2pPr marL="1541404" indent="0">
              <a:buNone/>
              <a:defRPr sz="4000"/>
            </a:lvl2pPr>
            <a:lvl3pPr marL="3082808" indent="0">
              <a:buNone/>
              <a:defRPr sz="3400"/>
            </a:lvl3pPr>
            <a:lvl4pPr marL="4624212" indent="0">
              <a:buNone/>
              <a:defRPr sz="3000"/>
            </a:lvl4pPr>
            <a:lvl5pPr marL="6165616" indent="0">
              <a:buNone/>
              <a:defRPr sz="3000"/>
            </a:lvl5pPr>
            <a:lvl6pPr marL="7707020" indent="0">
              <a:buNone/>
              <a:defRPr sz="3000"/>
            </a:lvl6pPr>
            <a:lvl7pPr marL="9248424" indent="0">
              <a:buNone/>
              <a:defRPr sz="3000"/>
            </a:lvl7pPr>
            <a:lvl8pPr marL="10789829" indent="0">
              <a:buNone/>
              <a:defRPr sz="3000"/>
            </a:lvl8pPr>
            <a:lvl9pPr marL="12331233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9923" y="12801600"/>
            <a:ext cx="21396960" cy="1511301"/>
          </a:xfrm>
        </p:spPr>
        <p:txBody>
          <a:bodyPr anchor="b"/>
          <a:lstStyle>
            <a:lvl1pPr algn="l">
              <a:defRPr sz="6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89923" y="1634067"/>
            <a:ext cx="21396960" cy="10972800"/>
          </a:xfrm>
        </p:spPr>
        <p:txBody>
          <a:bodyPr/>
          <a:lstStyle>
            <a:lvl1pPr marL="0" indent="0">
              <a:buNone/>
              <a:defRPr sz="10800"/>
            </a:lvl1pPr>
            <a:lvl2pPr marL="1541404" indent="0">
              <a:buNone/>
              <a:defRPr sz="9400"/>
            </a:lvl2pPr>
            <a:lvl3pPr marL="3082808" indent="0">
              <a:buNone/>
              <a:defRPr sz="8100"/>
            </a:lvl3pPr>
            <a:lvl4pPr marL="4624212" indent="0">
              <a:buNone/>
              <a:defRPr sz="6700"/>
            </a:lvl4pPr>
            <a:lvl5pPr marL="6165616" indent="0">
              <a:buNone/>
              <a:defRPr sz="6700"/>
            </a:lvl5pPr>
            <a:lvl6pPr marL="7707020" indent="0">
              <a:buNone/>
              <a:defRPr sz="6700"/>
            </a:lvl6pPr>
            <a:lvl7pPr marL="9248424" indent="0">
              <a:buNone/>
              <a:defRPr sz="6700"/>
            </a:lvl7pPr>
            <a:lvl8pPr marL="10789829" indent="0">
              <a:buNone/>
              <a:defRPr sz="6700"/>
            </a:lvl8pPr>
            <a:lvl9pPr marL="12331233" indent="0">
              <a:buNone/>
              <a:defRPr sz="6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89923" y="14312901"/>
            <a:ext cx="21396960" cy="2146299"/>
          </a:xfrm>
        </p:spPr>
        <p:txBody>
          <a:bodyPr/>
          <a:lstStyle>
            <a:lvl1pPr marL="0" indent="0">
              <a:buNone/>
              <a:defRPr sz="4700"/>
            </a:lvl1pPr>
            <a:lvl2pPr marL="1541404" indent="0">
              <a:buNone/>
              <a:defRPr sz="4000"/>
            </a:lvl2pPr>
            <a:lvl3pPr marL="3082808" indent="0">
              <a:buNone/>
              <a:defRPr sz="3400"/>
            </a:lvl3pPr>
            <a:lvl4pPr marL="4624212" indent="0">
              <a:buNone/>
              <a:defRPr sz="3000"/>
            </a:lvl4pPr>
            <a:lvl5pPr marL="6165616" indent="0">
              <a:buNone/>
              <a:defRPr sz="3000"/>
            </a:lvl5pPr>
            <a:lvl6pPr marL="7707020" indent="0">
              <a:buNone/>
              <a:defRPr sz="3000"/>
            </a:lvl6pPr>
            <a:lvl7pPr marL="9248424" indent="0">
              <a:buNone/>
              <a:defRPr sz="3000"/>
            </a:lvl7pPr>
            <a:lvl8pPr marL="10789829" indent="0">
              <a:buNone/>
              <a:defRPr sz="3000"/>
            </a:lvl8pPr>
            <a:lvl9pPr marL="12331233" indent="0">
              <a:buNone/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3080" y="732368"/>
            <a:ext cx="32095440" cy="3048000"/>
          </a:xfrm>
          <a:prstGeom prst="rect">
            <a:avLst/>
          </a:prstGeom>
        </p:spPr>
        <p:txBody>
          <a:bodyPr vert="horz" lIns="308281" tIns="154140" rIns="308281" bIns="1541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3080" y="4267201"/>
            <a:ext cx="32095440" cy="12069235"/>
          </a:xfrm>
          <a:prstGeom prst="rect">
            <a:avLst/>
          </a:prstGeom>
        </p:spPr>
        <p:txBody>
          <a:bodyPr vert="horz" lIns="308281" tIns="154140" rIns="308281" bIns="1541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83080" y="16950268"/>
            <a:ext cx="8321040" cy="97366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l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EF195-8879-3840-93BE-513BCF39BCE4}" type="datetimeFigureOut">
              <a:rPr lang="en-US" smtClean="0"/>
              <a:t>10/24/24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4380" y="16950268"/>
            <a:ext cx="11292840" cy="97366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ct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57480" y="16950268"/>
            <a:ext cx="8321040" cy="973667"/>
          </a:xfrm>
          <a:prstGeom prst="rect">
            <a:avLst/>
          </a:prstGeom>
        </p:spPr>
        <p:txBody>
          <a:bodyPr vert="horz" lIns="308281" tIns="154140" rIns="308281" bIns="154140" rtlCol="0" anchor="ctr"/>
          <a:lstStyle>
            <a:lvl1pPr algn="r">
              <a:defRPr sz="4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E28B-6616-9841-9E31-BFE599A24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20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1404" rtl="0" eaLnBrk="1" latinLnBrk="0" hangingPunct="1">
        <a:spcBef>
          <a:spcPct val="0"/>
        </a:spcBef>
        <a:buNone/>
        <a:defRPr sz="1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6053" indent="-1156053" algn="l" defTabSz="1541404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4782" indent="-963378" algn="l" defTabSz="1541404" rtl="0" eaLnBrk="1" latinLnBrk="0" hangingPunct="1">
        <a:spcBef>
          <a:spcPct val="20000"/>
        </a:spcBef>
        <a:buFont typeface="Arial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853510" indent="-770702" algn="l" defTabSz="1541404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14" indent="-770702" algn="l" defTabSz="1541404" rtl="0" eaLnBrk="1" latinLnBrk="0" hangingPunct="1">
        <a:spcBef>
          <a:spcPct val="20000"/>
        </a:spcBef>
        <a:buFont typeface="Arial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936318" indent="-770702" algn="l" defTabSz="1541404" rtl="0" eaLnBrk="1" latinLnBrk="0" hangingPunct="1">
        <a:spcBef>
          <a:spcPct val="20000"/>
        </a:spcBef>
        <a:buFont typeface="Arial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77722" indent="-770702" algn="l" defTabSz="1541404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019127" indent="-770702" algn="l" defTabSz="1541404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560531" indent="-770702" algn="l" defTabSz="1541404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101935" indent="-770702" algn="l" defTabSz="1541404" rtl="0" eaLnBrk="1" latinLnBrk="0" hangingPunct="1">
        <a:spcBef>
          <a:spcPct val="20000"/>
        </a:spcBef>
        <a:buFont typeface="Arial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1404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2808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4212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65616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07020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48424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789829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31233" algn="l" defTabSz="1541404" rtl="0" eaLnBrk="1" latinLnBrk="0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86385" y="444607"/>
            <a:ext cx="35661600" cy="23155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 algn="ctr">
              <a:lnSpc>
                <a:spcPts val="7469"/>
              </a:lnSpc>
              <a:spcAft>
                <a:spcPts val="1100"/>
              </a:spcAft>
              <a:defRPr lang="en-US"/>
            </a:pPr>
            <a:r>
              <a:rPr lang="en-US" sz="7200" b="1" spc="-62" dirty="0">
                <a:solidFill>
                  <a:srgbClr val="0B48A1"/>
                </a:solidFill>
                <a:latin typeface="Arial" charset="77"/>
                <a:ea typeface="Arial" charset="77"/>
                <a:cs typeface="Arial" charset="77"/>
              </a:rPr>
              <a:t>SOP Strategic Plan Update – RESEARCH</a:t>
            </a:r>
          </a:p>
          <a:p>
            <a:pPr algn="ctr">
              <a:defRPr lang="en-US"/>
            </a:pP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Co-Leads: Robin Corelli and Tanja Kortemme</a:t>
            </a:r>
          </a:p>
          <a:p>
            <a:pPr algn="ctr">
              <a:defRPr lang="en-US"/>
            </a:pP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Group Members: Steve </a:t>
            </a:r>
            <a:r>
              <a:rPr lang="en-US" sz="3200" dirty="0" err="1">
                <a:latin typeface="Arial" charset="77"/>
                <a:ea typeface="Arial" charset="77"/>
                <a:cs typeface="Arial" charset="77"/>
              </a:rPr>
              <a:t>Altschuler</a:t>
            </a: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, Bill </a:t>
            </a:r>
            <a:r>
              <a:rPr lang="en-US" sz="3200" dirty="0" err="1">
                <a:latin typeface="Arial" charset="77"/>
                <a:ea typeface="Arial" charset="77"/>
                <a:cs typeface="Arial" charset="77"/>
              </a:rPr>
              <a:t>DeGrado</a:t>
            </a: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, Bo Huang, Akinyemi Oni-</a:t>
            </a:r>
            <a:r>
              <a:rPr lang="en-US" sz="3200" dirty="0" err="1">
                <a:latin typeface="Arial" charset="77"/>
                <a:ea typeface="Arial" charset="77"/>
                <a:cs typeface="Arial" charset="77"/>
              </a:rPr>
              <a:t>Orisan</a:t>
            </a: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, Kathryn, Phillips, </a:t>
            </a:r>
            <a:r>
              <a:rPr lang="en-US" sz="3200" dirty="0" err="1">
                <a:latin typeface="Arial" charset="77"/>
                <a:ea typeface="Arial" charset="77"/>
                <a:cs typeface="Arial" charset="77"/>
              </a:rPr>
              <a:t>Catera</a:t>
            </a:r>
            <a:r>
              <a:rPr lang="en-US" sz="3200" dirty="0">
                <a:latin typeface="Arial" charset="77"/>
                <a:ea typeface="Arial" charset="77"/>
                <a:cs typeface="Arial" charset="77"/>
              </a:rPr>
              <a:t> Wilder</a:t>
            </a:r>
          </a:p>
        </p:txBody>
      </p:sp>
      <p:sp>
        <p:nvSpPr>
          <p:cNvPr id="6" name="Rectangle 105"/>
          <p:cNvSpPr>
            <a:spLocks noChangeArrowheads="1"/>
          </p:cNvSpPr>
          <p:nvPr/>
        </p:nvSpPr>
        <p:spPr bwMode="auto">
          <a:xfrm>
            <a:off x="139773" y="2778973"/>
            <a:ext cx="35400409" cy="15309077"/>
          </a:xfrm>
          <a:prstGeom prst="rect">
            <a:avLst/>
          </a:prstGeom>
          <a:solidFill>
            <a:srgbClr val="E8E9E9"/>
          </a:solidFill>
          <a:ln>
            <a:noFill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TextBox 3"/>
          <p:cNvSpPr txBox="1"/>
          <p:nvPr/>
        </p:nvSpPr>
        <p:spPr>
          <a:xfrm>
            <a:off x="493775" y="2985215"/>
            <a:ext cx="8567929" cy="1463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8640" tIns="457200" rIns="365760" bIns="365760" anchor="t"/>
          <a:lstStyle/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r>
              <a:rPr lang="en-US" sz="3703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Goals</a:t>
            </a:r>
            <a:r>
              <a:rPr sz="3703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:</a:t>
            </a:r>
            <a:r>
              <a:rPr lang="en-US" sz="3703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 </a:t>
            </a:r>
            <a:endParaRPr lang="en-US" sz="2000" b="1" spc="-18" dirty="0">
              <a:solidFill>
                <a:srgbClr val="0B48A1"/>
              </a:solidFill>
              <a:latin typeface="Arial" panose="020B0604020202020204" pitchFamily="34" charset="0"/>
              <a:ea typeface="Garamond" charset="77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tabLst>
                <a:tab pos="444500" algn="l"/>
              </a:tabLst>
              <a:defRPr lang="en-US"/>
            </a:pP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1.1 	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Develop the </a:t>
            </a: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mechanistic understanding, technology, and 	translational strategies 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to find treatments for all human 	diseases</a:t>
            </a:r>
          </a:p>
          <a:p>
            <a:pPr>
              <a:spcAft>
                <a:spcPts val="1800"/>
              </a:spcAft>
              <a:tabLst>
                <a:tab pos="444500" algn="l"/>
              </a:tabLst>
              <a:defRPr lang="en-US"/>
            </a:pP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1.2 	Optimize health and care delivery 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through clinical and health 	services research affecting medications, tests, devices and 	delivery innovations</a:t>
            </a:r>
          </a:p>
          <a:p>
            <a:pPr>
              <a:spcAft>
                <a:spcPts val="1800"/>
              </a:spcAft>
              <a:tabLst>
                <a:tab pos="444500" algn="l"/>
              </a:tabLst>
              <a:defRPr lang="en-US"/>
            </a:pP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1.3	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Harness and conduct </a:t>
            </a: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research that transforms PharmD 	education</a:t>
            </a:r>
          </a:p>
          <a:p>
            <a:pPr>
              <a:spcAft>
                <a:spcPts val="1800"/>
              </a:spcAft>
              <a:tabLst>
                <a:tab pos="444500" algn="l"/>
              </a:tabLst>
              <a:defRPr lang="en-US"/>
            </a:pP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1.4	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Enable and reward </a:t>
            </a: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entrepreneurship of our faculty, staff, and 	trainees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, who found and collaborate with companies and engage 	in other strategic partnerships</a:t>
            </a:r>
          </a:p>
          <a:p>
            <a:pPr>
              <a:spcAft>
                <a:spcPts val="1800"/>
              </a:spcAft>
              <a:tabLst>
                <a:tab pos="444500" algn="l"/>
              </a:tabLst>
              <a:defRPr lang="en-US"/>
            </a:pP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1.5	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Harness </a:t>
            </a:r>
            <a:r>
              <a:rPr lang="en-US" sz="2000" b="1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innovations in artificial intelligence </a:t>
            </a:r>
            <a:r>
              <a:rPr lang="en-US" sz="20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to accelerate and 	integrate discovery and translational research by expanding 	existing strengths and through new faculty recruitment</a:t>
            </a:r>
            <a:endParaRPr sz="3703" spc="37" dirty="0">
              <a:latin typeface="Arial" panose="020B0604020202020204" pitchFamily="34" charset="0"/>
              <a:ea typeface="Garamond" charset="77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700" b="1" dirty="0">
                <a:solidFill>
                  <a:srgbClr val="0B48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Highlighted Subgoals: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1.1.1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Support and create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expert-led technology centers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(instrumentation and people) to enhance methodological 	innovations and accelerate groundbreaking research.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1.1.2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Build and grow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teams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work on cross-cutting 	challenges that bridge the gap from atoms to organisms and 	populations.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1.2.1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and support collaborations that assess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clinical 	effectiveness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preferences, cost-effectiveness, budget 	implications, and health equity effects of health technologies.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1.3.1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collaborative educational research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hub that 	provides funding, support, and development for conducting 	and disseminating educational research.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1.3.2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Apply theory, analysis, and experimentation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solve 	challenges in health professions education.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1.4.1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an environment that supports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entrepreneurship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	utilizing resources with SOP and QBI, and developing new 	external partnerships with a resulting financial benefit to SOP, 	departments, laboratories and inventors.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728663" algn="l"/>
              </a:tabLs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1.5.1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Expanding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strengths in AI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through new faculty recruitment.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26664650" y="2753411"/>
            <a:ext cx="8567928" cy="14867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8640" tIns="457200" rIns="365760" bIns="365760" anchor="t"/>
          <a:lstStyle/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endParaRPr lang="en-US" sz="3703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defRPr lang="en-US"/>
            </a:pPr>
            <a:endParaRPr lang="en-US" sz="1600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  <a:defRPr lang="en-US"/>
            </a:pPr>
            <a:endParaRPr lang="en-US" sz="1600" spc="-18" dirty="0">
              <a:solidFill>
                <a:srgbClr val="178CCB"/>
              </a:solidFill>
              <a:latin typeface="Garamond" charset="77"/>
              <a:ea typeface="Garamond" charset="77"/>
              <a:cs typeface="Garamond" charset="77"/>
            </a:endParaRPr>
          </a:p>
          <a:p>
            <a:pPr>
              <a:defRPr lang="en-US"/>
            </a:pPr>
            <a:r>
              <a:rPr lang="en-US" sz="3703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Challenges: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Decreasing federal funding for curiosity-driven discovery science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Long-term support for technology centers and experts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Speed of AI developments in drug discovery and clinical sciences, requiring large-scale data, computational resources, and AI expertise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Limited funding opportunities for educational research</a:t>
            </a:r>
          </a:p>
          <a:p>
            <a:pPr>
              <a:defRPr lang="en-US"/>
            </a:pPr>
            <a:endParaRPr lang="en-US" sz="1600" spc="-18" dirty="0">
              <a:latin typeface="Arial" panose="020B0604020202020204" pitchFamily="34" charset="0"/>
              <a:ea typeface="Garamond" charset="77"/>
              <a:cs typeface="Arial" panose="020B0604020202020204" pitchFamily="34" charset="0"/>
            </a:endParaRPr>
          </a:p>
          <a:p>
            <a:pPr>
              <a:defRPr lang="en-US"/>
            </a:pPr>
            <a:endParaRPr lang="en-US" sz="1600" spc="-18" dirty="0">
              <a:latin typeface="Arial" panose="020B0604020202020204" pitchFamily="34" charset="0"/>
              <a:ea typeface="Garamond" charset="77"/>
              <a:cs typeface="Arial" panose="020B0604020202020204" pitchFamily="34" charset="0"/>
            </a:endParaRPr>
          </a:p>
          <a:p>
            <a:pPr>
              <a:defRPr lang="en-US"/>
            </a:pPr>
            <a:r>
              <a:rPr lang="en-US" sz="3700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Future Directions: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Increase opportunities at the interface of academic science and entrepreneurship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Faculty recruitment at collaborative intersections and artificial intelligence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Enhance the faculty pipeline through the creation of a PharmD academic fellowship program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/>
            </a:pPr>
            <a:r>
              <a:rPr lang="en-US" sz="2600" spc="-18" dirty="0"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Expand and promote the PharmD-PhD dual degree program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9625376" y="3031395"/>
            <a:ext cx="16660369" cy="1463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548640" tIns="457200" rIns="365760" bIns="365760" anchor="t"/>
          <a:lstStyle/>
          <a:p>
            <a:pPr>
              <a:lnSpc>
                <a:spcPts val="3486"/>
              </a:lnSpc>
              <a:spcAft>
                <a:spcPts val="1800"/>
              </a:spcAft>
              <a:defRPr lang="en-US"/>
            </a:pPr>
            <a:r>
              <a:rPr lang="en-US" sz="3703" b="1" spc="-18" dirty="0">
                <a:solidFill>
                  <a:srgbClr val="0B48A1"/>
                </a:solidFill>
                <a:latin typeface="Arial" panose="020B0604020202020204" pitchFamily="34" charset="0"/>
                <a:ea typeface="Garamond" charset="7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27594634" y="17623058"/>
            <a:ext cx="4785941" cy="1662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/>
          <a:lstStyle/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1300" b="1" spc="12" dirty="0">
              <a:solidFill>
                <a:srgbClr val="716FB2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endParaRPr lang="en-US" sz="3000" b="1" spc="12" dirty="0">
              <a:solidFill>
                <a:srgbClr val="FF0000"/>
              </a:solidFill>
              <a:latin typeface="Arial" charset="77"/>
              <a:ea typeface="Arial" charset="77"/>
              <a:cs typeface="Arial" charset="77"/>
            </a:endParaRPr>
          </a:p>
          <a:p>
            <a:pPr>
              <a:lnSpc>
                <a:spcPts val="1663"/>
              </a:lnSpc>
              <a:spcAft>
                <a:spcPts val="275"/>
              </a:spcAft>
              <a:defRPr lang="en-US"/>
            </a:pPr>
            <a:r>
              <a:rPr lang="en-US" sz="3000" b="1" spc="12" dirty="0">
                <a:solidFill>
                  <a:srgbClr val="BA0000"/>
                </a:solidFill>
                <a:latin typeface="Arial" charset="77"/>
                <a:ea typeface="Arial" charset="77"/>
                <a:cs typeface="Arial" charset="77"/>
              </a:rPr>
              <a:t>Need to output at 200%</a:t>
            </a:r>
            <a:endParaRPr sz="3000" spc="12" dirty="0">
              <a:solidFill>
                <a:srgbClr val="BA0000"/>
              </a:solidFill>
              <a:latin typeface="Arial" charset="77"/>
              <a:ea typeface="Arial" charset="77"/>
              <a:cs typeface="Arial" charset="77"/>
            </a:endParaRPr>
          </a:p>
        </p:txBody>
      </p:sp>
      <p:pic>
        <p:nvPicPr>
          <p:cNvPr id="7" name="Picture 6" descr="UCSF_SubLogo_SchoolPharm_navy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4" y="434742"/>
            <a:ext cx="6455665" cy="21910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3D6949D-B4E7-A374-8737-ED21864E14BA}"/>
              </a:ext>
            </a:extLst>
          </p:cNvPr>
          <p:cNvSpPr txBox="1"/>
          <p:nvPr/>
        </p:nvSpPr>
        <p:spPr>
          <a:xfrm>
            <a:off x="10001896" y="4453081"/>
            <a:ext cx="15942365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1.1.1 technology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Small molecule Discovery Center – Charles Hart, new director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NMR structure determination and drug discovery accelerated by new AI 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7519B1-40F0-CC42-72D3-9CA3B28929BD}"/>
              </a:ext>
            </a:extLst>
          </p:cNvPr>
          <p:cNvSpPr txBox="1"/>
          <p:nvPr/>
        </p:nvSpPr>
        <p:spPr>
          <a:xfrm>
            <a:off x="10002827" y="6074895"/>
            <a:ext cx="15942365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1.1.2 collaborations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DARPA grant for anesthesia innovation </a:t>
            </a:r>
            <a:r>
              <a:rPr lang="en-US" sz="2400" dirty="0">
                <a:solidFill>
                  <a:schemeClr val="bg1"/>
                </a:solidFill>
              </a:rPr>
              <a:t>(Shoichet, </a:t>
            </a:r>
            <a:r>
              <a:rPr lang="en-US" sz="2400" dirty="0" err="1">
                <a:solidFill>
                  <a:schemeClr val="bg1"/>
                </a:solidFill>
              </a:rPr>
              <a:t>Sello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Manglik</a:t>
            </a:r>
            <a:r>
              <a:rPr lang="en-US" sz="2400" dirty="0">
                <a:solidFill>
                  <a:schemeClr val="bg1"/>
                </a:solidFill>
              </a:rPr>
              <a:t>, Irwin, </a:t>
            </a:r>
            <a:r>
              <a:rPr lang="en-US" sz="2400" dirty="0" err="1">
                <a:solidFill>
                  <a:schemeClr val="bg1"/>
                </a:solidFill>
              </a:rPr>
              <a:t>Basbaum</a:t>
            </a:r>
            <a:r>
              <a:rPr lang="en-US" sz="2400" dirty="0">
                <a:solidFill>
                  <a:schemeClr val="bg1"/>
                </a:solidFill>
              </a:rPr>
              <a:t>, Hibbs)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Center for Collaborative Innovation (CCI): collaboration event, MAKK grants </a:t>
            </a:r>
            <a:r>
              <a:rPr lang="en-US" sz="2400" dirty="0">
                <a:solidFill>
                  <a:schemeClr val="bg1"/>
                </a:solidFill>
              </a:rPr>
              <a:t>(Guo)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QBI collaborative opportunities: multiple RFAs throughout the year, including QCRG (infectious disease), UCD (drug/drug target discovery), CCMI (cancer)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F98233-D00B-B369-F1C9-99C59B782A4B}"/>
              </a:ext>
            </a:extLst>
          </p:cNvPr>
          <p:cNvSpPr txBox="1"/>
          <p:nvPr/>
        </p:nvSpPr>
        <p:spPr>
          <a:xfrm>
            <a:off x="10002827" y="8567894"/>
            <a:ext cx="15942365" cy="273921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1.2.1 health and care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Preclinical design and clinical translation of TB regimens (</a:t>
            </a:r>
            <a:r>
              <a:rPr lang="en-US" sz="2800" dirty="0" err="1">
                <a:solidFill>
                  <a:schemeClr val="bg1"/>
                </a:solidFill>
              </a:rPr>
              <a:t>PReDicTR</a:t>
            </a:r>
            <a:r>
              <a:rPr lang="en-US" sz="2800" dirty="0">
                <a:solidFill>
                  <a:schemeClr val="bg1"/>
                </a:solidFill>
              </a:rPr>
              <a:t>) Consortium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Savic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Natl Academy Med Committee: Strategies to align investments in innovations for therapeutic disease burden and unmet needs </a:t>
            </a:r>
            <a:r>
              <a:rPr lang="en-US" sz="2400" dirty="0">
                <a:solidFill>
                  <a:schemeClr val="bg1"/>
                </a:solidFill>
              </a:rPr>
              <a:t>(Phillips)</a:t>
            </a:r>
            <a:endParaRPr lang="en-US" sz="28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ealth equity study that determined the clinical validity of understudied candidate functional SLCO1B1 variants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</a:rPr>
              <a:t>common in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understudied groups.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(O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ni-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Orisan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and collaborators at UCSF, Stanford and Kaiser)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84A887-5133-B4A9-0A17-39135EA8AFB2}"/>
              </a:ext>
            </a:extLst>
          </p:cNvPr>
          <p:cNvSpPr txBox="1"/>
          <p:nvPr/>
        </p:nvSpPr>
        <p:spPr>
          <a:xfrm>
            <a:off x="10001419" y="11488505"/>
            <a:ext cx="15944670" cy="181588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1.3.1 conduct and disseminate education research</a:t>
            </a:r>
            <a:endParaRPr lang="en-US" sz="5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Multiple presentations at AACP, AERA, AMME, CSHP</a:t>
            </a:r>
            <a:r>
              <a:rPr lang="en-US" sz="2400" dirty="0">
                <a:solidFill>
                  <a:schemeClr val="bg1"/>
                </a:solidFill>
              </a:rPr>
              <a:t>; </a:t>
            </a:r>
            <a:r>
              <a:rPr lang="en-US" sz="2800" dirty="0">
                <a:solidFill>
                  <a:schemeClr val="bg1"/>
                </a:solidFill>
              </a:rPr>
              <a:t>received AACP Assessment and Emerging Teaching Scholar Awards; multiple funded CFE Innovations for Education grants </a:t>
            </a:r>
            <a:r>
              <a:rPr lang="en-US" sz="2400" dirty="0">
                <a:solidFill>
                  <a:schemeClr val="bg1"/>
                </a:solidFill>
              </a:rPr>
              <a:t>(Armstrong, Cat, Chun, </a:t>
            </a:r>
            <a:r>
              <a:rPr lang="en-US" sz="2400" dirty="0" err="1">
                <a:solidFill>
                  <a:schemeClr val="bg1"/>
                </a:solidFill>
              </a:rPr>
              <a:t>Clinard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Floren</a:t>
            </a:r>
            <a:r>
              <a:rPr lang="en-US" sz="2400" dirty="0">
                <a:solidFill>
                  <a:schemeClr val="bg1"/>
                </a:solidFill>
              </a:rPr>
              <a:t>, Gruenberg, Hsia, MacDougall, </a:t>
            </a:r>
            <a:r>
              <a:rPr lang="en-US" sz="2400" dirty="0" err="1">
                <a:solidFill>
                  <a:schemeClr val="bg1"/>
                </a:solidFill>
              </a:rPr>
              <a:t>Pon</a:t>
            </a:r>
            <a:r>
              <a:rPr lang="en-US" sz="2400" dirty="0">
                <a:solidFill>
                  <a:schemeClr val="bg1"/>
                </a:solidFill>
              </a:rPr>
              <a:t>, Shin, Takhar, Watanabe)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16546D-A63E-1BF0-1F9E-9690B99A4635}"/>
              </a:ext>
            </a:extLst>
          </p:cNvPr>
          <p:cNvSpPr txBox="1"/>
          <p:nvPr/>
        </p:nvSpPr>
        <p:spPr>
          <a:xfrm>
            <a:off x="9994449" y="15113482"/>
            <a:ext cx="1595112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1.4.1 entrepreneurship</a:t>
            </a:r>
            <a:endParaRPr lang="en-US" sz="5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Rezo</a:t>
            </a:r>
            <a:r>
              <a:rPr lang="en-US" sz="2800" dirty="0">
                <a:solidFill>
                  <a:schemeClr val="bg1"/>
                </a:solidFill>
              </a:rPr>
              <a:t>: integrated mapping of disease networks for precision therapeutics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Krogan</a:t>
            </a:r>
            <a:r>
              <a:rPr lang="en-US" sz="2400" dirty="0">
                <a:solidFill>
                  <a:schemeClr val="bg1"/>
                </a:solidFill>
              </a:rPr>
              <a:t>, Jura, </a:t>
            </a:r>
            <a:r>
              <a:rPr lang="en-US" sz="2400" dirty="0" err="1">
                <a:solidFill>
                  <a:schemeClr val="bg1"/>
                </a:solidFill>
              </a:rPr>
              <a:t>Shokat</a:t>
            </a:r>
            <a:r>
              <a:rPr lang="en-US" sz="2400" dirty="0">
                <a:solidFill>
                  <a:schemeClr val="bg1"/>
                </a:solidFill>
              </a:rPr>
              <a:t>, Bandyopadhyay)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D51E804-B0AC-C5B5-2442-7147E7B99CCA}"/>
              </a:ext>
            </a:extLst>
          </p:cNvPr>
          <p:cNvSpPr txBox="1"/>
          <p:nvPr/>
        </p:nvSpPr>
        <p:spPr>
          <a:xfrm>
            <a:off x="9997143" y="16312789"/>
            <a:ext cx="15951124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1.5 AI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New BTS faculty hire expands strength in genomics and AI </a:t>
            </a:r>
            <a:r>
              <a:rPr lang="en-US" sz="2400" dirty="0">
                <a:solidFill>
                  <a:schemeClr val="bg1"/>
                </a:solidFill>
              </a:rPr>
              <a:t>(Calderon)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2D9900-1D10-D76C-2E84-47C4B54C750A}"/>
              </a:ext>
            </a:extLst>
          </p:cNvPr>
          <p:cNvSpPr txBox="1"/>
          <p:nvPr/>
        </p:nvSpPr>
        <p:spPr>
          <a:xfrm>
            <a:off x="13275240" y="3173051"/>
            <a:ext cx="884460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500" dirty="0"/>
              <a:t>Accomplishments to 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7ECB3-06CA-5D9C-1395-8F907CF3BBE4}"/>
              </a:ext>
            </a:extLst>
          </p:cNvPr>
          <p:cNvSpPr txBox="1"/>
          <p:nvPr/>
        </p:nvSpPr>
        <p:spPr>
          <a:xfrm>
            <a:off x="9992660" y="13482844"/>
            <a:ext cx="15951124" cy="144655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Subgoal – 1.3.2 experimentation to solve challenges in health professions education</a:t>
            </a:r>
            <a:endParaRPr lang="en-US" sz="5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Developed and launched a 2-year Health Equity Curriculum in 2024 with sustainably funded near-peer student instructor internships </a:t>
            </a:r>
            <a:r>
              <a:rPr lang="en-US" sz="2400" dirty="0">
                <a:solidFill>
                  <a:schemeClr val="bg1"/>
                </a:solidFill>
              </a:rPr>
              <a:t>(Hsia, Tuan)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 descr="A laboratory with several machines&#10;&#10;Description automatically generated with medium confidence">
            <a:extLst>
              <a:ext uri="{FF2B5EF4-FFF2-40B4-BE49-F238E27FC236}">
                <a16:creationId xmlns:a16="http://schemas.microsoft.com/office/drawing/2014/main" id="{53EDA442-C676-BBFE-5073-87973282D2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13"/>
          <a:stretch/>
        </p:blipFill>
        <p:spPr>
          <a:xfrm>
            <a:off x="26664650" y="2751237"/>
            <a:ext cx="8567928" cy="456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C36F4753F4C84EB451F6C600B7CDC8" ma:contentTypeVersion="18" ma:contentTypeDescription="Create a new document." ma:contentTypeScope="" ma:versionID="1200493b665457aaa438b306dd6037b6">
  <xsd:schema xmlns:xsd="http://www.w3.org/2001/XMLSchema" xmlns:xs="http://www.w3.org/2001/XMLSchema" xmlns:p="http://schemas.microsoft.com/office/2006/metadata/properties" xmlns:ns2="094ba90c-1f83-4004-9782-b2c1ad6f6b1b" xmlns:ns3="3920ec0b-0f19-4658-bd9c-7a2b7284b087" targetNamespace="http://schemas.microsoft.com/office/2006/metadata/properties" ma:root="true" ma:fieldsID="2cb835a69cf2d905d3310655a16fac13" ns2:_="" ns3:_="">
    <xsd:import namespace="094ba90c-1f83-4004-9782-b2c1ad6f6b1b"/>
    <xsd:import namespace="3920ec0b-0f19-4658-bd9c-7a2b7284b0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ba90c-1f83-4004-9782-b2c1ad6f6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973eda6-ee47-49cd-8b90-1ba368fd38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20ec0b-0f19-4658-bd9c-7a2b7284b0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a5abb5-3f18-4e50-86f0-901830d83493}" ma:internalName="TaxCatchAll" ma:showField="CatchAllData" ma:web="3920ec0b-0f19-4658-bd9c-7a2b7284b0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20ec0b-0f19-4658-bd9c-7a2b7284b087" xsi:nil="true"/>
    <lcf76f155ced4ddcb4097134ff3c332f xmlns="094ba90c-1f83-4004-9782-b2c1ad6f6b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C7DA3E-827F-43E6-9B72-B9069D68BDBD}"/>
</file>

<file path=customXml/itemProps2.xml><?xml version="1.0" encoding="utf-8"?>
<ds:datastoreItem xmlns:ds="http://schemas.openxmlformats.org/officeDocument/2006/customXml" ds:itemID="{67D49FD4-3F47-41C2-95C5-893401FBE464}"/>
</file>

<file path=customXml/itemProps3.xml><?xml version="1.0" encoding="utf-8"?>
<ds:datastoreItem xmlns:ds="http://schemas.openxmlformats.org/officeDocument/2006/customXml" ds:itemID="{D1FEC30C-7933-445B-935F-B27A2855CB3A}"/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712</Words>
  <Application>Microsoft Macintosh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Garamond</vt:lpstr>
      <vt:lpstr>Office Theme</vt:lpstr>
      <vt:lpstr>PowerPoint Presentation</vt:lpstr>
    </vt:vector>
  </TitlesOfParts>
  <Company>LekasMiller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Designer</dc:creator>
  <cp:lastModifiedBy>Farm, Frank</cp:lastModifiedBy>
  <cp:revision>214</cp:revision>
  <cp:lastPrinted>2024-08-17T01:28:12Z</cp:lastPrinted>
  <dcterms:created xsi:type="dcterms:W3CDTF">2015-11-13T18:01:40Z</dcterms:created>
  <dcterms:modified xsi:type="dcterms:W3CDTF">2024-10-24T23:28:57Z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0x0101007AC36F4753F4C84EB451F6C600B7CDC8</vt:lpwstr>
  </property>
</Properties>
</file>