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8" r:id="rId4"/>
    <p:sldMasterId id="2147483943" r:id="rId5"/>
    <p:sldMasterId id="2147484011" r:id="rId6"/>
  </p:sldMasterIdLst>
  <p:notesMasterIdLst>
    <p:notesMasterId r:id="rId24"/>
  </p:notesMasterIdLst>
  <p:handoutMasterIdLst>
    <p:handoutMasterId r:id="rId25"/>
  </p:handoutMasterIdLst>
  <p:sldIdLst>
    <p:sldId id="457" r:id="rId7"/>
    <p:sldId id="303" r:id="rId8"/>
    <p:sldId id="452" r:id="rId9"/>
    <p:sldId id="441" r:id="rId10"/>
    <p:sldId id="258" r:id="rId11"/>
    <p:sldId id="447" r:id="rId12"/>
    <p:sldId id="449" r:id="rId13"/>
    <p:sldId id="450" r:id="rId14"/>
    <p:sldId id="451" r:id="rId15"/>
    <p:sldId id="428" r:id="rId16"/>
    <p:sldId id="453" r:id="rId17"/>
    <p:sldId id="302" r:id="rId18"/>
    <p:sldId id="454" r:id="rId19"/>
    <p:sldId id="304" r:id="rId20"/>
    <p:sldId id="305" r:id="rId21"/>
    <p:sldId id="440" r:id="rId22"/>
    <p:sldId id="455" r:id="rId23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265C465-1EFA-9445-8D99-16FD5BAE1E14}">
          <p14:sldIdLst>
            <p14:sldId id="457"/>
            <p14:sldId id="303"/>
            <p14:sldId id="452"/>
            <p14:sldId id="441"/>
            <p14:sldId id="258"/>
            <p14:sldId id="447"/>
            <p14:sldId id="449"/>
            <p14:sldId id="450"/>
            <p14:sldId id="451"/>
            <p14:sldId id="428"/>
            <p14:sldId id="453"/>
            <p14:sldId id="302"/>
            <p14:sldId id="454"/>
            <p14:sldId id="304"/>
            <p14:sldId id="305"/>
            <p14:sldId id="440"/>
            <p14:sldId id="4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40" userDrawn="1">
          <p15:clr>
            <a:srgbClr val="A4A3A4"/>
          </p15:clr>
        </p15:guide>
        <p15:guide id="2" orient="horz" pos="2608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orient="horz" pos="1637">
          <p15:clr>
            <a:srgbClr val="A4A3A4"/>
          </p15:clr>
        </p15:guide>
        <p15:guide id="5" orient="horz" pos="215">
          <p15:clr>
            <a:srgbClr val="A4A3A4"/>
          </p15:clr>
        </p15:guide>
        <p15:guide id="6" orient="horz" pos="1103">
          <p15:clr>
            <a:srgbClr val="A4A3A4"/>
          </p15:clr>
        </p15:guide>
        <p15:guide id="7" orient="horz" userDrawn="1">
          <p15:clr>
            <a:srgbClr val="A4A3A4"/>
          </p15:clr>
        </p15:guide>
        <p15:guide id="8" orient="horz" pos="2954">
          <p15:clr>
            <a:srgbClr val="A4A3A4"/>
          </p15:clr>
        </p15:guide>
        <p15:guide id="9" orient="horz" pos="173">
          <p15:clr>
            <a:srgbClr val="A4A3A4"/>
          </p15:clr>
        </p15:guide>
        <p15:guide id="10" pos="168" userDrawn="1">
          <p15:clr>
            <a:srgbClr val="A4A3A4"/>
          </p15:clr>
        </p15:guide>
        <p15:guide id="11" pos="5760" userDrawn="1">
          <p15:clr>
            <a:srgbClr val="A4A3A4"/>
          </p15:clr>
        </p15:guide>
        <p15:guide id="12" pos="2880">
          <p15:clr>
            <a:srgbClr val="A4A3A4"/>
          </p15:clr>
        </p15:guide>
        <p15:guide id="13" pos="776">
          <p15:clr>
            <a:srgbClr val="A4A3A4"/>
          </p15:clr>
        </p15:guide>
        <p15:guide id="14" pos="1411">
          <p15:clr>
            <a:srgbClr val="A4A3A4"/>
          </p15:clr>
        </p15:guide>
        <p15:guide id="15" pos="5287">
          <p15:clr>
            <a:srgbClr val="A4A3A4"/>
          </p15:clr>
        </p15:guide>
        <p15:guide id="16" pos="346">
          <p15:clr>
            <a:srgbClr val="A4A3A4"/>
          </p15:clr>
        </p15:guide>
        <p15:guide id="17" pos="40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592" userDrawn="1">
          <p15:clr>
            <a:srgbClr val="A4A3A4"/>
          </p15:clr>
        </p15:guide>
        <p15:guide id="2" orient="horz" pos="5542" userDrawn="1">
          <p15:clr>
            <a:srgbClr val="A4A3A4"/>
          </p15:clr>
        </p15:guide>
        <p15:guide id="3" orient="horz" pos="5777" userDrawn="1">
          <p15:clr>
            <a:srgbClr val="A4A3A4"/>
          </p15:clr>
        </p15:guide>
        <p15:guide id="4" pos="286" userDrawn="1">
          <p15:clr>
            <a:srgbClr val="A4A3A4"/>
          </p15:clr>
        </p15:guide>
        <p15:guide id="5" pos="403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6E1E"/>
    <a:srgbClr val="052049"/>
    <a:srgbClr val="18A3AC"/>
    <a:srgbClr val="178CCB"/>
    <a:srgbClr val="90BD31"/>
    <a:srgbClr val="000000"/>
    <a:srgbClr val="EC1848"/>
    <a:srgbClr val="F48024"/>
    <a:srgbClr val="E8E7DE"/>
    <a:srgbClr val="F5F0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53"/>
    <p:restoredTop sz="94155"/>
  </p:normalViewPr>
  <p:slideViewPr>
    <p:cSldViewPr snapToGrid="0">
      <p:cViewPr varScale="1">
        <p:scale>
          <a:sx n="148" d="100"/>
          <a:sy n="148" d="100"/>
        </p:scale>
        <p:origin x="192" y="288"/>
      </p:cViewPr>
      <p:guideLst>
        <p:guide orient="horz" pos="2340"/>
        <p:guide orient="horz" pos="2608"/>
        <p:guide orient="horz" pos="3024"/>
        <p:guide orient="horz" pos="1637"/>
        <p:guide orient="horz" pos="215"/>
        <p:guide orient="horz" pos="1103"/>
        <p:guide orient="horz"/>
        <p:guide orient="horz" pos="2954"/>
        <p:guide orient="horz" pos="173"/>
        <p:guide pos="168"/>
        <p:guide pos="5760"/>
        <p:guide pos="2880"/>
        <p:guide pos="776"/>
        <p:guide pos="1411"/>
        <p:guide pos="5287"/>
        <p:guide pos="346"/>
        <p:guide pos="409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03350" y="8880855"/>
            <a:ext cx="281232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111E5896-917A-4035-A860-408E1EC3CD51}" type="slidenum">
              <a:rPr lang="en-US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407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36536" y="8821324"/>
            <a:ext cx="2971800" cy="1315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40005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268" y="4080297"/>
            <a:ext cx="5961120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7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3350" y="8880855"/>
            <a:ext cx="281232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111E5896-917A-4035-A860-408E1EC3CD51}" type="slidenum">
              <a:rPr lang="en-US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636536" y="8821324"/>
            <a:ext cx="2971800" cy="1315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98EC2-7587-174C-8F9B-BEC1CFBF2B9A}" type="datetimeFigureOut">
              <a:rPr lang="en-US" smtClean="0"/>
              <a:t>12/13/22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114300" indent="-114300" algn="l" defTabSz="914400" rtl="0" eaLnBrk="1" latinLnBrk="0" hangingPunct="1">
      <a:spcBef>
        <a:spcPts val="800"/>
      </a:spcBef>
      <a:buClr>
        <a:srgbClr val="178CCB"/>
      </a:buClr>
      <a:buFont typeface="Arial" pitchFamily="34" charset="0"/>
      <a:buChar char="•"/>
      <a:defRPr sz="1200" kern="1200">
        <a:solidFill>
          <a:srgbClr val="052049"/>
        </a:solidFill>
        <a:latin typeface="+mj-lt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100" kern="1200">
        <a:solidFill>
          <a:srgbClr val="052049"/>
        </a:solidFill>
        <a:latin typeface="+mj-lt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050" kern="1200">
        <a:solidFill>
          <a:srgbClr val="052049"/>
        </a:solidFill>
        <a:latin typeface="+mj-lt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050" kern="1200">
        <a:solidFill>
          <a:srgbClr val="052049"/>
        </a:solidFill>
        <a:latin typeface="+mj-lt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3</a:t>
            </a:fld>
            <a:endParaRPr lang="en-US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1057914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5</a:t>
            </a:fld>
            <a:endParaRPr lang="en-US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3308469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6</a:t>
            </a:fld>
            <a:endParaRPr lang="en-US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3882313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7</a:t>
            </a:fld>
            <a:endParaRPr lang="en-US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1986989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8</a:t>
            </a:fld>
            <a:endParaRPr lang="en-US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3257869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10</a:t>
            </a:fld>
            <a:endParaRPr lang="en-US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2772558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w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w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w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4323522"/>
            <a:ext cx="8984974" cy="81997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itle 15"/>
          <p:cNvSpPr>
            <a:spLocks noGrp="1"/>
          </p:cNvSpPr>
          <p:nvPr>
            <p:ph type="title" hasCustomPrompt="1"/>
          </p:nvPr>
        </p:nvSpPr>
        <p:spPr>
          <a:xfrm>
            <a:off x="299199" y="1878496"/>
            <a:ext cx="6141359" cy="131196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4616418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12/13/22</a:t>
            </a:fld>
            <a:endParaRPr lang="en-US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3" y="4102256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3185160"/>
            <a:ext cx="6147682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0C0F63-4A4F-7C4F-8CEF-057F32FE52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100" y="466987"/>
            <a:ext cx="2075688" cy="55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735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1" y="19878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>
                <a:solidFill>
                  <a:srgbClr val="18A3AC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99" y="1431235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This page is an option should you wish to utilize a quote as a stand-alone slide within your presentation. The rest is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8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18A3AC"/>
                </a:solidFill>
                <a:latin typeface="+mn-lt"/>
              </a:defRPr>
            </a:lvl1pPr>
          </a:lstStyle>
          <a:p>
            <a:pPr lvl="0"/>
            <a:r>
              <a:rPr lang="en-US"/>
              <a:t>Author’s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2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rgbClr val="18A3AC"/>
                </a:solidFill>
                <a:latin typeface="+mn-lt"/>
              </a:defRPr>
            </a:lvl1pPr>
          </a:lstStyle>
          <a:p>
            <a:pPr lvl="0"/>
            <a:r>
              <a:rPr lang="en-US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207338431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1" y="19878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>
                <a:solidFill>
                  <a:srgbClr val="178CCB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99" y="1431235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This page is an option should you wish to utilize a quote as a stand-alone slide within your presentation. The rest is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.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8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178CCB"/>
                </a:solidFill>
                <a:latin typeface="+mn-lt"/>
              </a:defRPr>
            </a:lvl1pPr>
          </a:lstStyle>
          <a:p>
            <a:pPr lvl="0"/>
            <a:r>
              <a:rPr lang="en-US"/>
              <a:t>Author’s Name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2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rgbClr val="178CCB"/>
                </a:solidFill>
                <a:latin typeface="+mn-lt"/>
              </a:defRPr>
            </a:lvl1pPr>
          </a:lstStyle>
          <a:p>
            <a:pPr lvl="0"/>
            <a:r>
              <a:rPr lang="en-US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6208254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754765"/>
            <a:ext cx="6593258" cy="143013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600" baseline="0">
                <a:latin typeface="+mj-lt"/>
              </a:defRPr>
            </a:lvl1pPr>
          </a:lstStyle>
          <a:p>
            <a:r>
              <a:rPr lang="en-US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1769165"/>
            <a:ext cx="248479" cy="1411357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682205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754765"/>
            <a:ext cx="6593258" cy="143013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600" baseline="0">
                <a:solidFill>
                  <a:srgbClr val="18A3AC"/>
                </a:solidFill>
                <a:latin typeface="+mj-lt"/>
              </a:defRPr>
            </a:lvl1pPr>
          </a:lstStyle>
          <a:p>
            <a:r>
              <a:rPr lang="en-US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1769165"/>
            <a:ext cx="248479" cy="1411357"/>
          </a:xfrm>
          <a:prstGeom prst="rect">
            <a:avLst/>
          </a:prstGeom>
          <a:solidFill>
            <a:srgbClr val="18A3AC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834255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754765"/>
            <a:ext cx="6593258" cy="143013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600" baseline="0">
                <a:solidFill>
                  <a:srgbClr val="178CCB"/>
                </a:solidFill>
                <a:latin typeface="+mj-lt"/>
              </a:defRPr>
            </a:lvl1pPr>
          </a:lstStyle>
          <a:p>
            <a:r>
              <a:rPr lang="en-US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1769165"/>
            <a:ext cx="248479" cy="1411357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rgbClr val="178CC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594464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 –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4" y="2032663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AD7427-59A5-5E43-A406-0C045D5C28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63975" y="2035175"/>
            <a:ext cx="1577975" cy="102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55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282" userDrawn="1">
          <p15:clr>
            <a:srgbClr val="FBAE40"/>
          </p15:clr>
        </p15:guide>
        <p15:guide id="2" pos="2434" userDrawn="1">
          <p15:clr>
            <a:srgbClr val="FBAE40"/>
          </p15:clr>
        </p15:guide>
        <p15:guide id="3" orient="horz" pos="1720" userDrawn="1">
          <p15:clr>
            <a:srgbClr val="FBAE40"/>
          </p15:clr>
        </p15:guide>
        <p15:guide id="4" orient="horz" pos="1928" userDrawn="1">
          <p15:clr>
            <a:srgbClr val="FBAE40"/>
          </p15:clr>
        </p15:guide>
        <p15:guide id="5" pos="2980" userDrawn="1">
          <p15:clr>
            <a:srgbClr val="FBAE40"/>
          </p15:clr>
        </p15:guide>
        <p15:guide id="6" pos="342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 –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FDAEBB-F7A7-D54B-9AAA-07F101F97B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79850" y="188595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67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pos="2444" userDrawn="1">
          <p15:clr>
            <a:srgbClr val="FBAE40"/>
          </p15:clr>
        </p15:guide>
        <p15:guide id="2" pos="3308" userDrawn="1">
          <p15:clr>
            <a:srgbClr val="FBAE40"/>
          </p15:clr>
        </p15:guide>
        <p15:guide id="3" orient="horz" pos="1188" userDrawn="1">
          <p15:clr>
            <a:srgbClr val="FBAE40"/>
          </p15:clr>
        </p15:guide>
        <p15:guide id="4" orient="horz" pos="205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Blu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E4C535F-69CA-A941-8458-023FC4C604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515"/>
          <a:stretch/>
        </p:blipFill>
        <p:spPr>
          <a:xfrm>
            <a:off x="236861" y="247650"/>
            <a:ext cx="8907139" cy="48958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0C85033-62F3-644F-B87F-93580F90CE6B}"/>
              </a:ext>
            </a:extLst>
          </p:cNvPr>
          <p:cNvSpPr/>
          <p:nvPr userDrawn="1"/>
        </p:nvSpPr>
        <p:spPr bwMode="auto">
          <a:xfrm>
            <a:off x="8267700" y="0"/>
            <a:ext cx="876300" cy="2508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502920" y="0"/>
            <a:ext cx="5666935" cy="4304714"/>
          </a:xfrm>
          <a:prstGeom prst="rect">
            <a:avLst/>
          </a:prstGeom>
          <a:solidFill>
            <a:srgbClr val="052049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Title 15"/>
          <p:cNvSpPr>
            <a:spLocks noGrp="1"/>
          </p:cNvSpPr>
          <p:nvPr>
            <p:ph type="title" hasCustomPrompt="1"/>
          </p:nvPr>
        </p:nvSpPr>
        <p:spPr>
          <a:xfrm>
            <a:off x="784273" y="1127896"/>
            <a:ext cx="4976447" cy="131196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90" y="2526000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4" y="3355288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D8F5B0-5C4A-9B45-B61B-B5E162DC37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1083" y="241902"/>
            <a:ext cx="1728216" cy="46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6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hf hdr="0"/>
  <p:extLst>
    <p:ext uri="{DCECCB84-F9BA-43D5-87BE-67443E8EF086}">
      <p15:sldGuideLst xmlns:p15="http://schemas.microsoft.com/office/powerpoint/2012/main">
        <p15:guide id="1" orient="horz" pos="156" userDrawn="1">
          <p15:clr>
            <a:srgbClr val="FBAE40"/>
          </p15:clr>
        </p15:guide>
        <p15:guide id="2" pos="5760" userDrawn="1">
          <p15:clr>
            <a:srgbClr val="FBAE40"/>
          </p15:clr>
        </p15:guide>
        <p15:guide id="3" userDrawn="1">
          <p15:clr>
            <a:srgbClr val="FBAE40"/>
          </p15:clr>
        </p15:guide>
        <p15:guide id="4" orient="horz" userDrawn="1">
          <p15:clr>
            <a:srgbClr val="FBAE40"/>
          </p15:clr>
        </p15:guide>
        <p15:guide id="5" orient="horz" pos="322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– Blu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4CAE208-E5DF-A941-852C-555AEAC3C7B6}"/>
              </a:ext>
            </a:extLst>
          </p:cNvPr>
          <p:cNvSpPr/>
          <p:nvPr userDrawn="1"/>
        </p:nvSpPr>
        <p:spPr bwMode="auto">
          <a:xfrm>
            <a:off x="8267700" y="0"/>
            <a:ext cx="876300" cy="24765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3" y="241902"/>
            <a:ext cx="8902097" cy="490159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0"/>
            <a:ext cx="5666935" cy="4304714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Title 15"/>
          <p:cNvSpPr>
            <a:spLocks noGrp="1"/>
          </p:cNvSpPr>
          <p:nvPr>
            <p:ph type="title" hasCustomPrompt="1"/>
          </p:nvPr>
        </p:nvSpPr>
        <p:spPr>
          <a:xfrm>
            <a:off x="784273" y="1127896"/>
            <a:ext cx="4976447" cy="131196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90" y="2526000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3869450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12/13/22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4" y="3355288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D8F5B0-5C4A-9B45-B61B-B5E162DC37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1083" y="241902"/>
            <a:ext cx="1728216" cy="46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4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9029FB4-DEB4-FB40-9F67-1329708ACC33}"/>
              </a:ext>
            </a:extLst>
          </p:cNvPr>
          <p:cNvSpPr/>
          <p:nvPr userDrawn="1"/>
        </p:nvSpPr>
        <p:spPr bwMode="auto">
          <a:xfrm>
            <a:off x="8267700" y="0"/>
            <a:ext cx="876300" cy="24765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50520" y="244258"/>
            <a:ext cx="8893479" cy="489924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0"/>
            <a:ext cx="5666935" cy="4304714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3869450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12/13/22</a:t>
            </a:fld>
            <a:endParaRPr lang="en-US"/>
          </a:p>
        </p:txBody>
      </p:sp>
      <p:sp>
        <p:nvSpPr>
          <p:cNvPr id="20" name="Title 15"/>
          <p:cNvSpPr>
            <a:spLocks noGrp="1"/>
          </p:cNvSpPr>
          <p:nvPr>
            <p:ph type="title" hasCustomPrompt="1"/>
          </p:nvPr>
        </p:nvSpPr>
        <p:spPr>
          <a:xfrm>
            <a:off x="784273" y="1127896"/>
            <a:ext cx="4976447" cy="131196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90" y="2526000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4" y="3355288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713C5A-44CB-B848-A58A-1229194402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1083" y="241902"/>
            <a:ext cx="1728216" cy="46366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">
    <p:bg>
      <p:bgPr>
        <a:solidFill>
          <a:srgbClr val="052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EF22415-1F90-984F-ABB8-E194D72FEE14}"/>
              </a:ext>
            </a:extLst>
          </p:cNvPr>
          <p:cNvSpPr/>
          <p:nvPr userDrawn="1"/>
        </p:nvSpPr>
        <p:spPr bwMode="auto">
          <a:xfrm>
            <a:off x="159026" y="4323522"/>
            <a:ext cx="8984974" cy="819978"/>
          </a:xfrm>
          <a:prstGeom prst="rect">
            <a:avLst/>
          </a:prstGeom>
          <a:solidFill>
            <a:srgbClr val="052049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199" y="1878496"/>
            <a:ext cx="6141359" cy="131196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4616418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12/13/22</a:t>
            </a:fld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3185160"/>
            <a:ext cx="6147682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3" y="4102256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98BF98-BB3A-4143-9CB7-BC6BE88C49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100" y="476627"/>
            <a:ext cx="2075688" cy="55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20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E15F1FF-CEF5-DC40-9303-60FE9EB3E55A}"/>
              </a:ext>
            </a:extLst>
          </p:cNvPr>
          <p:cNvSpPr/>
          <p:nvPr userDrawn="1"/>
        </p:nvSpPr>
        <p:spPr bwMode="auto">
          <a:xfrm>
            <a:off x="8267700" y="0"/>
            <a:ext cx="876300" cy="24765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3" y="241902"/>
            <a:ext cx="8908063" cy="490159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0"/>
            <a:ext cx="5666935" cy="4304714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3869450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12/13/22</a:t>
            </a:fld>
            <a:endParaRPr lang="en-US"/>
          </a:p>
        </p:txBody>
      </p:sp>
      <p:sp>
        <p:nvSpPr>
          <p:cNvPr id="20" name="Title 15"/>
          <p:cNvSpPr>
            <a:spLocks noGrp="1"/>
          </p:cNvSpPr>
          <p:nvPr>
            <p:ph type="title" hasCustomPrompt="1"/>
          </p:nvPr>
        </p:nvSpPr>
        <p:spPr>
          <a:xfrm>
            <a:off x="784273" y="1127896"/>
            <a:ext cx="4976447" cy="131196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90" y="2526000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4" y="3355288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92F2C4-EED8-6942-96EB-8770EF5878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1083" y="241902"/>
            <a:ext cx="1728216" cy="46366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1605D73-7E8F-0A44-BFE7-034ED51EA7CE}"/>
              </a:ext>
            </a:extLst>
          </p:cNvPr>
          <p:cNvSpPr/>
          <p:nvPr userDrawn="1"/>
        </p:nvSpPr>
        <p:spPr bwMode="auto">
          <a:xfrm>
            <a:off x="8267700" y="0"/>
            <a:ext cx="876300" cy="24765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3" y="241902"/>
            <a:ext cx="8902097" cy="490159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0"/>
            <a:ext cx="5666935" cy="4304714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3869450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12/13/22</a:t>
            </a:fld>
            <a:endParaRPr lang="en-US"/>
          </a:p>
        </p:txBody>
      </p:sp>
      <p:sp>
        <p:nvSpPr>
          <p:cNvPr id="20" name="Title 15"/>
          <p:cNvSpPr>
            <a:spLocks noGrp="1"/>
          </p:cNvSpPr>
          <p:nvPr>
            <p:ph type="title" hasCustomPrompt="1"/>
          </p:nvPr>
        </p:nvSpPr>
        <p:spPr>
          <a:xfrm>
            <a:off x="784273" y="1127896"/>
            <a:ext cx="4976447" cy="131196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90" y="2526000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4" y="3355288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885183-29E1-E04F-8A17-8F6EE91BD6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1083" y="241902"/>
            <a:ext cx="1728216" cy="46366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4323522"/>
            <a:ext cx="8984974" cy="81997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199" y="1878496"/>
            <a:ext cx="6141359" cy="131196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4616418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12/13/22</a:t>
            </a:fld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3185160"/>
            <a:ext cx="6147682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3" y="4102256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46467C-9B12-8549-9EE5-1864A97AB8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100" y="476627"/>
            <a:ext cx="2075688" cy="55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31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7750615" cy="45858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7746998" cy="3578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3" y="1401416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75216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pos="517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74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57" y="352445"/>
            <a:ext cx="8587407" cy="39728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628926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420743"/>
            <a:ext cx="3826840" cy="2853083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420743"/>
            <a:ext cx="3826840" cy="2853083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15">
            <a:extLst>
              <a:ext uri="{FF2B5EF4-FFF2-40B4-BE49-F238E27FC236}">
                <a16:creationId xmlns:a16="http://schemas.microsoft.com/office/drawing/2014/main" id="{46C7BE93-8ACC-414E-BE57-D7413E16F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7750615" cy="45858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D17E8A3-81A6-E748-A6FA-B057642A80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7746998" cy="3578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1948818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idx="1"/>
          </p:nvPr>
        </p:nvSpPr>
        <p:spPr>
          <a:xfrm>
            <a:off x="459683" y="1401416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15">
            <a:extLst>
              <a:ext uri="{FF2B5EF4-FFF2-40B4-BE49-F238E27FC236}">
                <a16:creationId xmlns:a16="http://schemas.microsoft.com/office/drawing/2014/main" id="{68E21D6E-1863-6D44-96ED-6535B5C0C5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7753790" cy="45858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4DF139D-BC7E-654E-8B11-20B16E9C79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7753348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2103658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57" y="352445"/>
            <a:ext cx="8587407" cy="39728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22090365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420743"/>
            <a:ext cx="3826840" cy="2853083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420743"/>
            <a:ext cx="3826840" cy="2853083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15">
            <a:extLst>
              <a:ext uri="{FF2B5EF4-FFF2-40B4-BE49-F238E27FC236}">
                <a16:creationId xmlns:a16="http://schemas.microsoft.com/office/drawing/2014/main" id="{6AFE32E7-0C25-D64E-9B77-DBCCFB5EF0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7753790" cy="45858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085B1B8-2917-CE4D-9577-D5F35E924A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7753348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– Teal">
    <p:bg>
      <p:bgPr>
        <a:solidFill>
          <a:srgbClr val="18A3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4323522"/>
            <a:ext cx="8984974" cy="819978"/>
          </a:xfrm>
          <a:prstGeom prst="rect">
            <a:avLst/>
          </a:prstGeom>
          <a:solidFill>
            <a:srgbClr val="18A3AC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199" y="1878496"/>
            <a:ext cx="6141359" cy="131196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4616418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12/13/22</a:t>
            </a:fld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3185160"/>
            <a:ext cx="6147682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3" y="4102256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98BF98-BB3A-4143-9CB7-BC6BE88C49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100" y="476627"/>
            <a:ext cx="2075688" cy="55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5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99" y="1431235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This page is an option should you wish to utilize a quote as a stand-alone slide within your presentation. The rest is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8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Author’s Name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1"/>
            <a:ext cx="1073426" cy="1182754"/>
          </a:xfrm>
          <a:prstGeom prst="rect">
            <a:avLst/>
          </a:prstGeom>
          <a:solidFill>
            <a:srgbClr val="178CCB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7321" y="12971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2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Position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99" y="1431235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This page is an option should you wish to utilize a quote as a stand-alone slide within your presentation. The rest is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1"/>
            <a:ext cx="1073426" cy="1182754"/>
          </a:xfrm>
          <a:prstGeom prst="rect">
            <a:avLst/>
          </a:prstGeom>
          <a:solidFill>
            <a:srgbClr val="18A3AC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27" y="9144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8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18A3AC"/>
                </a:solidFill>
                <a:latin typeface="+mn-lt"/>
              </a:defRPr>
            </a:lvl1pPr>
          </a:lstStyle>
          <a:p>
            <a:pPr lvl="0"/>
            <a:r>
              <a:rPr lang="en-US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2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rgbClr val="18A3AC"/>
                </a:solidFill>
                <a:latin typeface="+mn-lt"/>
              </a:defRPr>
            </a:lvl1pPr>
          </a:lstStyle>
          <a:p>
            <a:pPr lvl="0"/>
            <a:r>
              <a:rPr lang="en-US"/>
              <a:t>Position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99" y="1431235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This page is an option should you wish to utilize a quote as a stand-alone slide within your presentation. The rest is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1"/>
            <a:ext cx="1073426" cy="1182754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27" y="0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8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2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Position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0" y="1772718"/>
            <a:ext cx="7051729" cy="1411357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919439"/>
            <a:ext cx="6435412" cy="110789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Section Header Here</a:t>
            </a:r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1772718"/>
            <a:ext cx="7051729" cy="1411357"/>
          </a:xfrm>
          <a:prstGeom prst="rect">
            <a:avLst/>
          </a:prstGeom>
          <a:solidFill>
            <a:srgbClr val="18A3AC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919439"/>
            <a:ext cx="6435412" cy="110789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Section Header Here</a:t>
            </a:r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1772718"/>
            <a:ext cx="7051729" cy="1411357"/>
          </a:xfrm>
          <a:prstGeom prst="rect">
            <a:avLst/>
          </a:prstGeom>
          <a:solidFill>
            <a:srgbClr val="90BD3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919439"/>
            <a:ext cx="6435412" cy="110789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Section Header Here</a:t>
            </a:r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42EC81-8332-1841-B52E-36970D533A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63975" y="2035175"/>
            <a:ext cx="1575547" cy="102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8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8629F2-01BE-F34A-89F7-754AC82A3E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79850" y="188595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38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Resear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9580" y="0"/>
            <a:ext cx="2994420" cy="20155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88949"/>
            <a:ext cx="6149580" cy="37545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191A8E-EEC8-6940-B9AC-362020E1859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49580" y="2016125"/>
            <a:ext cx="1616075" cy="161607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288" userDrawn="1">
          <p15:clr>
            <a:srgbClr val="FBAE40"/>
          </p15:clr>
        </p15:guide>
        <p15:guide id="2" pos="4892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Educ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56753" cy="20155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6754" y="1257300"/>
            <a:ext cx="6387246" cy="38861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B104DF-8CD0-414F-9C4F-CC3E5008CB0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0678" y="2016125"/>
            <a:ext cx="1616075" cy="161607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">
    <p:bg>
      <p:bgPr>
        <a:solidFill>
          <a:srgbClr val="178C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4323522"/>
            <a:ext cx="8984974" cy="819978"/>
          </a:xfrm>
          <a:prstGeom prst="rect">
            <a:avLst/>
          </a:prstGeom>
          <a:solidFill>
            <a:srgbClr val="178CCB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199" y="1878496"/>
            <a:ext cx="6141359" cy="131196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4616418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12/13/22</a:t>
            </a:fld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3185160"/>
            <a:ext cx="6147682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3" y="4102256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9806FD-A674-3141-A480-C9E6861701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100" y="476627"/>
            <a:ext cx="2075688" cy="55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33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Patient Ca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2760609" cy="20155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6754" y="1257300"/>
            <a:ext cx="6387246" cy="38861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C776A3-0F0E-7E49-AC6F-FD89BE6F79F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0678" y="2016125"/>
            <a:ext cx="1616075" cy="161607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School Town Hall · October 26, 2022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411012"/>
            <a:ext cx="8179904" cy="2952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2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200" indent="-231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75" indent="-231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400" indent="-231775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77C4B39-BE09-4449-85D3-E7E2AD4817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7753348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sp>
        <p:nvSpPr>
          <p:cNvPr id="11" name="Title 15">
            <a:extLst>
              <a:ext uri="{FF2B5EF4-FFF2-40B4-BE49-F238E27FC236}">
                <a16:creationId xmlns:a16="http://schemas.microsoft.com/office/drawing/2014/main" id="{C39A8025-347C-404A-9A7F-619F8F02C1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7753790" cy="45858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410712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71306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3"/>
          <p:cNvSpPr>
            <a:spLocks noGrp="1"/>
          </p:cNvSpPr>
          <p:nvPr>
            <p:ph idx="1"/>
          </p:nvPr>
        </p:nvSpPr>
        <p:spPr>
          <a:xfrm>
            <a:off x="459683" y="1401416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5">
            <a:extLst>
              <a:ext uri="{FF2B5EF4-FFF2-40B4-BE49-F238E27FC236}">
                <a16:creationId xmlns:a16="http://schemas.microsoft.com/office/drawing/2014/main" id="{6C16609F-8909-F746-B061-9392242D74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7753790" cy="45858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9AC2C64-0B5D-9A4C-BC3A-C2F4E05354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7753348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7542644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5925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57" y="337931"/>
            <a:ext cx="8587407" cy="406510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63290672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idx="1"/>
          </p:nvPr>
        </p:nvSpPr>
        <p:spPr>
          <a:xfrm>
            <a:off x="459684" y="1401416"/>
            <a:ext cx="3824082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idx="16"/>
          </p:nvPr>
        </p:nvSpPr>
        <p:spPr>
          <a:xfrm>
            <a:off x="4765730" y="1401416"/>
            <a:ext cx="3831618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itle 15">
            <a:extLst>
              <a:ext uri="{FF2B5EF4-FFF2-40B4-BE49-F238E27FC236}">
                <a16:creationId xmlns:a16="http://schemas.microsoft.com/office/drawing/2014/main" id="{9C7D9C97-8A9F-A04E-A137-581567305C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7753790" cy="45858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CB652CA-B1A6-594B-AD63-71A3FE12AE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7753348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333222133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1" y="19878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>
                <a:solidFill>
                  <a:schemeClr val="tx2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99" y="1431235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This page is an option should you wish to utilize a quote as a stand-alone slide within your presentation. The rest is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8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2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179054717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image" Target="../media/image2.wmf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image" Target="../media/image1.wmf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9683" y="1401416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365125" y="468756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0E3D883-D455-1646-B061-DC31439EF7F0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8394700" y="4803775"/>
            <a:ext cx="476250" cy="2288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DD1A57-5A60-7948-9B36-6D0BCEBC1712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8391525" y="0"/>
            <a:ext cx="4826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5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4038" r:id="rId3"/>
    <p:sldLayoutId id="2147483981" r:id="rId4"/>
    <p:sldLayoutId id="2147483984" r:id="rId5"/>
    <p:sldLayoutId id="2147483982" r:id="rId6"/>
    <p:sldLayoutId id="2147483986" r:id="rId7"/>
    <p:sldLayoutId id="2147483999" r:id="rId8"/>
    <p:sldLayoutId id="2147483988" r:id="rId9"/>
    <p:sldLayoutId id="2147483989" r:id="rId10"/>
    <p:sldLayoutId id="2147483990" r:id="rId11"/>
    <p:sldLayoutId id="2147483991" r:id="rId12"/>
    <p:sldLayoutId id="2147483992" r:id="rId13"/>
    <p:sldLayoutId id="2147483993" r:id="rId14"/>
    <p:sldLayoutId id="2147483994" r:id="rId15"/>
    <p:sldLayoutId id="2147483995" r:id="rId16"/>
  </p:sldLayoutIdLst>
  <p:transition>
    <p:fade/>
  </p:transition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75" indent="-295275" algn="l" defTabSz="64008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38" indent="-284163" algn="l" defTabSz="64008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27013" algn="l" defTabSz="64008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-222250" algn="l" defTabSz="64008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63" indent="-227013" algn="l" defTabSz="64008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defRPr lang="en-US" sz="1400" b="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26" userDrawn="1">
          <p15:clr>
            <a:srgbClr val="F26B43"/>
          </p15:clr>
        </p15:guide>
        <p15:guide id="2" orient="horz" pos="3168" userDrawn="1">
          <p15:clr>
            <a:srgbClr val="F26B43"/>
          </p15:clr>
        </p15:guide>
        <p15:guide id="3" pos="5288" userDrawn="1">
          <p15:clr>
            <a:srgbClr val="F26B43"/>
          </p15:clr>
        </p15:guide>
        <p15:guide id="4" pos="55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468756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Placeholder 3"/>
          <p:cNvSpPr>
            <a:spLocks noGrp="1"/>
          </p:cNvSpPr>
          <p:nvPr>
            <p:ph type="body" idx="1"/>
          </p:nvPr>
        </p:nvSpPr>
        <p:spPr>
          <a:xfrm>
            <a:off x="459683" y="1401416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70C9C3-4427-2D47-885B-568EDC6DCA26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8394700" y="4803775"/>
            <a:ext cx="476250" cy="2288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841D8E-1791-574F-8974-9C7B01B02254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8391525" y="-3175"/>
            <a:ext cx="4826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4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4037" r:id="rId2"/>
    <p:sldLayoutId id="2147483972" r:id="rId3"/>
    <p:sldLayoutId id="2147483975" r:id="rId4"/>
    <p:sldLayoutId id="2147483976" r:id="rId5"/>
    <p:sldLayoutId id="2147484001" r:id="rId6"/>
    <p:sldLayoutId id="2147483944" r:id="rId7"/>
    <p:sldLayoutId id="2147483951" r:id="rId8"/>
    <p:sldLayoutId id="2147483953" r:id="rId9"/>
    <p:sldLayoutId id="2147484000" r:id="rId10"/>
    <p:sldLayoutId id="2147483950" r:id="rId11"/>
    <p:sldLayoutId id="2147483960" r:id="rId12"/>
    <p:sldLayoutId id="2147483961" r:id="rId13"/>
    <p:sldLayoutId id="2147483966" r:id="rId14"/>
    <p:sldLayoutId id="2147483967" r:id="rId15"/>
    <p:sldLayoutId id="2147483968" r:id="rId16"/>
    <p:sldLayoutId id="2147483969" r:id="rId17"/>
    <p:sldLayoutId id="2147483970" r:id="rId18"/>
    <p:sldLayoutId id="2147483971" r:id="rId19"/>
    <p:sldLayoutId id="2147483954" r:id="rId20"/>
    <p:sldLayoutId id="2147483959" r:id="rId21"/>
    <p:sldLayoutId id="2147484002" r:id="rId22"/>
    <p:sldLayoutId id="2147484003" r:id="rId23"/>
    <p:sldLayoutId id="2147484004" r:id="rId24"/>
    <p:sldLayoutId id="2147484039" r:id="rId25"/>
  </p:sldLayoutIdLst>
  <p:transition>
    <p:fade/>
  </p:transition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75" indent="-295275" algn="l" defTabSz="64008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38" indent="-284163" algn="l" defTabSz="64008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27013" algn="l" defTabSz="64008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-222250" algn="l" defTabSz="64008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63" indent="-227013" algn="l" defTabSz="640080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20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5286" userDrawn="1">
          <p15:clr>
            <a:srgbClr val="F26B43"/>
          </p15:clr>
        </p15:guide>
        <p15:guide id="3" pos="558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318750"/>
            <a:ext cx="8173580" cy="458587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en-US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idx="1"/>
          </p:nvPr>
        </p:nvSpPr>
        <p:spPr>
          <a:xfrm>
            <a:off x="459683" y="1401416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4827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</p:sldLayoutIdLst>
  <p:transition>
    <p:fade/>
  </p:transition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75" indent="-295275" algn="l" defTabSz="64008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38" indent="-284163" algn="l" defTabSz="64008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27013" algn="l" defTabSz="64008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-222250" algn="l" defTabSz="64008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63" indent="-227013" algn="l" defTabSz="640080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20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1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harmd.ucsf.edu/" TargetMode="Externa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C5ABFA6-9B75-0CF9-0F6C-2E68E59A0E84}"/>
              </a:ext>
            </a:extLst>
          </p:cNvPr>
          <p:cNvSpPr txBox="1">
            <a:spLocks/>
          </p:cNvSpPr>
          <p:nvPr/>
        </p:nvSpPr>
        <p:spPr>
          <a:xfrm>
            <a:off x="784273" y="1127896"/>
            <a:ext cx="4976447" cy="1311963"/>
          </a:xfrm>
          <a:prstGeom prst="rect">
            <a:avLst/>
          </a:prstGeom>
        </p:spPr>
        <p:txBody>
          <a:bodyPr lIns="91440" tIns="45720" rIns="91440" bIns="4572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3600" b="0" kern="1200" cap="none" spc="0" baseline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sz="3000" dirty="0">
                <a:cs typeface="Arial"/>
              </a:rPr>
              <a:t>School Town Hall</a:t>
            </a:r>
            <a:endParaRPr lang="en-US" sz="300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AC34A73-9324-8CD9-D4DB-9C7897AB898A}"/>
              </a:ext>
            </a:extLst>
          </p:cNvPr>
          <p:cNvSpPr txBox="1">
            <a:spLocks/>
          </p:cNvSpPr>
          <p:nvPr/>
        </p:nvSpPr>
        <p:spPr>
          <a:xfrm>
            <a:off x="787890" y="2526000"/>
            <a:ext cx="4972830" cy="50822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6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30187" indent="0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None/>
              <a:tabLst/>
              <a:defRPr lang="en-US" sz="20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7" indent="0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0100" indent="0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None/>
              <a:tabLst/>
              <a:defRPr lang="en-US" sz="16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5850" indent="0" algn="l" defTabSz="64008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18A3AC"/>
              </a:buClr>
              <a:buSzPct val="80000"/>
              <a:buFont typeface="Wingdings" charset="2"/>
              <a:buNone/>
              <a:defRPr lang="en-US" sz="20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charset="2"/>
              <a:buChar char="•"/>
            </a:pPr>
            <a:r>
              <a:rPr lang="en-US" dirty="0"/>
              <a:t>Recent Accomplishments</a:t>
            </a:r>
          </a:p>
          <a:p>
            <a:pPr marL="285750" indent="-285750">
              <a:buFont typeface="Arial" charset="2"/>
              <a:buChar char="•"/>
            </a:pPr>
            <a:r>
              <a:rPr lang="en-US" dirty="0"/>
              <a:t>Leadership Team</a:t>
            </a:r>
          </a:p>
          <a:p>
            <a:pPr marL="285750" indent="-285750">
              <a:buFont typeface="Arial" charset="2"/>
              <a:buChar char="•"/>
            </a:pPr>
            <a:r>
              <a:rPr lang="en-US" dirty="0"/>
              <a:t>Leadership Spotlight: Educational Opportunities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D6A0455-6A4F-7C8B-31F2-1F815A66C54A}"/>
              </a:ext>
            </a:extLst>
          </p:cNvPr>
          <p:cNvSpPr txBox="1">
            <a:spLocks/>
          </p:cNvSpPr>
          <p:nvPr/>
        </p:nvSpPr>
        <p:spPr>
          <a:xfrm>
            <a:off x="784274" y="3355288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600" b="0" i="0" kern="1200" baseline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579438" indent="-284163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Char char="-"/>
              <a:tabLst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27013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tabLst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-222250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Char char="-"/>
              <a:tabLst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2863" indent="-227013" algn="l" defTabSz="640080" rtl="0" eaLnBrk="1" latinLnBrk="0" hangingPunct="1">
              <a:lnSpc>
                <a:spcPct val="200000"/>
              </a:lnSpc>
              <a:spcBef>
                <a:spcPts val="0"/>
              </a:spcBef>
              <a:buClr>
                <a:srgbClr val="18A3AC"/>
              </a:buClr>
              <a:buSzPct val="80000"/>
              <a:buFont typeface="Wingdings" charset="2"/>
              <a:buChar char="§"/>
              <a:defRPr 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cs typeface="Arial"/>
              </a:rPr>
              <a:t>November 16, 2022</a:t>
            </a:r>
          </a:p>
        </p:txBody>
      </p:sp>
    </p:spTree>
    <p:extLst>
      <p:ext uri="{BB962C8B-B14F-4D97-AF65-F5344CB8AC3E}">
        <p14:creationId xmlns:p14="http://schemas.microsoft.com/office/powerpoint/2010/main" val="150031720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B459E1-04EC-A457-41E5-AB9CD03EE29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School Town Hall · October 26, 2022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33154F8-7B39-D36B-0063-27883EB72FE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2C8B664-E8CB-4796-8AE3-A662347EFE38}" type="slidenum">
              <a:rPr lang="en-US" smtClean="0"/>
              <a:t>10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CBB79-0EB0-61D1-5F3D-AFC006226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683" y="1401416"/>
            <a:ext cx="3794265" cy="2932045"/>
          </a:xfrm>
        </p:spPr>
        <p:txBody>
          <a:bodyPr/>
          <a:lstStyle/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n-US"/>
              <a:t>Research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n-US"/>
              <a:t>Education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n-US"/>
              <a:t>Patient Care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n-US"/>
              <a:t>People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n-US"/>
              <a:t>Diversity, Equity, and Inclusion</a:t>
            </a:r>
            <a:r>
              <a:rPr lang="en-US" sz="1800"/>
              <a:t> (DEI)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n-US"/>
              <a:t>Framework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n-US"/>
              <a:t>Transformative Partnerships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E3751A-FD7D-8F13-9E30-7B5BD7089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Plan Themes</a:t>
            </a:r>
          </a:p>
        </p:txBody>
      </p:sp>
      <p:pic>
        <p:nvPicPr>
          <p:cNvPr id="7" name="Graphic 6" descr="The seven themes arranged as woven ribbons.">
            <a:extLst>
              <a:ext uri="{FF2B5EF4-FFF2-40B4-BE49-F238E27FC236}">
                <a16:creationId xmlns:a16="http://schemas.microsoft.com/office/drawing/2014/main" id="{B6167C60-2BF4-2275-1327-6DA5E76C6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5913" y="1363467"/>
            <a:ext cx="5255240" cy="329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8355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1735D-031E-4198-8B59-4DD88986A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School Town Hall · October 26,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5CA08-6E55-257E-A377-F0CCF05C3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B664-E8CB-4796-8AE3-A662347EFE38}" type="slidenum">
              <a:rPr lang="en-US" smtClean="0"/>
              <a:t>11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B162A19-1435-741B-99F0-E66D70486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>
            <a:noAutofit/>
          </a:bodyPr>
          <a:lstStyle/>
          <a:p>
            <a:r>
              <a:rPr lang="en-US">
                <a:cs typeface="Arial"/>
              </a:rPr>
              <a:t>Leadership Team</a:t>
            </a:r>
          </a:p>
        </p:txBody>
      </p:sp>
    </p:spTree>
    <p:extLst>
      <p:ext uri="{BB962C8B-B14F-4D97-AF65-F5344CB8AC3E}">
        <p14:creationId xmlns:p14="http://schemas.microsoft.com/office/powerpoint/2010/main" val="270867352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DFEC53-B377-E322-F5B2-07A8F5978B1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School Town Hall · October 26,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28A5B7-D9BE-1269-7400-1D0AF231AA0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57AC64-4FB2-70CA-1BCF-F6915532440A}"/>
              </a:ext>
            </a:extLst>
          </p:cNvPr>
          <p:cNvSpPr txBox="1"/>
          <p:nvPr/>
        </p:nvSpPr>
        <p:spPr bwMode="auto">
          <a:xfrm>
            <a:off x="4569272" y="3091482"/>
            <a:ext cx="4718403" cy="430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600">
                <a:latin typeface="Helvetica Neue Light" panose="02000403000000020004" pitchFamily="2" charset="0"/>
                <a:ea typeface="Helvetica Neue Light" panose="02000403000000020004" pitchFamily="2" charset="0"/>
              </a:rPr>
              <a:t>Rada </a:t>
            </a:r>
            <a:r>
              <a:rPr lang="en-US" sz="160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Savic</a:t>
            </a:r>
            <a:r>
              <a:rPr lang="en-US" sz="1600">
                <a:latin typeface="Helvetica Neue Light" panose="02000403000000020004" pitchFamily="2" charset="0"/>
                <a:ea typeface="Helvetica Neue Light" panose="02000403000000020004" pitchFamily="2" charset="0"/>
              </a:rPr>
              <a:t>, PhD, and Brian Shoichet, PhD</a:t>
            </a:r>
          </a:p>
          <a:p>
            <a:r>
              <a:rPr lang="en-US" sz="1200">
                <a:latin typeface="Helvetica Neue Light" panose="02000403000000020004" pitchFamily="2" charset="0"/>
                <a:ea typeface="Helvetica Neue Light" panose="02000403000000020004" pitchFamily="2" charset="0"/>
              </a:rPr>
              <a:t>Co-Vice Deans of Graduate Pharmacy Education Programs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5FF299-6E68-D358-0F88-B332131F0F7A}"/>
              </a:ext>
            </a:extLst>
          </p:cNvPr>
          <p:cNvSpPr txBox="1"/>
          <p:nvPr/>
        </p:nvSpPr>
        <p:spPr bwMode="auto">
          <a:xfrm>
            <a:off x="552954" y="823597"/>
            <a:ext cx="4090889" cy="67710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600">
                <a:latin typeface="Helvetica Neue Light" panose="02000403000000020004" pitchFamily="2" charset="0"/>
                <a:ea typeface="Helvetica Neue Light" panose="02000403000000020004" pitchFamily="2" charset="0"/>
              </a:rPr>
              <a:t>Igor Mitrovic, MD, and </a:t>
            </a:r>
            <a:br>
              <a:rPr lang="en-US" sz="1600">
                <a:latin typeface="Helvetica Neue Light" panose="02000403000000020004" pitchFamily="2" charset="0"/>
                <a:ea typeface="Helvetica Neue Light" panose="02000403000000020004" pitchFamily="2" charset="0"/>
              </a:rPr>
            </a:br>
            <a:r>
              <a:rPr lang="en-US" sz="1600">
                <a:latin typeface="Helvetica Neue Light" panose="02000403000000020004" pitchFamily="2" charset="0"/>
                <a:ea typeface="Helvetica Neue Light" panose="02000403000000020004" pitchFamily="2" charset="0"/>
              </a:rPr>
              <a:t>Conan MacDougall, PharmD, MAS</a:t>
            </a:r>
          </a:p>
          <a:p>
            <a:r>
              <a:rPr lang="en-US" sz="1200">
                <a:latin typeface="Helvetica Neue Light" panose="02000403000000020004" pitchFamily="2" charset="0"/>
                <a:ea typeface="Helvetica Neue Light" panose="02000403000000020004" pitchFamily="2" charset="0"/>
              </a:rPr>
              <a:t>Co-Vice Deans of PharmD Education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54E6B5-2F75-F044-A13E-00AA31B5F57C}"/>
              </a:ext>
            </a:extLst>
          </p:cNvPr>
          <p:cNvSpPr txBox="1"/>
          <p:nvPr/>
        </p:nvSpPr>
        <p:spPr bwMode="auto">
          <a:xfrm>
            <a:off x="1803458" y="3093836"/>
            <a:ext cx="2465790" cy="430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600">
                <a:latin typeface="Helvetica Neue Light" panose="02000403000000020004" pitchFamily="2" charset="0"/>
                <a:ea typeface="Helvetica Neue Light" panose="02000403000000020004" pitchFamily="2" charset="0"/>
              </a:rPr>
              <a:t>Leslie </a:t>
            </a:r>
            <a:r>
              <a:rPr lang="en-US" sz="160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Floren</a:t>
            </a:r>
            <a:r>
              <a:rPr lang="en-US" sz="1600">
                <a:latin typeface="Helvetica Neue Light" panose="02000403000000020004" pitchFamily="2" charset="0"/>
                <a:ea typeface="Helvetica Neue Light" panose="02000403000000020004" pitchFamily="2" charset="0"/>
              </a:rPr>
              <a:t>, PharmD, MA</a:t>
            </a:r>
          </a:p>
          <a:p>
            <a:r>
              <a:rPr lang="en-US" sz="1200">
                <a:latin typeface="Helvetica Neue Light" panose="02000403000000020004" pitchFamily="2" charset="0"/>
                <a:ea typeface="Helvetica Neue Light" panose="02000403000000020004" pitchFamily="2" charset="0"/>
              </a:rPr>
              <a:t>Associate Dean of Fellowships</a:t>
            </a:r>
          </a:p>
        </p:txBody>
      </p:sp>
      <p:pic>
        <p:nvPicPr>
          <p:cNvPr id="5" name="Picture 4" descr="Floren.">
            <a:extLst>
              <a:ext uri="{FF2B5EF4-FFF2-40B4-BE49-F238E27FC236}">
                <a16:creationId xmlns:a16="http://schemas.microsoft.com/office/drawing/2014/main" id="{E3B5CEDA-82FA-444A-CF5F-7980D39057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549" y="3145796"/>
            <a:ext cx="1143000" cy="1143000"/>
          </a:xfrm>
          <a:prstGeom prst="rect">
            <a:avLst/>
          </a:prstGeom>
        </p:spPr>
      </p:pic>
      <p:pic>
        <p:nvPicPr>
          <p:cNvPr id="13" name="Picture 12" descr="MacDougall.">
            <a:extLst>
              <a:ext uri="{FF2B5EF4-FFF2-40B4-BE49-F238E27FC236}">
                <a16:creationId xmlns:a16="http://schemas.microsoft.com/office/drawing/2014/main" id="{5355B91B-9070-54EB-9A56-04CE605DA1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5954" y="1581489"/>
            <a:ext cx="1143000" cy="1143000"/>
          </a:xfrm>
          <a:prstGeom prst="rect">
            <a:avLst/>
          </a:prstGeom>
        </p:spPr>
      </p:pic>
      <p:pic>
        <p:nvPicPr>
          <p:cNvPr id="15" name="Picture 14" descr="Mitrovic.">
            <a:extLst>
              <a:ext uri="{FF2B5EF4-FFF2-40B4-BE49-F238E27FC236}">
                <a16:creationId xmlns:a16="http://schemas.microsoft.com/office/drawing/2014/main" id="{5456BE25-2703-884F-BCBC-BBDA04545C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54" y="1581489"/>
            <a:ext cx="1143000" cy="1143000"/>
          </a:xfrm>
          <a:prstGeom prst="rect">
            <a:avLst/>
          </a:prstGeom>
        </p:spPr>
      </p:pic>
      <p:pic>
        <p:nvPicPr>
          <p:cNvPr id="18" name="Picture 17" descr="Savic.">
            <a:extLst>
              <a:ext uri="{FF2B5EF4-FFF2-40B4-BE49-F238E27FC236}">
                <a16:creationId xmlns:a16="http://schemas.microsoft.com/office/drawing/2014/main" id="{3429308D-303E-EE28-7ED1-87150D9719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9272" y="3657600"/>
            <a:ext cx="1145728" cy="1143000"/>
          </a:xfrm>
          <a:prstGeom prst="rect">
            <a:avLst/>
          </a:prstGeom>
        </p:spPr>
      </p:pic>
      <p:pic>
        <p:nvPicPr>
          <p:cNvPr id="20" name="Picture 19" descr="Shoichet.">
            <a:extLst>
              <a:ext uri="{FF2B5EF4-FFF2-40B4-BE49-F238E27FC236}">
                <a16:creationId xmlns:a16="http://schemas.microsoft.com/office/drawing/2014/main" id="{DB6BDC87-19E5-A147-77BC-34A06D36EFD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3655208"/>
            <a:ext cx="1143000" cy="1143000"/>
          </a:xfrm>
          <a:prstGeom prst="rect">
            <a:avLst/>
          </a:prstGeom>
        </p:spPr>
      </p:pic>
      <p:pic>
        <p:nvPicPr>
          <p:cNvPr id="22" name="Picture 21" descr="Youmans.">
            <a:extLst>
              <a:ext uri="{FF2B5EF4-FFF2-40B4-BE49-F238E27FC236}">
                <a16:creationId xmlns:a16="http://schemas.microsoft.com/office/drawing/2014/main" id="{865D9C87-09FE-0254-21B1-4D5E4EDCE8A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9272" y="1581489"/>
            <a:ext cx="1143000" cy="1143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7396D3-E76E-BB67-B260-9EE4524FB5FE}"/>
              </a:ext>
            </a:extLst>
          </p:cNvPr>
          <p:cNvSpPr txBox="1"/>
          <p:nvPr/>
        </p:nvSpPr>
        <p:spPr bwMode="auto">
          <a:xfrm>
            <a:off x="5830351" y="1531262"/>
            <a:ext cx="3150363" cy="430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600">
                <a:latin typeface="Helvetica Neue Light" panose="02000403000000020004" pitchFamily="2" charset="0"/>
                <a:ea typeface="Helvetica Neue Light" panose="02000403000000020004" pitchFamily="2" charset="0"/>
              </a:rPr>
              <a:t>Sharon L. Youmans, PharmD, MPH</a:t>
            </a:r>
          </a:p>
          <a:p>
            <a:r>
              <a:rPr lang="en-US" sz="1200">
                <a:latin typeface="Helvetica Neue Light" panose="02000403000000020004" pitchFamily="2" charset="0"/>
                <a:ea typeface="Helvetica Neue Light" panose="02000403000000020004" pitchFamily="2" charset="0"/>
              </a:rPr>
              <a:t>Executive Vice Dean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5405B1E2-CB8D-CB4E-E203-25B0E4C82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Educational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82896323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800639-E49E-A9AD-100B-BC21C634FF2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School Town Hall · October 26,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307AE1-B5D9-7752-37C6-A4C2D67BC7F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8DAACEF-3673-D273-9B1F-EE846C651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Transformative Partnerships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71EAD6-DC5D-88C1-FB6E-B4A0438AC368}"/>
              </a:ext>
            </a:extLst>
          </p:cNvPr>
          <p:cNvSpPr txBox="1"/>
          <p:nvPr/>
        </p:nvSpPr>
        <p:spPr bwMode="auto">
          <a:xfrm>
            <a:off x="1698806" y="879968"/>
            <a:ext cx="2657110" cy="52322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>
                <a:effectLst/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Desi </a:t>
            </a:r>
            <a:r>
              <a:rPr lang="en-US" sz="1600" err="1">
                <a:effectLst/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Kotis</a:t>
            </a:r>
            <a:r>
              <a:rPr lang="en-US" sz="1600">
                <a:effectLst/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, PharmD </a:t>
            </a:r>
          </a:p>
          <a:p>
            <a:r>
              <a:rPr lang="en-US" sz="1200">
                <a:effectLst/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Vice Dean</a:t>
            </a:r>
            <a:r>
              <a:rPr lang="en-US" sz="120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 of C</a:t>
            </a:r>
            <a:r>
              <a:rPr lang="en-US" sz="1200">
                <a:effectLst/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linical Affairs 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94BAC1-7DC0-18C1-7637-67F7ADD1CF47}"/>
              </a:ext>
            </a:extLst>
          </p:cNvPr>
          <p:cNvSpPr txBox="1"/>
          <p:nvPr/>
        </p:nvSpPr>
        <p:spPr bwMode="auto">
          <a:xfrm>
            <a:off x="5739968" y="879968"/>
            <a:ext cx="2618875" cy="70788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>
                <a:latin typeface="Helvetica Neue Light" panose="02000403000000020004" pitchFamily="2" charset="0"/>
                <a:ea typeface="Helvetica Neue Light" panose="02000403000000020004" pitchFamily="2" charset="0"/>
              </a:rPr>
              <a:t>Adam </a:t>
            </a:r>
            <a:r>
              <a:rPr lang="en-US" sz="160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Renslo</a:t>
            </a:r>
            <a:r>
              <a:rPr lang="en-US" sz="1600">
                <a:latin typeface="Helvetica Neue Light" panose="02000403000000020004" pitchFamily="2" charset="0"/>
                <a:ea typeface="Helvetica Neue Light" panose="02000403000000020004" pitchFamily="2" charset="0"/>
              </a:rPr>
              <a:t>, PhD </a:t>
            </a:r>
          </a:p>
          <a:p>
            <a:r>
              <a:rPr lang="en-US" sz="1200">
                <a:latin typeface="Helvetica Neue Light" panose="02000403000000020004" pitchFamily="2" charset="0"/>
                <a:ea typeface="Helvetica Neue Light" panose="02000403000000020004" pitchFamily="2" charset="0"/>
              </a:rPr>
              <a:t>Vice Dean of Entrepreneurship and Industry Relations 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90E545-02DF-1AB9-E066-1683F7E9C7BC}"/>
              </a:ext>
            </a:extLst>
          </p:cNvPr>
          <p:cNvSpPr txBox="1"/>
          <p:nvPr/>
        </p:nvSpPr>
        <p:spPr bwMode="auto">
          <a:xfrm>
            <a:off x="453585" y="2385455"/>
            <a:ext cx="4170666" cy="76944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>
                <a:latin typeface="Helvetica Neue Light" panose="02000403000000020004" pitchFamily="2" charset="0"/>
                <a:ea typeface="Helvetica Neue Light" panose="02000403000000020004" pitchFamily="2" charset="0"/>
              </a:rPr>
              <a:t>Jennifer </a:t>
            </a:r>
            <a:r>
              <a:rPr lang="en-US" sz="160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Cocohoba</a:t>
            </a:r>
            <a:r>
              <a:rPr lang="en-US" sz="1600">
                <a:latin typeface="Helvetica Neue Light" panose="02000403000000020004" pitchFamily="2" charset="0"/>
                <a:ea typeface="Helvetica Neue Light" panose="02000403000000020004" pitchFamily="2" charset="0"/>
              </a:rPr>
              <a:t>, PharmD, MAS and </a:t>
            </a:r>
            <a:br>
              <a:rPr lang="en-US" sz="1600">
                <a:latin typeface="Helvetica Neue Light" panose="02000403000000020004" pitchFamily="2" charset="0"/>
                <a:ea typeface="Helvetica Neue Light" panose="02000403000000020004" pitchFamily="2" charset="0"/>
              </a:rPr>
            </a:br>
            <a:r>
              <a:rPr lang="en-US" sz="1600">
                <a:latin typeface="Helvetica Neue Light" panose="02000403000000020004" pitchFamily="2" charset="0"/>
                <a:ea typeface="Helvetica Neue Light" panose="02000403000000020004" pitchFamily="2" charset="0"/>
              </a:rPr>
              <a:t>Katherine Yang, PharmD</a:t>
            </a:r>
          </a:p>
          <a:p>
            <a:r>
              <a:rPr lang="en-US" sz="1200">
                <a:latin typeface="Helvetica Neue Light" panose="02000403000000020004" pitchFamily="2" charset="0"/>
                <a:ea typeface="Helvetica Neue Light" panose="02000403000000020004" pitchFamily="2" charset="0"/>
              </a:rPr>
              <a:t>Co-Vice Deans of Clinical Innovation and Entrepreneurship 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57648D-3504-4C8A-16CD-A630AD1260AA}"/>
              </a:ext>
            </a:extLst>
          </p:cNvPr>
          <p:cNvSpPr txBox="1"/>
          <p:nvPr/>
        </p:nvSpPr>
        <p:spPr bwMode="auto">
          <a:xfrm>
            <a:off x="5739968" y="3087707"/>
            <a:ext cx="2129451" cy="52322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>
                <a:latin typeface="Helvetica Neue Light" panose="02000403000000020004" pitchFamily="2" charset="0"/>
                <a:ea typeface="Helvetica Neue Light" panose="02000403000000020004" pitchFamily="2" charset="0"/>
              </a:rPr>
              <a:t>James Fraser, PhD</a:t>
            </a:r>
          </a:p>
          <a:p>
            <a:r>
              <a:rPr lang="en-US" sz="1200">
                <a:latin typeface="Helvetica Neue Light" panose="02000403000000020004" pitchFamily="2" charset="0"/>
                <a:ea typeface="Helvetica Neue Light" panose="02000403000000020004" pitchFamily="2" charset="0"/>
              </a:rPr>
              <a:t>Vice Dean of Research  </a:t>
            </a:r>
          </a:p>
        </p:txBody>
      </p:sp>
      <p:pic>
        <p:nvPicPr>
          <p:cNvPr id="5" name="Picture 4" descr="Cocohoba.">
            <a:extLst>
              <a:ext uri="{FF2B5EF4-FFF2-40B4-BE49-F238E27FC236}">
                <a16:creationId xmlns:a16="http://schemas.microsoft.com/office/drawing/2014/main" id="{7A764D57-443E-2340-8780-A02CFE57DA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275" y="3181345"/>
            <a:ext cx="1143000" cy="1143000"/>
          </a:xfrm>
          <a:prstGeom prst="rect">
            <a:avLst/>
          </a:prstGeom>
        </p:spPr>
      </p:pic>
      <p:pic>
        <p:nvPicPr>
          <p:cNvPr id="9" name="Picture 8" descr="Fraser.">
            <a:extLst>
              <a:ext uri="{FF2B5EF4-FFF2-40B4-BE49-F238E27FC236}">
                <a16:creationId xmlns:a16="http://schemas.microsoft.com/office/drawing/2014/main" id="{9F2008FC-980D-682B-037A-9E078967EB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177731"/>
            <a:ext cx="1143000" cy="1143000"/>
          </a:xfrm>
          <a:prstGeom prst="rect">
            <a:avLst/>
          </a:prstGeom>
        </p:spPr>
      </p:pic>
      <p:pic>
        <p:nvPicPr>
          <p:cNvPr id="13" name="Picture 12" descr="Kotis.">
            <a:extLst>
              <a:ext uri="{FF2B5EF4-FFF2-40B4-BE49-F238E27FC236}">
                <a16:creationId xmlns:a16="http://schemas.microsoft.com/office/drawing/2014/main" id="{0FAA9427-E542-01CA-94F3-1F3094E7D0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275" y="978330"/>
            <a:ext cx="1143000" cy="1143000"/>
          </a:xfrm>
          <a:prstGeom prst="rect">
            <a:avLst/>
          </a:prstGeom>
        </p:spPr>
      </p:pic>
      <p:pic>
        <p:nvPicPr>
          <p:cNvPr id="17" name="Picture 16" descr="Renslo.">
            <a:extLst>
              <a:ext uri="{FF2B5EF4-FFF2-40B4-BE49-F238E27FC236}">
                <a16:creationId xmlns:a16="http://schemas.microsoft.com/office/drawing/2014/main" id="{12DB5FE2-8A37-43A6-CCF1-A89E61F60BC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978330"/>
            <a:ext cx="1143000" cy="1143000"/>
          </a:xfrm>
          <a:prstGeom prst="rect">
            <a:avLst/>
          </a:prstGeom>
        </p:spPr>
      </p:pic>
      <p:pic>
        <p:nvPicPr>
          <p:cNvPr id="19" name="Picture 18" descr="Yang.">
            <a:extLst>
              <a:ext uri="{FF2B5EF4-FFF2-40B4-BE49-F238E27FC236}">
                <a16:creationId xmlns:a16="http://schemas.microsoft.com/office/drawing/2014/main" id="{88221E7F-425E-01EB-75DD-29DF0B6BD5C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275" y="318134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5490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F88972-C789-DD99-A3B4-C3C8B6DE984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School Town Hall · October 26,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24A23C-0238-8947-A2F1-BC46DF3A606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23CD503-7BE5-2C01-9DF4-F42FF33A2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Diversity, Equity, and Inclusion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CF0D61-CEE5-F2D7-F9D5-B2FC2F8F256B}"/>
              </a:ext>
            </a:extLst>
          </p:cNvPr>
          <p:cNvSpPr txBox="1"/>
          <p:nvPr/>
        </p:nvSpPr>
        <p:spPr bwMode="auto">
          <a:xfrm>
            <a:off x="453585" y="1139352"/>
            <a:ext cx="5331079" cy="52322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>
                <a:latin typeface="Helvetica Neue Light" panose="02000403000000020004" pitchFamily="2" charset="0"/>
                <a:ea typeface="Helvetica Neue Light" panose="02000403000000020004" pitchFamily="2" charset="0"/>
              </a:rPr>
              <a:t>Ryan Hernandez, PhD and Stephanie Hsia, PharmD, MEd</a:t>
            </a:r>
          </a:p>
          <a:p>
            <a:r>
              <a:rPr lang="en-US" sz="1200">
                <a:latin typeface="Helvetica Neue Light" panose="02000403000000020004" pitchFamily="2" charset="0"/>
                <a:ea typeface="Helvetica Neue Light" panose="02000403000000020004" pitchFamily="2" charset="0"/>
              </a:rPr>
              <a:t>Co-Vice Deans of Diversity, Equity and Inclusion  </a:t>
            </a:r>
          </a:p>
        </p:txBody>
      </p:sp>
      <p:pic>
        <p:nvPicPr>
          <p:cNvPr id="5" name="Picture 4" descr="Hernandez.">
            <a:extLst>
              <a:ext uri="{FF2B5EF4-FFF2-40B4-BE49-F238E27FC236}">
                <a16:creationId xmlns:a16="http://schemas.microsoft.com/office/drawing/2014/main" id="{BE9DE592-50DE-CF4B-A951-C29742291B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275" y="1733550"/>
            <a:ext cx="1143000" cy="1143000"/>
          </a:xfrm>
          <a:prstGeom prst="rect">
            <a:avLst/>
          </a:prstGeom>
        </p:spPr>
      </p:pic>
      <p:pic>
        <p:nvPicPr>
          <p:cNvPr id="9" name="Picture 8" descr="Hsia.">
            <a:extLst>
              <a:ext uri="{FF2B5EF4-FFF2-40B4-BE49-F238E27FC236}">
                <a16:creationId xmlns:a16="http://schemas.microsoft.com/office/drawing/2014/main" id="{C0C67823-290F-5487-F9D4-6620B967D0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806" y="1733550"/>
            <a:ext cx="1143000" cy="1143000"/>
          </a:xfrm>
          <a:prstGeom prst="rect">
            <a:avLst/>
          </a:prstGeom>
        </p:spPr>
      </p:pic>
      <p:pic>
        <p:nvPicPr>
          <p:cNvPr id="13" name="Picture 12" descr="Youmans.">
            <a:extLst>
              <a:ext uri="{FF2B5EF4-FFF2-40B4-BE49-F238E27FC236}">
                <a16:creationId xmlns:a16="http://schemas.microsoft.com/office/drawing/2014/main" id="{2CAE0377-CA1D-F270-3250-B0333C3D1E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670630"/>
            <a:ext cx="1143000" cy="1143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91DCB0-25E0-CAF7-119C-D0DB8C5936C2}"/>
              </a:ext>
            </a:extLst>
          </p:cNvPr>
          <p:cNvSpPr txBox="1"/>
          <p:nvPr/>
        </p:nvSpPr>
        <p:spPr bwMode="auto">
          <a:xfrm>
            <a:off x="4572000" y="2129598"/>
            <a:ext cx="3150363" cy="430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600">
                <a:latin typeface="Helvetica Neue Light" panose="02000403000000020004" pitchFamily="2" charset="0"/>
                <a:ea typeface="Helvetica Neue Light" panose="02000403000000020004" pitchFamily="2" charset="0"/>
              </a:rPr>
              <a:t>Sharon L. Youmans, PharmD, MPH</a:t>
            </a:r>
          </a:p>
          <a:p>
            <a:r>
              <a:rPr lang="en-US" sz="1200">
                <a:latin typeface="Helvetica Neue Light" panose="02000403000000020004" pitchFamily="2" charset="0"/>
                <a:ea typeface="Helvetica Neue Light" panose="02000403000000020004" pitchFamily="2" charset="0"/>
              </a:rPr>
              <a:t>Executive Vice Dean</a:t>
            </a:r>
          </a:p>
        </p:txBody>
      </p:sp>
    </p:spTree>
    <p:extLst>
      <p:ext uri="{BB962C8B-B14F-4D97-AF65-F5344CB8AC3E}">
        <p14:creationId xmlns:p14="http://schemas.microsoft.com/office/powerpoint/2010/main" val="190398313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1DF3A1-747F-73C6-2777-089849742F8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School Town Hall · October 26,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C4E36C-3A8A-1468-A23D-3FE0AE1A1CF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04E3047-0172-F841-B804-9976058E4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Faculty and Staff Engagement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F07E03-3647-093D-5794-CA861419D9E4}"/>
              </a:ext>
            </a:extLst>
          </p:cNvPr>
          <p:cNvSpPr txBox="1"/>
          <p:nvPr/>
        </p:nvSpPr>
        <p:spPr bwMode="auto">
          <a:xfrm>
            <a:off x="1743406" y="2475526"/>
            <a:ext cx="2632651" cy="80021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Frank </a:t>
            </a:r>
            <a:r>
              <a:rPr lang="en-US" err="1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Szoka</a:t>
            </a:r>
            <a:r>
              <a:rPr lang="en-US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, PhD</a:t>
            </a:r>
          </a:p>
          <a:p>
            <a:r>
              <a:rPr lang="en-US" sz="140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Director of Faculty Engagement and Awards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1DB1E6-E3AA-67AA-9A64-2C2EEB063ADA}"/>
              </a:ext>
            </a:extLst>
          </p:cNvPr>
          <p:cNvSpPr txBox="1"/>
          <p:nvPr/>
        </p:nvSpPr>
        <p:spPr bwMode="auto">
          <a:xfrm>
            <a:off x="1743406" y="1063929"/>
            <a:ext cx="3173019" cy="5847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Robin Corelli, PharmD</a:t>
            </a:r>
          </a:p>
          <a:p>
            <a:r>
              <a:rPr lang="en-US" sz="140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Vice Dean of Academic Affairs  </a:t>
            </a:r>
          </a:p>
        </p:txBody>
      </p:sp>
      <p:pic>
        <p:nvPicPr>
          <p:cNvPr id="5" name="Picture 4" descr="Corelli.">
            <a:extLst>
              <a:ext uri="{FF2B5EF4-FFF2-40B4-BE49-F238E27FC236}">
                <a16:creationId xmlns:a16="http://schemas.microsoft.com/office/drawing/2014/main" id="{CF8FEB42-94F9-7CE6-C39D-26F60264B7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275" y="1164978"/>
            <a:ext cx="1144815" cy="1143000"/>
          </a:xfrm>
          <a:prstGeom prst="rect">
            <a:avLst/>
          </a:prstGeom>
        </p:spPr>
      </p:pic>
      <p:pic>
        <p:nvPicPr>
          <p:cNvPr id="9" name="Picture 8" descr="Szoka.">
            <a:extLst>
              <a:ext uri="{FF2B5EF4-FFF2-40B4-BE49-F238E27FC236}">
                <a16:creationId xmlns:a16="http://schemas.microsoft.com/office/drawing/2014/main" id="{BA63DB6F-71C4-3DD1-0E94-55F89D0252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90" y="2570413"/>
            <a:ext cx="1143000" cy="1143000"/>
          </a:xfrm>
          <a:prstGeom prst="rect">
            <a:avLst/>
          </a:prstGeom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6927C78-8366-7934-9724-796D4B3EC2EE}"/>
              </a:ext>
            </a:extLst>
          </p:cNvPr>
          <p:cNvSpPr txBox="1"/>
          <p:nvPr/>
        </p:nvSpPr>
        <p:spPr bwMode="auto">
          <a:xfrm>
            <a:off x="5761894" y="2475526"/>
            <a:ext cx="2506896" cy="80021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Alesia Woods</a:t>
            </a:r>
          </a:p>
          <a:p>
            <a:r>
              <a:rPr lang="en-US" sz="140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Vice Dean of Administration and Finance 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B32E03-1F8B-DEC2-9F1F-ED8F663A3605}"/>
              </a:ext>
            </a:extLst>
          </p:cNvPr>
          <p:cNvSpPr txBox="1"/>
          <p:nvPr/>
        </p:nvSpPr>
        <p:spPr bwMode="auto">
          <a:xfrm>
            <a:off x="5761893" y="1063929"/>
            <a:ext cx="3813615" cy="5847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>
                <a:latin typeface="Helvetica Neue Light" panose="02000403000000020004" pitchFamily="2" charset="0"/>
                <a:ea typeface="Helvetica Neue Light" panose="02000403000000020004" pitchFamily="2" charset="0"/>
              </a:rPr>
              <a:t>Lawrence Lin, PhD</a:t>
            </a:r>
          </a:p>
          <a:p>
            <a:r>
              <a:rPr lang="en-US" sz="1400">
                <a:latin typeface="Helvetica Neue Light" panose="02000403000000020004" pitchFamily="2" charset="0"/>
                <a:ea typeface="Helvetica Neue Light" panose="02000403000000020004" pitchFamily="2" charset="0"/>
              </a:rPr>
              <a:t>Vice Dean and Chief of Staff  </a:t>
            </a:r>
          </a:p>
        </p:txBody>
      </p:sp>
      <p:pic>
        <p:nvPicPr>
          <p:cNvPr id="13" name="Picture 12" descr="Woods.">
            <a:extLst>
              <a:ext uri="{FF2B5EF4-FFF2-40B4-BE49-F238E27FC236}">
                <a16:creationId xmlns:a16="http://schemas.microsoft.com/office/drawing/2014/main" id="{283C026A-2018-31DC-0513-A684C78108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568505"/>
            <a:ext cx="1143000" cy="1143000"/>
          </a:xfrm>
          <a:prstGeom prst="rect">
            <a:avLst/>
          </a:prstGeom>
        </p:spPr>
      </p:pic>
      <p:pic>
        <p:nvPicPr>
          <p:cNvPr id="14" name="Picture 13" descr="Lin.">
            <a:extLst>
              <a:ext uri="{FF2B5EF4-FFF2-40B4-BE49-F238E27FC236}">
                <a16:creationId xmlns:a16="http://schemas.microsoft.com/office/drawing/2014/main" id="{5D164DFC-7CA3-AFE4-1C35-2E7BC06FFDD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3125" y="1164978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6670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rgchart.">
            <a:extLst>
              <a:ext uri="{FF2B5EF4-FFF2-40B4-BE49-F238E27FC236}">
                <a16:creationId xmlns:a16="http://schemas.microsoft.com/office/drawing/2014/main" id="{B3351375-7926-2B1F-B25B-F22DF7C523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88" y="0"/>
            <a:ext cx="8205482" cy="51435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D72B81-E009-A351-6935-D3DC05869DA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School Town Hall · October 26, 2022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DD7F1C-F0A7-E7D8-B41E-83D052F56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 Chart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DC209C-01D3-6D20-C0D4-A6A15956D19A}"/>
              </a:ext>
            </a:extLst>
          </p:cNvPr>
          <p:cNvSpPr/>
          <p:nvPr/>
        </p:nvSpPr>
        <p:spPr>
          <a:xfrm>
            <a:off x="6915518" y="4292583"/>
            <a:ext cx="1311965" cy="850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FE1EF8-929B-EE2F-9CE6-3312899863AA}"/>
              </a:ext>
            </a:extLst>
          </p:cNvPr>
          <p:cNvSpPr/>
          <p:nvPr/>
        </p:nvSpPr>
        <p:spPr>
          <a:xfrm>
            <a:off x="7734381" y="3867124"/>
            <a:ext cx="1311965" cy="850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CEAE9E-08B0-0039-E2CB-C4995F9069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734" y="3725894"/>
            <a:ext cx="1004626" cy="134402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BD8BFA-EBC2-BA04-89BE-CE1F865EC00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9992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1735D-031E-4198-8B59-4DD88986A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School Town Hall · October 26,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5CA08-6E55-257E-A377-F0CCF05C3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B664-E8CB-4796-8AE3-A662347EFE38}" type="slidenum">
              <a:rPr lang="en-US" smtClean="0"/>
              <a:t>17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B162A19-1435-741B-99F0-E66D70486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>
            <a:noAutofit/>
          </a:bodyPr>
          <a:lstStyle/>
          <a:p>
            <a:r>
              <a:rPr lang="en-US" dirty="0">
                <a:cs typeface="Arial"/>
              </a:rPr>
              <a:t>Leadership Spotlight:</a:t>
            </a:r>
            <a:br>
              <a:rPr lang="en-US" dirty="0">
                <a:cs typeface="Arial"/>
              </a:rPr>
            </a:br>
            <a:r>
              <a:rPr lang="en-US" dirty="0">
                <a:cs typeface="Arial"/>
              </a:rPr>
              <a:t>Educational Opportunities</a:t>
            </a:r>
          </a:p>
        </p:txBody>
      </p:sp>
    </p:spTree>
    <p:extLst>
      <p:ext uri="{BB962C8B-B14F-4D97-AF65-F5344CB8AC3E}">
        <p14:creationId xmlns:p14="http://schemas.microsoft.com/office/powerpoint/2010/main" val="34726897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1A506C-1897-E002-1592-58B595EE8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Holiday Release Guideline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34CBF6-B8C2-4A77-F14F-573E55B560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1 pm release on select holidays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B2670C-A907-7F51-CC67-6BC7835BF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683" y="1401416"/>
            <a:ext cx="3417611" cy="2932045"/>
          </a:xfrm>
        </p:spPr>
        <p:txBody>
          <a:bodyPr/>
          <a:lstStyle/>
          <a:p>
            <a:r>
              <a:rPr lang="en-US" sz="2000" dirty="0"/>
              <a:t>Offices close and most staff stop work at 1 pm</a:t>
            </a:r>
          </a:p>
          <a:p>
            <a:r>
              <a:rPr lang="en-US" sz="2000" dirty="0"/>
              <a:t>Some exceptions due to shifts and coverage</a:t>
            </a:r>
          </a:p>
          <a:p>
            <a:r>
              <a:rPr lang="en-US" sz="2000" dirty="0"/>
              <a:t>Check with your supervisor</a:t>
            </a:r>
          </a:p>
          <a:p>
            <a:r>
              <a:rPr lang="en-US" sz="2000" dirty="0"/>
              <a:t>Managers: Contact Alesia Woods with questions</a:t>
            </a:r>
          </a:p>
          <a:p>
            <a:endParaRPr lang="en-US" sz="20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8F3A7C8-0CCD-9454-7103-3CD463DB8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848988"/>
              </p:ext>
            </p:extLst>
          </p:nvPr>
        </p:nvGraphicFramePr>
        <p:xfrm>
          <a:off x="3952346" y="1401416"/>
          <a:ext cx="4372257" cy="3155398"/>
        </p:xfrm>
        <a:graphic>
          <a:graphicData uri="http://schemas.openxmlformats.org/drawingml/2006/table">
            <a:tbl>
              <a:tblPr/>
              <a:tblGrid>
                <a:gridCol w="1457419">
                  <a:extLst>
                    <a:ext uri="{9D8B030D-6E8A-4147-A177-3AD203B41FA5}">
                      <a16:colId xmlns:a16="http://schemas.microsoft.com/office/drawing/2014/main" val="488970347"/>
                    </a:ext>
                  </a:extLst>
                </a:gridCol>
                <a:gridCol w="1457419">
                  <a:extLst>
                    <a:ext uri="{9D8B030D-6E8A-4147-A177-3AD203B41FA5}">
                      <a16:colId xmlns:a16="http://schemas.microsoft.com/office/drawing/2014/main" val="53809442"/>
                    </a:ext>
                  </a:extLst>
                </a:gridCol>
                <a:gridCol w="1457419">
                  <a:extLst>
                    <a:ext uri="{9D8B030D-6E8A-4147-A177-3AD203B41FA5}">
                      <a16:colId xmlns:a16="http://schemas.microsoft.com/office/drawing/2014/main" val="3058446704"/>
                    </a:ext>
                  </a:extLst>
                </a:gridCol>
              </a:tblGrid>
              <a:tr h="435192">
                <a:tc>
                  <a:txBody>
                    <a:bodyPr/>
                    <a:lstStyle/>
                    <a:p>
                      <a:pPr fontAlgn="t"/>
                      <a:endParaRPr lang="en-US" sz="2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Holiday</a:t>
                      </a:r>
                      <a:r>
                        <a:rPr lang="en-US" sz="1100" b="0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1807" marR="71807" marT="35903" marB="359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1pm release</a:t>
                      </a:r>
                      <a:r>
                        <a:rPr lang="en-US" sz="1100" b="0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1807" marR="71807" marT="35903" marB="359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Holiday dates</a:t>
                      </a:r>
                      <a:r>
                        <a:rPr lang="en-US" sz="1100" b="0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1807" marR="71807" marT="35903" marB="359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793"/>
                  </a:ext>
                </a:extLst>
              </a:tr>
              <a:tr h="43519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1" i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Thanksgiving </a:t>
                      </a:r>
                      <a:endParaRPr lang="en-US" sz="2000" b="1" i="0" dirty="0">
                        <a:ln>
                          <a:noFill/>
                        </a:ln>
                        <a:effectLst/>
                      </a:endParaRPr>
                    </a:p>
                  </a:txBody>
                  <a:tcPr marL="71807" marR="71807" marT="35903" marB="359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Wed 11/23 </a:t>
                      </a:r>
                      <a:endParaRPr lang="en-US" sz="2000" b="0" i="0" dirty="0">
                        <a:ln>
                          <a:noFill/>
                        </a:ln>
                        <a:effectLst/>
                      </a:endParaRPr>
                    </a:p>
                  </a:txBody>
                  <a:tcPr marL="71807" marR="71807" marT="35903" marB="359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11/24–11/25 </a:t>
                      </a:r>
                      <a:endParaRPr lang="en-US" sz="2000" b="0" i="0" dirty="0">
                        <a:ln>
                          <a:noFill/>
                        </a:ln>
                        <a:effectLst/>
                      </a:endParaRPr>
                    </a:p>
                  </a:txBody>
                  <a:tcPr marL="71807" marR="71807" marT="35903" marB="359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8260069"/>
                  </a:ext>
                </a:extLst>
              </a:tr>
              <a:tr h="43519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1" i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Christmas </a:t>
                      </a:r>
                      <a:endParaRPr lang="en-US" sz="2000" b="1" i="0" dirty="0">
                        <a:ln>
                          <a:noFill/>
                        </a:ln>
                        <a:effectLst/>
                      </a:endParaRPr>
                    </a:p>
                  </a:txBody>
                  <a:tcPr marL="71807" marR="71807" marT="35903" marB="359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Thu 12/22 </a:t>
                      </a:r>
                      <a:endParaRPr lang="en-US" sz="2000" b="0" i="0" dirty="0">
                        <a:ln>
                          <a:noFill/>
                        </a:ln>
                        <a:effectLst/>
                      </a:endParaRPr>
                    </a:p>
                  </a:txBody>
                  <a:tcPr marL="71807" marR="71807" marT="35903" marB="359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12/23, 12/26 </a:t>
                      </a:r>
                      <a:endParaRPr lang="en-US" sz="2000" b="0" i="0" dirty="0">
                        <a:ln>
                          <a:noFill/>
                        </a:ln>
                        <a:effectLst/>
                      </a:endParaRPr>
                    </a:p>
                  </a:txBody>
                  <a:tcPr marL="71807" marR="71807" marT="35903" marB="359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8020529"/>
                  </a:ext>
                </a:extLst>
              </a:tr>
              <a:tr h="43519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1" i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New Year’s </a:t>
                      </a:r>
                      <a:endParaRPr lang="en-US" sz="2000" b="1" i="0" dirty="0">
                        <a:ln>
                          <a:noFill/>
                        </a:ln>
                        <a:effectLst/>
                      </a:endParaRPr>
                    </a:p>
                  </a:txBody>
                  <a:tcPr marL="71807" marR="71807" marT="35903" marB="359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Thu 12/29 </a:t>
                      </a:r>
                      <a:endParaRPr lang="en-US" sz="2000" b="0" i="0" dirty="0">
                        <a:ln>
                          <a:noFill/>
                        </a:ln>
                        <a:effectLst/>
                      </a:endParaRPr>
                    </a:p>
                  </a:txBody>
                  <a:tcPr marL="71807" marR="71807" marT="35903" marB="359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12/30, 1/2 </a:t>
                      </a:r>
                      <a:endParaRPr lang="en-US" sz="2000" b="0" i="0" dirty="0">
                        <a:ln>
                          <a:noFill/>
                        </a:ln>
                        <a:effectLst/>
                      </a:endParaRPr>
                    </a:p>
                  </a:txBody>
                  <a:tcPr marL="71807" marR="71807" marT="35903" marB="359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2122613"/>
                  </a:ext>
                </a:extLst>
              </a:tr>
              <a:tr h="43519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1" i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Memorial Day </a:t>
                      </a:r>
                      <a:endParaRPr lang="en-US" sz="2000" b="1" i="0" dirty="0">
                        <a:ln>
                          <a:noFill/>
                        </a:ln>
                        <a:effectLst/>
                      </a:endParaRPr>
                    </a:p>
                  </a:txBody>
                  <a:tcPr marL="71807" marR="71807" marT="35903" marB="359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Fri 5/26 </a:t>
                      </a:r>
                      <a:endParaRPr lang="en-US" sz="2000" b="0" i="0" dirty="0">
                        <a:ln>
                          <a:noFill/>
                        </a:ln>
                        <a:effectLst/>
                      </a:endParaRPr>
                    </a:p>
                  </a:txBody>
                  <a:tcPr marL="71807" marR="71807" marT="35903" marB="359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5/29 </a:t>
                      </a:r>
                      <a:endParaRPr lang="en-US" sz="2000" b="0" i="0" dirty="0">
                        <a:ln>
                          <a:noFill/>
                        </a:ln>
                        <a:effectLst/>
                      </a:endParaRPr>
                    </a:p>
                  </a:txBody>
                  <a:tcPr marL="71807" marR="71807" marT="35903" marB="359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2479685"/>
                  </a:ext>
                </a:extLst>
              </a:tr>
              <a:tr h="43519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1" i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Independence Day </a:t>
                      </a:r>
                      <a:endParaRPr lang="en-US" sz="2000" b="1" i="0" dirty="0">
                        <a:ln>
                          <a:noFill/>
                        </a:ln>
                        <a:effectLst/>
                      </a:endParaRPr>
                    </a:p>
                  </a:txBody>
                  <a:tcPr marL="71807" marR="71807" marT="35903" marB="359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Mon 7/3 </a:t>
                      </a:r>
                      <a:endParaRPr lang="en-US" sz="2000" b="0" i="0" dirty="0">
                        <a:ln>
                          <a:noFill/>
                        </a:ln>
                        <a:effectLst/>
                      </a:endParaRPr>
                    </a:p>
                  </a:txBody>
                  <a:tcPr marL="71807" marR="71807" marT="35903" marB="359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7/4 </a:t>
                      </a:r>
                      <a:endParaRPr lang="en-US" sz="2000" b="0" i="0" dirty="0">
                        <a:ln>
                          <a:noFill/>
                        </a:ln>
                        <a:effectLst/>
                      </a:endParaRPr>
                    </a:p>
                  </a:txBody>
                  <a:tcPr marL="71807" marR="71807" marT="35903" marB="359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2720815"/>
                  </a:ext>
                </a:extLst>
              </a:tr>
              <a:tr h="43519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1" i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Labor Day </a:t>
                      </a:r>
                      <a:endParaRPr lang="en-US" sz="2000" b="1" i="0" dirty="0">
                        <a:ln>
                          <a:noFill/>
                        </a:ln>
                        <a:effectLst/>
                      </a:endParaRPr>
                    </a:p>
                  </a:txBody>
                  <a:tcPr marL="71807" marR="71807" marT="35903" marB="359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Fri 9/1 </a:t>
                      </a:r>
                      <a:endParaRPr lang="en-US" sz="2000" b="0" i="0" dirty="0">
                        <a:ln>
                          <a:noFill/>
                        </a:ln>
                        <a:effectLst/>
                      </a:endParaRPr>
                    </a:p>
                  </a:txBody>
                  <a:tcPr marL="71807" marR="71807" marT="35903" marB="359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9/4 </a:t>
                      </a:r>
                      <a:endParaRPr lang="en-US" sz="2000" b="0" i="0" dirty="0">
                        <a:ln>
                          <a:noFill/>
                        </a:ln>
                        <a:effectLst/>
                      </a:endParaRPr>
                    </a:p>
                  </a:txBody>
                  <a:tcPr marL="71807" marR="71807" marT="35903" marB="359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7956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68327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1735D-031E-4198-8B59-4DD88986A85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School Town Hall · October 26,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5CA08-6E55-257E-A377-F0CCF05C35E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2C8B664-E8CB-4796-8AE3-A662347EFE38}" type="slidenum">
              <a:rPr lang="en-US" smtClean="0"/>
              <a:t>3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3657A4-2AB9-C0EB-EE2F-8DD484761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cs typeface="Arial"/>
              </a:rPr>
              <a:t>Recent Accomplishments</a:t>
            </a:r>
          </a:p>
          <a:p>
            <a:pPr marL="0" indent="0">
              <a:buNone/>
            </a:pPr>
            <a:endParaRPr lang="en-US" sz="2400" dirty="0">
              <a:cs typeface="Arial"/>
            </a:endParaRPr>
          </a:p>
          <a:p>
            <a:r>
              <a:rPr lang="en-US" sz="2400" dirty="0">
                <a:cs typeface="Arial"/>
              </a:rPr>
              <a:t>New Leadership Team</a:t>
            </a:r>
          </a:p>
          <a:p>
            <a:pPr marL="0" indent="0">
              <a:buNone/>
            </a:pPr>
            <a:endParaRPr lang="en-US" sz="2400" dirty="0">
              <a:cs typeface="Arial"/>
            </a:endParaRPr>
          </a:p>
          <a:p>
            <a:r>
              <a:rPr lang="en-US" sz="2400" dirty="0">
                <a:cs typeface="Arial"/>
              </a:rPr>
              <a:t>Leadership Spotlight: Education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B162A19-1435-741B-99F0-E66D70486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05" y="683261"/>
            <a:ext cx="7753790" cy="458587"/>
          </a:xfrm>
        </p:spPr>
        <p:txBody>
          <a:bodyPr lIns="91440" tIns="45720" rIns="91440" bIns="45720" anchor="ctr">
            <a:noAutofit/>
          </a:bodyPr>
          <a:lstStyle/>
          <a:p>
            <a:r>
              <a:rPr lang="en-US" sz="3200" u="sng" dirty="0">
                <a:cs typeface="Arial"/>
              </a:rPr>
              <a:t>Town Hall Agenda</a:t>
            </a:r>
            <a:br>
              <a:rPr lang="en-US" sz="3200" u="sng" dirty="0">
                <a:cs typeface="Arial"/>
              </a:rPr>
            </a:br>
            <a:br>
              <a:rPr lang="en-US" sz="3200" u="sng" dirty="0">
                <a:cs typeface="Arial"/>
              </a:rPr>
            </a:b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2306541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5E811E-A317-D1AE-B96E-A3911C61426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School Town Hall · October 26,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5F433-C8E1-1756-B817-91FAA330E50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2C8B664-E8CB-4796-8AE3-A662347EFE38}" type="slidenum">
              <a:rPr lang="en-US" smtClean="0"/>
              <a:t>4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C13EF-3591-7416-B0FF-4B4E31D50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683" y="1401416"/>
            <a:ext cx="8137665" cy="3197880"/>
          </a:xfrm>
        </p:spPr>
        <p:txBody>
          <a:bodyPr>
            <a:noAutofit/>
          </a:bodyPr>
          <a:lstStyle/>
          <a:p>
            <a:r>
              <a:rPr lang="en-US"/>
              <a:t>Hosted reception at ACCP 2022</a:t>
            </a:r>
          </a:p>
          <a:p>
            <a:r>
              <a:rPr lang="en-US"/>
              <a:t>Created new student scholarships for incoming students</a:t>
            </a:r>
          </a:p>
          <a:p>
            <a:r>
              <a:rPr lang="en-US"/>
              <a:t>Established new interactions with Genentech</a:t>
            </a:r>
          </a:p>
          <a:p>
            <a:r>
              <a:rPr lang="en-US"/>
              <a:t>Improved PharmD website (</a:t>
            </a:r>
            <a:r>
              <a:rPr lang="en-US">
                <a:hlinkClick r:id="rId2"/>
              </a:rPr>
              <a:t>pharmd.ucsf.edu</a:t>
            </a:r>
            <a:r>
              <a:rPr lang="en-US"/>
              <a:t>)</a:t>
            </a:r>
          </a:p>
          <a:p>
            <a:r>
              <a:rPr lang="en-US"/>
              <a:t>Initiated strategic planning process</a:t>
            </a:r>
          </a:p>
          <a:p>
            <a:r>
              <a:rPr lang="en-US"/>
              <a:t>Appointed new school leadership team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B28B4D-13D8-8A8C-B96E-8DD2B4FFE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Accomplishments</a:t>
            </a:r>
          </a:p>
        </p:txBody>
      </p:sp>
    </p:spTree>
    <p:extLst>
      <p:ext uri="{BB962C8B-B14F-4D97-AF65-F5344CB8AC3E}">
        <p14:creationId xmlns:p14="http://schemas.microsoft.com/office/powerpoint/2010/main" val="187798723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59D17C-9FF5-EEF0-47D8-99AEC1892B4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School Town Hall · October 26,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68860F-C325-E7CD-C7E5-FC924A25D3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2C8B664-E8CB-4796-8AE3-A662347EFE38}" type="slidenum">
              <a:rPr lang="en-US" smtClean="0"/>
              <a:t>5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230D-5FA1-4230-AEBE-7EE8EADCA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684" y="1401416"/>
            <a:ext cx="4821233" cy="2932045"/>
          </a:xfrm>
        </p:spPr>
        <p:txBody>
          <a:bodyPr>
            <a:noAutofit/>
          </a:bodyPr>
          <a:lstStyle/>
          <a:p>
            <a:r>
              <a:rPr lang="en-US" sz="1500"/>
              <a:t>9 Poster Presentations</a:t>
            </a:r>
          </a:p>
          <a:p>
            <a:r>
              <a:rPr lang="en-US" sz="1500"/>
              <a:t>1 Invited Presentation – Betty Dong</a:t>
            </a:r>
          </a:p>
          <a:p>
            <a:pPr lvl="1"/>
            <a:r>
              <a:rPr lang="en-US" sz="1100"/>
              <a:t>Best Practices for Pharmacist-Driven HIV Prevention Services</a:t>
            </a:r>
          </a:p>
          <a:p>
            <a:r>
              <a:rPr lang="en-US" sz="1500"/>
              <a:t>1 Award Recipient – David Quan</a:t>
            </a:r>
          </a:p>
          <a:p>
            <a:pPr lvl="1"/>
            <a:r>
              <a:rPr lang="en-US" sz="1100"/>
              <a:t>Elected as 1 of 35 Fellows of the American College of Clinical Pharmacy</a:t>
            </a:r>
          </a:p>
          <a:p>
            <a:r>
              <a:rPr lang="en-US" sz="1500"/>
              <a:t>UCSF Reception</a:t>
            </a:r>
          </a:p>
          <a:p>
            <a:pPr lvl="1"/>
            <a:r>
              <a:rPr lang="en-US" sz="1100"/>
              <a:t>40 attendees: faculty, staff, alumni, trainees, and guests</a:t>
            </a:r>
          </a:p>
          <a:p>
            <a:pPr marL="0" indent="0">
              <a:buNone/>
            </a:pPr>
            <a:r>
              <a:rPr lang="en-US" sz="1500"/>
              <a:t>Come to the UCSF Reception at upcoming meetings: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100"/>
              <a:t>CSHP Seminar in Anaheim – Friday, November 11 from 5-7 pm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100"/>
              <a:t>ASHP Midyear Clinical Meeting in Las Vegas – Tuesday, December 6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61E75E-86D8-EC5F-AC5E-C5616ADE6E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American College of Clinical Pharmacy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B630C5-387F-4BBE-9BA3-B376250A1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ACCP Annual Meeting 2022</a:t>
            </a:r>
          </a:p>
        </p:txBody>
      </p:sp>
      <p:pic>
        <p:nvPicPr>
          <p:cNvPr id="7" name="Picture 6" descr="Group at reception event.">
            <a:extLst>
              <a:ext uri="{FF2B5EF4-FFF2-40B4-BE49-F238E27FC236}">
                <a16:creationId xmlns:a16="http://schemas.microsoft.com/office/drawing/2014/main" id="{55AE6FE4-6AF1-4E2A-BB54-4BB8BA68B5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4990" y="777337"/>
            <a:ext cx="2743200" cy="1629212"/>
          </a:xfrm>
          <a:prstGeom prst="rect">
            <a:avLst/>
          </a:prstGeom>
        </p:spPr>
      </p:pic>
      <p:pic>
        <p:nvPicPr>
          <p:cNvPr id="6" name="Picture 5" descr="Group at reception event.">
            <a:extLst>
              <a:ext uri="{FF2B5EF4-FFF2-40B4-BE49-F238E27FC236}">
                <a16:creationId xmlns:a16="http://schemas.microsoft.com/office/drawing/2014/main" id="{C1DBA947-35FA-F38A-D685-3E22AD7527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52"/>
          <a:stretch/>
        </p:blipFill>
        <p:spPr>
          <a:xfrm>
            <a:off x="5444990" y="2488146"/>
            <a:ext cx="2743200" cy="163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4317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75808-F91A-7597-8358-159B1F09EC6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School Town Hall · October 26, 2022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2C8B664-E8CB-4796-8AE3-A662347EFE38}" type="slidenum">
              <a:rPr lang="en-US" smtClean="0"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9684" y="1401416"/>
            <a:ext cx="3794634" cy="2932045"/>
          </a:xfrm>
        </p:spPr>
        <p:txBody>
          <a:bodyPr/>
          <a:lstStyle/>
          <a:p>
            <a:r>
              <a:rPr lang="en-US"/>
              <a:t>$500,000 to fund endowment for incoming student fellowships</a:t>
            </a:r>
          </a:p>
          <a:p>
            <a:r>
              <a:rPr lang="en-US"/>
              <a:t>Four $5,000 scholarships </a:t>
            </a:r>
            <a:r>
              <a:rPr lang="en-US" sz="1800"/>
              <a:t>(starting with 2023 admissions)</a:t>
            </a:r>
          </a:p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400759-93AE-6EDA-4BCA-C0D6A0E57D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for Incoming PharmD Students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Scholarships</a:t>
            </a:r>
          </a:p>
        </p:txBody>
      </p:sp>
      <p:pic>
        <p:nvPicPr>
          <p:cNvPr id="1026" name="Picture 2" descr="group at scholarship and award presentations dinner.">
            <a:extLst>
              <a:ext uri="{FF2B5EF4-FFF2-40B4-BE49-F238E27FC236}">
                <a16:creationId xmlns:a16="http://schemas.microsoft.com/office/drawing/2014/main" id="{495573DD-C0BB-BA84-9B4C-380D08C6B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8998" y="1367203"/>
            <a:ext cx="3794634" cy="252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6-Point Star 6">
            <a:extLst>
              <a:ext uri="{FF2B5EF4-FFF2-40B4-BE49-F238E27FC236}">
                <a16:creationId xmlns:a16="http://schemas.microsoft.com/office/drawing/2014/main" id="{A250C6F3-C6A6-138D-C8E7-5D5070D7010F}"/>
              </a:ext>
            </a:extLst>
          </p:cNvPr>
          <p:cNvSpPr/>
          <p:nvPr/>
        </p:nvSpPr>
        <p:spPr bwMode="auto">
          <a:xfrm>
            <a:off x="4018253" y="1369813"/>
            <a:ext cx="881900" cy="874846"/>
          </a:xfrm>
          <a:prstGeom prst="star16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892507-1DED-9966-73C0-F1A089930CC6}"/>
              </a:ext>
            </a:extLst>
          </p:cNvPr>
          <p:cNvSpPr txBox="1"/>
          <p:nvPr/>
        </p:nvSpPr>
        <p:spPr bwMode="auto">
          <a:xfrm>
            <a:off x="4099608" y="1684126"/>
            <a:ext cx="719191" cy="24622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spc="200">
                <a:solidFill>
                  <a:schemeClr val="bg1"/>
                </a:solidFill>
              </a:rPr>
              <a:t>NEW</a:t>
            </a:r>
          </a:p>
        </p:txBody>
      </p:sp>
      <p:sp>
        <p:nvSpPr>
          <p:cNvPr id="9" name="16-Point Star 8">
            <a:extLst>
              <a:ext uri="{FF2B5EF4-FFF2-40B4-BE49-F238E27FC236}">
                <a16:creationId xmlns:a16="http://schemas.microsoft.com/office/drawing/2014/main" id="{3B9242FA-7699-41AA-7395-1D53DAA67FBE}"/>
              </a:ext>
            </a:extLst>
          </p:cNvPr>
          <p:cNvSpPr/>
          <p:nvPr/>
        </p:nvSpPr>
        <p:spPr bwMode="auto">
          <a:xfrm>
            <a:off x="4014744" y="2471915"/>
            <a:ext cx="881900" cy="874846"/>
          </a:xfrm>
          <a:prstGeom prst="star16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8A3315-31AF-5800-CF29-CF313A99F54B}"/>
              </a:ext>
            </a:extLst>
          </p:cNvPr>
          <p:cNvSpPr txBox="1"/>
          <p:nvPr/>
        </p:nvSpPr>
        <p:spPr bwMode="auto">
          <a:xfrm>
            <a:off x="4096099" y="2786228"/>
            <a:ext cx="719191" cy="24622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spc="200">
                <a:solidFill>
                  <a:schemeClr val="bg1"/>
                </a:solidFill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23573754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CF1E8-B8F0-2BE9-1324-3A7B8ED28EB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School Town Hall · October 26,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0D6F0-0BCE-01F5-5C66-8EFC0CB4F57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2C8B664-E8CB-4796-8AE3-A662347EFE38}" type="slidenum">
              <a:rPr lang="en-US" smtClean="0"/>
              <a:t>7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394FC-AF89-AC1D-9541-8BE710A65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683" y="1401416"/>
            <a:ext cx="6968533" cy="2932045"/>
          </a:xfrm>
        </p:spPr>
        <p:txBody>
          <a:bodyPr/>
          <a:lstStyle/>
          <a:p>
            <a:r>
              <a:rPr lang="en-US"/>
              <a:t>Three APPE rotation slots for UCSF PharmD students </a:t>
            </a:r>
            <a:r>
              <a:rPr lang="en-US" sz="1800"/>
              <a:t>(starting in 2023)</a:t>
            </a:r>
          </a:p>
          <a:p>
            <a:r>
              <a:rPr lang="en-US"/>
              <a:t>Genentech-UCSF School of Pharmacy PhD Student Diversity Fellowship</a:t>
            </a:r>
          </a:p>
          <a:p>
            <a:pPr lvl="1"/>
            <a:r>
              <a:rPr lang="en-US" sz="1800"/>
              <a:t>Covers CCB, BMI, Biophysics, and PSPG graduate programs</a:t>
            </a:r>
          </a:p>
          <a:p>
            <a:pPr lvl="1"/>
            <a:r>
              <a:rPr lang="en-US" sz="1800"/>
              <a:t>Five-year agreement; funds two PhD or PharmD/PhD students/year who have advanced to candidacy</a:t>
            </a:r>
          </a:p>
          <a:p>
            <a:pPr lvl="1"/>
            <a:r>
              <a:rPr lang="en-US" sz="1800"/>
              <a:t>Fellows will also complete a summer rotation at Genentech</a:t>
            </a:r>
          </a:p>
          <a:p>
            <a:pPr lvl="1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EA5100-1CA2-DC28-8651-3E5D47F94B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with Genentech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98105B-B58F-7EB4-275B-301588301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Interactions</a:t>
            </a:r>
          </a:p>
        </p:txBody>
      </p:sp>
      <p:pic>
        <p:nvPicPr>
          <p:cNvPr id="1028" name="Picture 4" descr="Logos | UCSF Brand Identity">
            <a:extLst>
              <a:ext uri="{FF2B5EF4-FFF2-40B4-BE49-F238E27FC236}">
                <a16:creationId xmlns:a16="http://schemas.microsoft.com/office/drawing/2014/main" id="{15AF12B7-8B01-4E69-B4CC-166DDD697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8515" y="519838"/>
            <a:ext cx="991298" cy="72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6-Point Star 6">
            <a:extLst>
              <a:ext uri="{FF2B5EF4-FFF2-40B4-BE49-F238E27FC236}">
                <a16:creationId xmlns:a16="http://schemas.microsoft.com/office/drawing/2014/main" id="{49FD1FEF-CB8F-9CFC-68A5-CC4773D926D4}"/>
              </a:ext>
            </a:extLst>
          </p:cNvPr>
          <p:cNvSpPr/>
          <p:nvPr/>
        </p:nvSpPr>
        <p:spPr bwMode="auto">
          <a:xfrm>
            <a:off x="7541233" y="1206539"/>
            <a:ext cx="881900" cy="874846"/>
          </a:xfrm>
          <a:prstGeom prst="star16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C682487-F6EA-F8C9-11F3-E847A7542D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7677" b="37554"/>
          <a:stretch/>
        </p:blipFill>
        <p:spPr>
          <a:xfrm>
            <a:off x="5826173" y="684110"/>
            <a:ext cx="1399032" cy="3465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088731-CDC4-EC57-1594-C704994C60D2}"/>
              </a:ext>
            </a:extLst>
          </p:cNvPr>
          <p:cNvSpPr txBox="1"/>
          <p:nvPr/>
        </p:nvSpPr>
        <p:spPr bwMode="auto">
          <a:xfrm>
            <a:off x="7622588" y="1520852"/>
            <a:ext cx="719191" cy="24622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spc="200">
                <a:solidFill>
                  <a:schemeClr val="bg1"/>
                </a:solidFill>
              </a:rPr>
              <a:t>NEW</a:t>
            </a:r>
          </a:p>
        </p:txBody>
      </p:sp>
      <p:sp>
        <p:nvSpPr>
          <p:cNvPr id="11" name="16-Point Star 10">
            <a:extLst>
              <a:ext uri="{FF2B5EF4-FFF2-40B4-BE49-F238E27FC236}">
                <a16:creationId xmlns:a16="http://schemas.microsoft.com/office/drawing/2014/main" id="{4CCFD2BA-A824-9A53-930C-0795F5393773}"/>
              </a:ext>
            </a:extLst>
          </p:cNvPr>
          <p:cNvSpPr/>
          <p:nvPr/>
        </p:nvSpPr>
        <p:spPr bwMode="auto">
          <a:xfrm>
            <a:off x="7571219" y="2187270"/>
            <a:ext cx="881900" cy="874846"/>
          </a:xfrm>
          <a:prstGeom prst="star16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528191-1CC0-15F8-F945-65BC1F302A02}"/>
              </a:ext>
            </a:extLst>
          </p:cNvPr>
          <p:cNvSpPr txBox="1"/>
          <p:nvPr/>
        </p:nvSpPr>
        <p:spPr bwMode="auto">
          <a:xfrm>
            <a:off x="7652574" y="2501583"/>
            <a:ext cx="719191" cy="24622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spc="200">
                <a:solidFill>
                  <a:schemeClr val="bg1"/>
                </a:solidFill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32587287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DCBC5-C492-2771-FAD5-CE3101CC46A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2C8B664-E8CB-4796-8AE3-A662347EFE38}" type="slidenum">
              <a:rPr lang="en-US" smtClean="0"/>
              <a:t>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14234-10C1-C7CD-75D4-C03FA312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PharmD Website Improvements</a:t>
            </a:r>
          </a:p>
        </p:txBody>
      </p:sp>
      <p:pic>
        <p:nvPicPr>
          <p:cNvPr id="6" name="Picture 5" descr="PharmD website home page.">
            <a:extLst>
              <a:ext uri="{FF2B5EF4-FFF2-40B4-BE49-F238E27FC236}">
                <a16:creationId xmlns:a16="http://schemas.microsoft.com/office/drawing/2014/main" id="{E8D10F08-6CD1-2144-9B17-E811101E49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354" y="1043741"/>
            <a:ext cx="4310907" cy="4023514"/>
          </a:xfrm>
          <a:prstGeom prst="rect">
            <a:avLst/>
          </a:prstGeom>
        </p:spPr>
      </p:pic>
      <p:pic>
        <p:nvPicPr>
          <p:cNvPr id="8" name="Picture 7" descr="PharmD website student perspectives.">
            <a:extLst>
              <a:ext uri="{FF2B5EF4-FFF2-40B4-BE49-F238E27FC236}">
                <a16:creationId xmlns:a16="http://schemas.microsoft.com/office/drawing/2014/main" id="{3C3BBA6F-BDD2-9A59-8933-0D32B81DE3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9550" y="1079874"/>
            <a:ext cx="2877038" cy="2391906"/>
          </a:xfrm>
          <a:prstGeom prst="rect">
            <a:avLst/>
          </a:prstGeom>
        </p:spPr>
      </p:pic>
      <p:pic>
        <p:nvPicPr>
          <p:cNvPr id="9" name="Picture 8" descr="School of Pharmacy website.">
            <a:extLst>
              <a:ext uri="{FF2B5EF4-FFF2-40B4-BE49-F238E27FC236}">
                <a16:creationId xmlns:a16="http://schemas.microsoft.com/office/drawing/2014/main" id="{F4E912F6-F730-C51E-6C2D-8B79DB3C73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9550" y="3503755"/>
            <a:ext cx="2847496" cy="1351818"/>
          </a:xfrm>
          <a:prstGeom prst="rect">
            <a:avLst/>
          </a:prstGeom>
        </p:spPr>
      </p:pic>
      <p:sp>
        <p:nvSpPr>
          <p:cNvPr id="14" name="16-Point Star 13">
            <a:extLst>
              <a:ext uri="{FF2B5EF4-FFF2-40B4-BE49-F238E27FC236}">
                <a16:creationId xmlns:a16="http://schemas.microsoft.com/office/drawing/2014/main" id="{C0EB9BF8-B368-233D-4A03-DD7CF4E3B9C5}"/>
              </a:ext>
            </a:extLst>
          </p:cNvPr>
          <p:cNvSpPr/>
          <p:nvPr/>
        </p:nvSpPr>
        <p:spPr bwMode="auto">
          <a:xfrm>
            <a:off x="37450" y="3510880"/>
            <a:ext cx="881900" cy="874846"/>
          </a:xfrm>
          <a:prstGeom prst="star16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E7B8CC-134F-1937-66C3-F10D3408DE62}"/>
              </a:ext>
            </a:extLst>
          </p:cNvPr>
          <p:cNvSpPr txBox="1"/>
          <p:nvPr/>
        </p:nvSpPr>
        <p:spPr bwMode="auto">
          <a:xfrm>
            <a:off x="118805" y="3825193"/>
            <a:ext cx="719191" cy="24622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spc="200">
                <a:solidFill>
                  <a:schemeClr val="bg1"/>
                </a:solidFill>
              </a:rPr>
              <a:t>NEW</a:t>
            </a:r>
          </a:p>
        </p:txBody>
      </p:sp>
      <p:sp>
        <p:nvSpPr>
          <p:cNvPr id="16" name="16-Point Star 15">
            <a:extLst>
              <a:ext uri="{FF2B5EF4-FFF2-40B4-BE49-F238E27FC236}">
                <a16:creationId xmlns:a16="http://schemas.microsoft.com/office/drawing/2014/main" id="{C5609988-4786-6C0B-BD57-ADA4049700E3}"/>
              </a:ext>
            </a:extLst>
          </p:cNvPr>
          <p:cNvSpPr/>
          <p:nvPr/>
        </p:nvSpPr>
        <p:spPr bwMode="auto">
          <a:xfrm>
            <a:off x="7918352" y="1484411"/>
            <a:ext cx="881900" cy="874846"/>
          </a:xfrm>
          <a:prstGeom prst="star16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8738D5-83F5-EB04-EE2C-6596EF2579D0}"/>
              </a:ext>
            </a:extLst>
          </p:cNvPr>
          <p:cNvSpPr txBox="1"/>
          <p:nvPr/>
        </p:nvSpPr>
        <p:spPr bwMode="auto">
          <a:xfrm>
            <a:off x="7999707" y="1798724"/>
            <a:ext cx="719191" cy="24622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spc="200">
                <a:solidFill>
                  <a:schemeClr val="bg1"/>
                </a:solidFill>
              </a:rPr>
              <a:t>NEW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FF6C1B-A1A0-5C68-EF95-273E3E13D22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School Town Hall · October 26, 2022</a:t>
            </a:r>
          </a:p>
        </p:txBody>
      </p:sp>
    </p:spTree>
    <p:extLst>
      <p:ext uri="{BB962C8B-B14F-4D97-AF65-F5344CB8AC3E}">
        <p14:creationId xmlns:p14="http://schemas.microsoft.com/office/powerpoint/2010/main" val="30478689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170EA2-75BA-390A-52D2-25E359DA27F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School Town Hall · October 26,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5E5552-C92A-CBD0-7E3D-7A45BE50E67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2C8B664-E8CB-4796-8AE3-A662347EFE38}" type="slidenum">
              <a:rPr lang="en-US" smtClean="0"/>
              <a:t>9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70A18D-E104-FF0D-CAA9-7A65DD312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5E6AF33-D4DB-91CC-6261-21BE48F8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Website Traffic Data</a:t>
            </a:r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8387A841-98FC-8FBC-D273-276BC8B03B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5" t="3226"/>
          <a:stretch/>
        </p:blipFill>
        <p:spPr>
          <a:xfrm>
            <a:off x="166255" y="1373407"/>
            <a:ext cx="8879957" cy="316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3193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UCSF Classic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 marL="295275" marR="0" indent="-295275" algn="l" defTabSz="640080" rtl="0" eaLnBrk="1" fontAlgn="auto" latinLnBrk="0" hangingPunct="1">
          <a:lnSpc>
            <a:spcPct val="100000"/>
          </a:lnSpc>
          <a:spcBef>
            <a:spcPts val="0"/>
          </a:spcBef>
          <a:spcAft>
            <a:spcPts val="1000"/>
          </a:spcAft>
          <a:buClr>
            <a:srgbClr val="0093D0"/>
          </a:buClr>
          <a:buSzPct val="80000"/>
          <a:buFont typeface="Wingdings" charset="2"/>
          <a:buChar char="§"/>
          <a:tabLst/>
          <a:defRPr kumimoji="0" sz="2200" b="0" i="0" u="none" strike="noStrike" kern="1200" cap="none" spc="0" normalizeH="0" baseline="0" noProof="0" dirty="0" smtClean="0">
            <a:ln>
              <a:noFill/>
            </a:ln>
            <a:solidFill>
              <a:srgbClr val="052049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3_UCSF-16x9-FontA_test2" id="{24DA3907-1B0C-0B4F-8531-D21433304D1E}" vid="{D9C2AF2E-EB53-994D-B007-E3AEEE4B0E8B}"/>
    </a:ext>
  </a:extLst>
</a:theme>
</file>

<file path=ppt/theme/theme2.xml><?xml version="1.0" encoding="utf-8"?>
<a:theme xmlns:a="http://schemas.openxmlformats.org/drawingml/2006/main" name="UCSF Contemporary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3_UCSF-16x9-FontA_test2" id="{24DA3907-1B0C-0B4F-8531-D21433304D1E}" vid="{5AF78529-A89B-1E41-BE10-0E2BEF66F84E}"/>
    </a:ext>
  </a:extLst>
</a:theme>
</file>

<file path=ppt/theme/theme3.xml><?xml version="1.0" encoding="utf-8"?>
<a:theme xmlns:a="http://schemas.openxmlformats.org/drawingml/2006/main" name="Blank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3_UCSF-16x9-FontA_test2" id="{24DA3907-1B0C-0B4F-8531-D21433304D1E}" vid="{5AF78529-A89B-1E41-BE10-0E2BEF66F84E}"/>
    </a:ext>
  </a:extLst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DAFBFDB520B24DB406E4BE468B2FDF" ma:contentTypeVersion="11" ma:contentTypeDescription="Create a new document." ma:contentTypeScope="" ma:versionID="9f063cb0d8c4da4d4ea28aa0b4cc9538">
  <xsd:schema xmlns:xsd="http://www.w3.org/2001/XMLSchema" xmlns:xs="http://www.w3.org/2001/XMLSchema" xmlns:p="http://schemas.microsoft.com/office/2006/metadata/properties" xmlns:ns2="42e0c5b0-54cc-4cca-9728-2c1d04d27873" xmlns:ns3="e7ddaa56-68ef-412f-b034-967b3a8396aa" targetNamespace="http://schemas.microsoft.com/office/2006/metadata/properties" ma:root="true" ma:fieldsID="a3769ca20cf78c94f60325545575b135" ns2:_="" ns3:_="">
    <xsd:import namespace="42e0c5b0-54cc-4cca-9728-2c1d04d27873"/>
    <xsd:import namespace="e7ddaa56-68ef-412f-b034-967b3a8396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e0c5b0-54cc-4cca-9728-2c1d04d278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973eda6-ee47-49cd-8b90-1ba368fd38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ddaa56-68ef-412f-b034-967b3a8396a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lcf76f155ced4ddcb4097134ff3c332f xmlns="42e0c5b0-54cc-4cca-9728-2c1d04d2787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8FDD09-521C-49C8-85F7-12D8A5FF09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e0c5b0-54cc-4cca-9728-2c1d04d27873"/>
    <ds:schemaRef ds:uri="e7ddaa56-68ef-412f-b034-967b3a8396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48DB2A-A2BB-49B9-B517-04CB45F2482A}">
  <ds:schemaRefs>
    <ds:schemaRef ds:uri="094ba90c-1f83-4004-9782-b2c1ad6f6b1b"/>
    <ds:schemaRef ds:uri="3920ec0b-0f19-4658-bd9c-7a2b7284b08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42e0c5b0-54cc-4cca-9728-2c1d04d27873"/>
  </ds:schemaRefs>
</ds:datastoreItem>
</file>

<file path=customXml/itemProps3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e3_UCSF-16x9-FontA_Draft4 (1)</Template>
  <TotalTime>1564</TotalTime>
  <Words>725</Words>
  <Application>Microsoft Macintosh PowerPoint</Application>
  <PresentationFormat>On-screen Show (16:9)</PresentationFormat>
  <Paragraphs>164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.AppleSystemUIFont</vt:lpstr>
      <vt:lpstr>Arial</vt:lpstr>
      <vt:lpstr>Calibri</vt:lpstr>
      <vt:lpstr>Garamond</vt:lpstr>
      <vt:lpstr>Helvetica Neue Light</vt:lpstr>
      <vt:lpstr>LucidaGrande</vt:lpstr>
      <vt:lpstr>Wingdings</vt:lpstr>
      <vt:lpstr>UCSF Classic</vt:lpstr>
      <vt:lpstr>UCSF Contemporary</vt:lpstr>
      <vt:lpstr>Blank</vt:lpstr>
      <vt:lpstr>PowerPoint Presentation</vt:lpstr>
      <vt:lpstr>Holiday Release Guideline</vt:lpstr>
      <vt:lpstr>Town Hall Agenda  </vt:lpstr>
      <vt:lpstr>Recent Accomplishments</vt:lpstr>
      <vt:lpstr>ACCP Annual Meeting 2022</vt:lpstr>
      <vt:lpstr>New Scholarships</vt:lpstr>
      <vt:lpstr>New Interactions</vt:lpstr>
      <vt:lpstr>PharmD Website Improvements</vt:lpstr>
      <vt:lpstr>Website Traffic Data</vt:lpstr>
      <vt:lpstr>Strategic Plan Themes</vt:lpstr>
      <vt:lpstr>Leadership Team</vt:lpstr>
      <vt:lpstr>Educational Opportunities</vt:lpstr>
      <vt:lpstr>Transformative Partnerships</vt:lpstr>
      <vt:lpstr>Diversity, Equity, and Inclusion</vt:lpstr>
      <vt:lpstr>Faculty and Staff Engagement</vt:lpstr>
      <vt:lpstr>Org Chart</vt:lpstr>
      <vt:lpstr>Leadership Spotlight: Educational Opportunities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your template!</dc:title>
  <dc:subject>Presentation Template</dc:subject>
  <dc:creator>Microsoft Office User</dc:creator>
  <dc:description>Derek MacDavid | derek@bigpicdesign.com</dc:description>
  <cp:lastModifiedBy>Gadye, Levi</cp:lastModifiedBy>
  <cp:revision>27</cp:revision>
  <cp:lastPrinted>2018-07-18T21:06:11Z</cp:lastPrinted>
  <dcterms:created xsi:type="dcterms:W3CDTF">2017-04-18T17:07:44Z</dcterms:created>
  <dcterms:modified xsi:type="dcterms:W3CDTF">2022-12-14T17:56:47Z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0x0101006DDAFBFDB520B24DB406E4BE468B2FDF</vt:lpwstr>
  </property>
  <property fmtid="{D5CDD505-2E9C-101B-9397-08002B2CF9AE}" pid="3" name="MediaServiceImageTags">
    <vt:lpwstr/>
  </property>
</Properties>
</file>