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  <p:sldMasterId id="2147484011" r:id="rId6"/>
  </p:sldMasterIdLst>
  <p:notesMasterIdLst>
    <p:notesMasterId r:id="rId37"/>
  </p:notesMasterIdLst>
  <p:handoutMasterIdLst>
    <p:handoutMasterId r:id="rId38"/>
  </p:handoutMasterIdLst>
  <p:sldIdLst>
    <p:sldId id="13091" r:id="rId7"/>
    <p:sldId id="452" r:id="rId8"/>
    <p:sldId id="784" r:id="rId9"/>
    <p:sldId id="441" r:id="rId10"/>
    <p:sldId id="842" r:id="rId11"/>
    <p:sldId id="455" r:id="rId12"/>
    <p:sldId id="841" r:id="rId13"/>
    <p:sldId id="456" r:id="rId14"/>
    <p:sldId id="13088" r:id="rId15"/>
    <p:sldId id="13089" r:id="rId16"/>
    <p:sldId id="13090" r:id="rId17"/>
    <p:sldId id="788" r:id="rId18"/>
    <p:sldId id="753" r:id="rId19"/>
    <p:sldId id="746" r:id="rId20"/>
    <p:sldId id="782" r:id="rId21"/>
    <p:sldId id="13086" r:id="rId22"/>
    <p:sldId id="13087" r:id="rId23"/>
    <p:sldId id="802" r:id="rId24"/>
    <p:sldId id="13080" r:id="rId25"/>
    <p:sldId id="810" r:id="rId26"/>
    <p:sldId id="13081" r:id="rId27"/>
    <p:sldId id="815" r:id="rId28"/>
    <p:sldId id="13082" r:id="rId29"/>
    <p:sldId id="823" r:id="rId30"/>
    <p:sldId id="13083" r:id="rId31"/>
    <p:sldId id="831" r:id="rId32"/>
    <p:sldId id="13084" r:id="rId33"/>
    <p:sldId id="838" r:id="rId34"/>
    <p:sldId id="13085" r:id="rId35"/>
    <p:sldId id="454" r:id="rId36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65C465-1EFA-9445-8D99-16FD5BAE1E14}">
          <p14:sldIdLst>
            <p14:sldId id="13091"/>
            <p14:sldId id="452"/>
            <p14:sldId id="784"/>
            <p14:sldId id="441"/>
            <p14:sldId id="842"/>
            <p14:sldId id="455"/>
            <p14:sldId id="841"/>
            <p14:sldId id="456"/>
            <p14:sldId id="13088"/>
            <p14:sldId id="13089"/>
            <p14:sldId id="13090"/>
            <p14:sldId id="788"/>
            <p14:sldId id="753"/>
            <p14:sldId id="746"/>
            <p14:sldId id="782"/>
            <p14:sldId id="13086"/>
            <p14:sldId id="13087"/>
            <p14:sldId id="802"/>
            <p14:sldId id="13080"/>
            <p14:sldId id="810"/>
            <p14:sldId id="13081"/>
            <p14:sldId id="815"/>
            <p14:sldId id="13082"/>
            <p14:sldId id="823"/>
            <p14:sldId id="13083"/>
            <p14:sldId id="831"/>
            <p14:sldId id="13084"/>
            <p14:sldId id="838"/>
            <p14:sldId id="13085"/>
            <p14:sldId id="4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0" userDrawn="1">
          <p15:clr>
            <a:srgbClr val="A4A3A4"/>
          </p15:clr>
        </p15:guide>
        <p15:guide id="2" orient="horz" pos="26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orient="horz" pos="1637">
          <p15:clr>
            <a:srgbClr val="A4A3A4"/>
          </p15:clr>
        </p15:guide>
        <p15:guide id="5" orient="horz" pos="215">
          <p15:clr>
            <a:srgbClr val="A4A3A4"/>
          </p15:clr>
        </p15:guide>
        <p15:guide id="6" orient="horz" pos="1103">
          <p15:clr>
            <a:srgbClr val="A4A3A4"/>
          </p15:clr>
        </p15:guide>
        <p15:guide id="7" orient="horz" userDrawn="1">
          <p15:clr>
            <a:srgbClr val="A4A3A4"/>
          </p15:clr>
        </p15:guide>
        <p15:guide id="8" orient="horz" pos="2954">
          <p15:clr>
            <a:srgbClr val="A4A3A4"/>
          </p15:clr>
        </p15:guide>
        <p15:guide id="9" orient="horz" pos="173">
          <p15:clr>
            <a:srgbClr val="A4A3A4"/>
          </p15:clr>
        </p15:guide>
        <p15:guide id="10" pos="168" userDrawn="1">
          <p15:clr>
            <a:srgbClr val="A4A3A4"/>
          </p15:clr>
        </p15:guide>
        <p15:guide id="11" pos="5760" userDrawn="1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E1E"/>
    <a:srgbClr val="052049"/>
    <a:srgbClr val="18A3AC"/>
    <a:srgbClr val="178CCB"/>
    <a:srgbClr val="90BD31"/>
    <a:srgbClr val="000000"/>
    <a:srgbClr val="EC1848"/>
    <a:srgbClr val="F48024"/>
    <a:srgbClr val="E8E7DE"/>
    <a:srgbClr val="F5F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98"/>
    <p:restoredTop sz="94718"/>
  </p:normalViewPr>
  <p:slideViewPr>
    <p:cSldViewPr snapToGrid="0">
      <p:cViewPr varScale="1">
        <p:scale>
          <a:sx n="124" d="100"/>
          <a:sy n="124" d="100"/>
        </p:scale>
        <p:origin x="192" y="688"/>
      </p:cViewPr>
      <p:guideLst>
        <p:guide orient="horz" pos="2340"/>
        <p:guide orient="horz" pos="2608"/>
        <p:guide orient="horz" pos="3024"/>
        <p:guide orient="horz" pos="1637"/>
        <p:guide orient="horz" pos="215"/>
        <p:guide orient="horz" pos="1103"/>
        <p:guide orient="horz"/>
        <p:guide orient="horz" pos="2954"/>
        <p:guide orient="horz" pos="173"/>
        <p:guide pos="168"/>
        <p:guide pos="5760"/>
        <p:guide pos="2880"/>
        <p:guide pos="776"/>
        <p:guide pos="1411"/>
        <p:guide pos="5287"/>
        <p:guide pos="346"/>
        <p:guide pos="409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6D5C3-7FDC-4305-B49B-F2A07ED3FCC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B63A58-426B-41BD-BCE2-24A69FF5D1DC}">
      <dgm:prSet phldrT="[Text]" custT="1"/>
      <dgm:spPr>
        <a:solidFill>
          <a:srgbClr val="3383CB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Diversity, Equity, and Inclusion</a:t>
          </a:r>
        </a:p>
      </dgm:t>
    </dgm:pt>
    <dgm:pt modelId="{933FA022-72A5-4412-AF09-D9C82B770540}" type="parTrans" cxnId="{08F71BE7-6E5C-4221-A0FB-02279AF5AECA}">
      <dgm:prSet/>
      <dgm:spPr/>
      <dgm:t>
        <a:bodyPr/>
        <a:lstStyle/>
        <a:p>
          <a:endParaRPr lang="en-US" sz="2000"/>
        </a:p>
      </dgm:t>
    </dgm:pt>
    <dgm:pt modelId="{D668C542-F8F2-4236-BB7E-2614D30098AF}" type="sibTrans" cxnId="{08F71BE7-6E5C-4221-A0FB-02279AF5AECA}">
      <dgm:prSet/>
      <dgm:spPr/>
      <dgm:t>
        <a:bodyPr/>
        <a:lstStyle/>
        <a:p>
          <a:endParaRPr lang="en-US" sz="2000"/>
        </a:p>
      </dgm:t>
    </dgm:pt>
    <dgm:pt modelId="{1EF6894A-1F2E-4057-B857-DD8D77C0556E}">
      <dgm:prSet phldrT="[Text]" custT="1"/>
      <dgm:spPr>
        <a:solidFill>
          <a:srgbClr val="052049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People</a:t>
          </a:r>
        </a:p>
      </dgm:t>
    </dgm:pt>
    <dgm:pt modelId="{D481F5A1-6F78-4E9B-901F-0FB3E196C5FF}" type="parTrans" cxnId="{C0BD0218-7F29-43A7-8A17-9A6E999B8C41}">
      <dgm:prSet/>
      <dgm:spPr/>
      <dgm:t>
        <a:bodyPr/>
        <a:lstStyle/>
        <a:p>
          <a:endParaRPr lang="en-US" sz="2000"/>
        </a:p>
      </dgm:t>
    </dgm:pt>
    <dgm:pt modelId="{6AEAC4DE-6877-46DB-A0D8-A20775B1B06C}" type="sibTrans" cxnId="{C0BD0218-7F29-43A7-8A17-9A6E999B8C41}">
      <dgm:prSet/>
      <dgm:spPr/>
      <dgm:t>
        <a:bodyPr/>
        <a:lstStyle/>
        <a:p>
          <a:endParaRPr lang="en-US" sz="2000"/>
        </a:p>
      </dgm:t>
    </dgm:pt>
    <dgm:pt modelId="{AB26E1F4-4D48-4B5B-96EB-0B584E197908}">
      <dgm:prSet phldrT="[Text]" custT="1"/>
      <dgm:spPr>
        <a:solidFill>
          <a:srgbClr val="82B333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Strategic Support</a:t>
          </a:r>
        </a:p>
      </dgm:t>
    </dgm:pt>
    <dgm:pt modelId="{2A43264D-7480-49A0-ADD3-3D32834D8EFD}" type="parTrans" cxnId="{254A6C57-0C2B-4BBA-9D6B-95C8E70B92A6}">
      <dgm:prSet/>
      <dgm:spPr/>
      <dgm:t>
        <a:bodyPr/>
        <a:lstStyle/>
        <a:p>
          <a:endParaRPr lang="en-US" sz="2000"/>
        </a:p>
      </dgm:t>
    </dgm:pt>
    <dgm:pt modelId="{95C54B4A-504F-461E-8CA4-58C8A0EFA38A}" type="sibTrans" cxnId="{254A6C57-0C2B-4BBA-9D6B-95C8E70B92A6}">
      <dgm:prSet/>
      <dgm:spPr/>
      <dgm:t>
        <a:bodyPr/>
        <a:lstStyle/>
        <a:p>
          <a:endParaRPr lang="en-US" sz="2000"/>
        </a:p>
      </dgm:t>
    </dgm:pt>
    <dgm:pt modelId="{AC201286-0FED-43D8-A9AC-E2B06BFB421F}">
      <dgm:prSet phldrT="[Text]" custT="1"/>
      <dgm:spPr>
        <a:solidFill>
          <a:srgbClr val="6F7ECB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Transformative Partnerships</a:t>
          </a:r>
        </a:p>
      </dgm:t>
    </dgm:pt>
    <dgm:pt modelId="{316A9335-4669-460E-BD43-4C81D8DF4315}" type="parTrans" cxnId="{D26E7524-3EB9-4A35-ADEF-AF2F5BCAF415}">
      <dgm:prSet/>
      <dgm:spPr/>
      <dgm:t>
        <a:bodyPr/>
        <a:lstStyle/>
        <a:p>
          <a:endParaRPr lang="en-US" sz="2000"/>
        </a:p>
      </dgm:t>
    </dgm:pt>
    <dgm:pt modelId="{795EEF3C-8870-45F5-82F3-7A1FDA478B76}" type="sibTrans" cxnId="{D26E7524-3EB9-4A35-ADEF-AF2F5BCAF415}">
      <dgm:prSet/>
      <dgm:spPr/>
      <dgm:t>
        <a:bodyPr/>
        <a:lstStyle/>
        <a:p>
          <a:endParaRPr lang="en-US" sz="2000"/>
        </a:p>
      </dgm:t>
    </dgm:pt>
    <dgm:pt modelId="{A24FED07-A511-441E-968C-66BB42880017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Research</a:t>
          </a:r>
        </a:p>
      </dgm:t>
    </dgm:pt>
    <dgm:pt modelId="{ABC3611B-8019-43AF-BAEC-4DABE128C9DA}" type="sibTrans" cxnId="{0DA45865-CBD2-441C-9F47-4F80D78A3545}">
      <dgm:prSet/>
      <dgm:spPr/>
      <dgm:t>
        <a:bodyPr/>
        <a:lstStyle/>
        <a:p>
          <a:endParaRPr lang="en-US" sz="2000"/>
        </a:p>
      </dgm:t>
    </dgm:pt>
    <dgm:pt modelId="{04BA7BF7-4351-4166-850C-3E95DFFBECF1}" type="parTrans" cxnId="{0DA45865-CBD2-441C-9F47-4F80D78A3545}">
      <dgm:prSet/>
      <dgm:spPr/>
      <dgm:t>
        <a:bodyPr/>
        <a:lstStyle/>
        <a:p>
          <a:endParaRPr lang="en-US" sz="2000"/>
        </a:p>
      </dgm:t>
    </dgm:pt>
    <dgm:pt modelId="{E9458BDE-32C7-40EA-A10E-887DE88B1957}">
      <dgm:prSet phldrT="[Text]" custT="1"/>
      <dgm:spPr>
        <a:solidFill>
          <a:srgbClr val="F48024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Patient Care</a:t>
          </a:r>
        </a:p>
      </dgm:t>
    </dgm:pt>
    <dgm:pt modelId="{53C05D4B-B19A-49BC-BE5B-9CBD054A098B}" type="parTrans" cxnId="{F71E3AA6-5A83-4742-A18F-7AEBB9CF013E}">
      <dgm:prSet/>
      <dgm:spPr/>
      <dgm:t>
        <a:bodyPr/>
        <a:lstStyle/>
        <a:p>
          <a:endParaRPr lang="en-US" sz="2000"/>
        </a:p>
      </dgm:t>
    </dgm:pt>
    <dgm:pt modelId="{11D7EDA7-D27A-49D6-A9D3-18FD24BB7B7C}" type="sibTrans" cxnId="{F71E3AA6-5A83-4742-A18F-7AEBB9CF013E}">
      <dgm:prSet/>
      <dgm:spPr/>
      <dgm:t>
        <a:bodyPr/>
        <a:lstStyle/>
        <a:p>
          <a:endParaRPr lang="en-US" sz="2000"/>
        </a:p>
      </dgm:t>
    </dgm:pt>
    <dgm:pt modelId="{FA01E805-74D1-486B-902E-349DF85B2A25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Education</a:t>
          </a:r>
        </a:p>
      </dgm:t>
    </dgm:pt>
    <dgm:pt modelId="{D61BDB14-1359-4DE7-851F-4C88B48A87B2}" type="sibTrans" cxnId="{BDBC22FF-C8E5-4FEB-A6F4-4EB73C261AC9}">
      <dgm:prSet/>
      <dgm:spPr/>
      <dgm:t>
        <a:bodyPr/>
        <a:lstStyle/>
        <a:p>
          <a:endParaRPr lang="en-US" sz="2000"/>
        </a:p>
      </dgm:t>
    </dgm:pt>
    <dgm:pt modelId="{441CAE90-4AAB-49FF-8352-B813696FDA5E}" type="parTrans" cxnId="{BDBC22FF-C8E5-4FEB-A6F4-4EB73C261AC9}">
      <dgm:prSet/>
      <dgm:spPr/>
      <dgm:t>
        <a:bodyPr/>
        <a:lstStyle/>
        <a:p>
          <a:endParaRPr lang="en-US" sz="2000"/>
        </a:p>
      </dgm:t>
    </dgm:pt>
    <dgm:pt modelId="{79ADAC2C-18EA-433B-8286-19F918B57982}">
      <dgm:prSet phldrT="[Text]" phldr="0" custT="1"/>
      <dgm:spPr>
        <a:solidFill>
          <a:srgbClr val="16A0AC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Robin Corelli </a:t>
          </a:r>
          <a:r>
            <a:rPr lang="en-US" sz="1600" b="0" i="0" kern="1200" dirty="0"/>
            <a:t>&amp; Tanja Kortemme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gm:t>
    </dgm:pt>
    <dgm:pt modelId="{7A1C389E-9FFF-46F2-A6BF-A83D8EC8C072}" type="parTrans" cxnId="{F8ACC6E6-9A58-4212-918C-F7F704BBDCCB}">
      <dgm:prSet/>
      <dgm:spPr/>
      <dgm:t>
        <a:bodyPr/>
        <a:lstStyle/>
        <a:p>
          <a:endParaRPr lang="en-US"/>
        </a:p>
      </dgm:t>
    </dgm:pt>
    <dgm:pt modelId="{C95B7D6D-448E-40D1-897D-B5B4CAF1DA10}" type="sibTrans" cxnId="{F8ACC6E6-9A58-4212-918C-F7F704BBDCCB}">
      <dgm:prSet/>
      <dgm:spPr/>
      <dgm:t>
        <a:bodyPr/>
        <a:lstStyle/>
        <a:p>
          <a:endParaRPr lang="en-US"/>
        </a:p>
      </dgm:t>
    </dgm:pt>
    <dgm:pt modelId="{1B429B62-75EC-423A-B53C-FDDEBB34DF55}">
      <dgm:prSet phldrT="[Text]" phldr="0" custT="1"/>
      <dgm:spPr>
        <a:solidFill>
          <a:srgbClr val="C32882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Conan MacDougall </a:t>
          </a:r>
          <a:r>
            <a:rPr lang="en-US" sz="1600" b="0" i="0" kern="1200" dirty="0"/>
            <a:t>&amp; Brian Shoichet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gm:t>
    </dgm:pt>
    <dgm:pt modelId="{4C452935-7321-4BCA-8D5D-E64114ABD0C7}" type="parTrans" cxnId="{0A102241-CBFA-448B-9F6F-C631D5137CE8}">
      <dgm:prSet/>
      <dgm:spPr/>
      <dgm:t>
        <a:bodyPr/>
        <a:lstStyle/>
        <a:p>
          <a:endParaRPr lang="en-US"/>
        </a:p>
      </dgm:t>
    </dgm:pt>
    <dgm:pt modelId="{2B9D6A5E-8041-44D4-9C6A-EFD18666481D}" type="sibTrans" cxnId="{0A102241-CBFA-448B-9F6F-C631D5137CE8}">
      <dgm:prSet/>
      <dgm:spPr/>
      <dgm:t>
        <a:bodyPr/>
        <a:lstStyle/>
        <a:p>
          <a:endParaRPr lang="en-US"/>
        </a:p>
      </dgm:t>
    </dgm:pt>
    <dgm:pt modelId="{F9865863-A7F7-4E5B-8375-B3683C6C294D}">
      <dgm:prSet phldrT="[Text]" phldr="0" custT="1"/>
      <dgm:spPr>
        <a:solidFill>
          <a:srgbClr val="F5F0D3"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kern="1200" dirty="0"/>
            <a:t>Lisa Kroon &amp; </a:t>
          </a:r>
          <a:r>
            <a:rPr lang="en-US" sz="1600" b="1" i="0" kern="1200" dirty="0"/>
            <a:t>Katherine Yang</a:t>
          </a:r>
          <a:endParaRPr lang="en-US" sz="1600" b="1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gm:t>
    </dgm:pt>
    <dgm:pt modelId="{633FE51E-B444-40B9-A291-DD8D79DB2E75}" type="parTrans" cxnId="{01AD3481-52F2-4609-888D-CE5F1A6486F4}">
      <dgm:prSet/>
      <dgm:spPr/>
      <dgm:t>
        <a:bodyPr/>
        <a:lstStyle/>
        <a:p>
          <a:endParaRPr lang="en-US"/>
        </a:p>
      </dgm:t>
    </dgm:pt>
    <dgm:pt modelId="{A242471F-1A3D-4CCA-9CCB-0BE3AF5A075E}" type="sibTrans" cxnId="{01AD3481-52F2-4609-888D-CE5F1A6486F4}">
      <dgm:prSet/>
      <dgm:spPr/>
      <dgm:t>
        <a:bodyPr/>
        <a:lstStyle/>
        <a:p>
          <a:endParaRPr lang="en-US"/>
        </a:p>
      </dgm:t>
    </dgm:pt>
    <dgm:pt modelId="{DDCCF9AA-540C-4755-AD82-5F8B4EDEF905}">
      <dgm:prSet phldrT="[Text]" custT="1"/>
      <dgm:spPr>
        <a:solidFill>
          <a:srgbClr val="052049">
            <a:lumMod val="25000"/>
            <a:lumOff val="75000"/>
            <a:alpha val="90000"/>
          </a:srgbClr>
        </a:solidFill>
        <a:ln w="25400" cap="flat" cmpd="sng" algn="ctr">
          <a:solidFill>
            <a:srgbClr val="178CCB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kern="1200" dirty="0"/>
            <a:t>Michelle Arkin &amp; </a:t>
          </a:r>
          <a:r>
            <a:rPr lang="en-US" sz="1600" b="1" i="0" kern="1200" dirty="0"/>
            <a:t>Sharon Youmans</a:t>
          </a:r>
          <a:endParaRPr lang="en-US" sz="1600" b="1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gm:t>
    </dgm:pt>
    <dgm:pt modelId="{11BEBDDF-7C14-4AF2-9A10-3184AFD1AB26}" type="parTrans" cxnId="{A63D51A6-C517-48FF-A141-0FA403BCA719}">
      <dgm:prSet/>
      <dgm:spPr/>
      <dgm:t>
        <a:bodyPr/>
        <a:lstStyle/>
        <a:p>
          <a:endParaRPr lang="en-US"/>
        </a:p>
      </dgm:t>
    </dgm:pt>
    <dgm:pt modelId="{92B36B5F-D081-4B5E-984C-C46A27C27369}" type="sibTrans" cxnId="{A63D51A6-C517-48FF-A141-0FA403BCA719}">
      <dgm:prSet/>
      <dgm:spPr/>
      <dgm:t>
        <a:bodyPr/>
        <a:lstStyle/>
        <a:p>
          <a:endParaRPr lang="en-US"/>
        </a:p>
      </dgm:t>
    </dgm:pt>
    <dgm:pt modelId="{06778E8A-8A72-475D-9167-B656B7F19A28}">
      <dgm:prSet phldrT="[Text]" phldr="0" custT="1"/>
      <dgm:spPr>
        <a:solidFill>
          <a:srgbClr val="178CCB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78CCB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Ryan Hernandez </a:t>
          </a:r>
          <a:r>
            <a:rPr lang="en-US" sz="1600" b="0" i="0" kern="1200" dirty="0"/>
            <a:t>&amp; Stephanie Hsia 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gm:t>
    </dgm:pt>
    <dgm:pt modelId="{7EBF5C05-9D28-4ECF-937B-C747A407E714}" type="parTrans" cxnId="{A28B545C-3FAC-4B92-B861-BA5F77271FC8}">
      <dgm:prSet/>
      <dgm:spPr/>
      <dgm:t>
        <a:bodyPr/>
        <a:lstStyle/>
        <a:p>
          <a:endParaRPr lang="en-US"/>
        </a:p>
      </dgm:t>
    </dgm:pt>
    <dgm:pt modelId="{7849ED4B-6249-441A-B6F4-016F0886252F}" type="sibTrans" cxnId="{A28B545C-3FAC-4B92-B861-BA5F77271FC8}">
      <dgm:prSet/>
      <dgm:spPr/>
      <dgm:t>
        <a:bodyPr/>
        <a:lstStyle/>
        <a:p>
          <a:endParaRPr lang="en-US"/>
        </a:p>
      </dgm:t>
    </dgm:pt>
    <dgm:pt modelId="{2650AA15-E52E-4B28-B901-1B6481761D8B}">
      <dgm:prSet phldrT="[Text]" phldr="0" custT="1"/>
      <dgm:spPr>
        <a:solidFill>
          <a:srgbClr val="32A03E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2A03E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Eric Davila </a:t>
          </a:r>
          <a:r>
            <a:rPr lang="en-US" sz="1600" b="0" i="0" kern="1200" dirty="0"/>
            <a:t>&amp; Alesia Woods 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gm:t>
    </dgm:pt>
    <dgm:pt modelId="{D642186E-A434-45BE-978D-8DE35CD5E7C2}" type="parTrans" cxnId="{F4B5A7F6-3BA5-425B-9326-708A9DFC51CC}">
      <dgm:prSet/>
      <dgm:spPr/>
      <dgm:t>
        <a:bodyPr/>
        <a:lstStyle/>
        <a:p>
          <a:endParaRPr lang="en-US"/>
        </a:p>
      </dgm:t>
    </dgm:pt>
    <dgm:pt modelId="{D8ECC695-EB3D-4A16-AD43-84578C291DC1}" type="sibTrans" cxnId="{F4B5A7F6-3BA5-425B-9326-708A9DFC51CC}">
      <dgm:prSet/>
      <dgm:spPr/>
      <dgm:t>
        <a:bodyPr/>
        <a:lstStyle/>
        <a:p>
          <a:endParaRPr lang="en-US"/>
        </a:p>
      </dgm:t>
    </dgm:pt>
    <dgm:pt modelId="{C53747E5-C63C-44CC-89F6-BB9D2686A49B}">
      <dgm:prSet phldrT="[Text]" phldr="0" custT="1"/>
      <dgm:spPr>
        <a:solidFill>
          <a:srgbClr val="6E61D7">
            <a:lumMod val="20000"/>
            <a:lumOff val="80000"/>
            <a:alpha val="90000"/>
          </a:srgbClr>
        </a:solidFill>
        <a:ln w="25400" cap="flat" cmpd="sng" algn="ctr">
          <a:solidFill>
            <a:srgbClr val="A238B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Jennifer Cocohoba </a:t>
          </a:r>
          <a:r>
            <a:rPr lang="en-US" sz="1600" b="0" i="0" kern="1200" dirty="0"/>
            <a:t>&amp; Nevan Krogan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gm:t>
    </dgm:pt>
    <dgm:pt modelId="{81B551C9-6EF6-49F3-938E-155B3C8B8768}" type="parTrans" cxnId="{1454B470-F3A0-461E-A8F3-4C9288151D2D}">
      <dgm:prSet/>
      <dgm:spPr/>
      <dgm:t>
        <a:bodyPr/>
        <a:lstStyle/>
        <a:p>
          <a:endParaRPr lang="en-US"/>
        </a:p>
      </dgm:t>
    </dgm:pt>
    <dgm:pt modelId="{B50E44FE-BCF7-4E39-8F6B-2385A41106F1}" type="sibTrans" cxnId="{1454B470-F3A0-461E-A8F3-4C9288151D2D}">
      <dgm:prSet/>
      <dgm:spPr/>
      <dgm:t>
        <a:bodyPr/>
        <a:lstStyle/>
        <a:p>
          <a:endParaRPr lang="en-US"/>
        </a:p>
      </dgm:t>
    </dgm:pt>
    <dgm:pt modelId="{6E490205-0BEF-4398-B610-1D7939EE791C}" type="pres">
      <dgm:prSet presAssocID="{6F96D5C3-7FDC-4305-B49B-F2A07ED3FCC3}" presName="Name0" presStyleCnt="0">
        <dgm:presLayoutVars>
          <dgm:dir/>
          <dgm:animLvl val="lvl"/>
          <dgm:resizeHandles val="exact"/>
        </dgm:presLayoutVars>
      </dgm:prSet>
      <dgm:spPr/>
    </dgm:pt>
    <dgm:pt modelId="{7B9407ED-09C7-4A0C-BF44-464C4348C473}" type="pres">
      <dgm:prSet presAssocID="{A24FED07-A511-441E-968C-66BB42880017}" presName="linNode" presStyleCnt="0"/>
      <dgm:spPr/>
    </dgm:pt>
    <dgm:pt modelId="{BA6D36AF-DAC5-42B8-9063-396A7A673E41}" type="pres">
      <dgm:prSet presAssocID="{A24FED07-A511-441E-968C-66BB42880017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2820FB79-3C2C-413F-B545-8F9F2FB1483C}" type="pres">
      <dgm:prSet presAssocID="{A24FED07-A511-441E-968C-66BB42880017}" presName="descendantText" presStyleLbl="alignAccFollowNode1" presStyleIdx="0" presStyleCnt="7">
        <dgm:presLayoutVars>
          <dgm:bulletEnabled val="1"/>
        </dgm:presLayoutVars>
      </dgm:prSet>
      <dgm:spPr>
        <a:xfrm rot="5400000">
          <a:off x="5679305" y="-2503068"/>
          <a:ext cx="434190" cy="5549553"/>
        </a:xfrm>
        <a:prstGeom prst="round2SameRect">
          <a:avLst/>
        </a:prstGeom>
      </dgm:spPr>
    </dgm:pt>
    <dgm:pt modelId="{42DD8CF6-9924-4A99-A563-B9683BD56DA1}" type="pres">
      <dgm:prSet presAssocID="{ABC3611B-8019-43AF-BAEC-4DABE128C9DA}" presName="sp" presStyleCnt="0"/>
      <dgm:spPr/>
    </dgm:pt>
    <dgm:pt modelId="{22559B1B-E65D-4454-9AF5-C6A10F8A4AC0}" type="pres">
      <dgm:prSet presAssocID="{FA01E805-74D1-486B-902E-349DF85B2A25}" presName="linNode" presStyleCnt="0"/>
      <dgm:spPr/>
    </dgm:pt>
    <dgm:pt modelId="{1901945E-AC9B-47C0-8338-95EE0E5E80CD}" type="pres">
      <dgm:prSet presAssocID="{FA01E805-74D1-486B-902E-349DF85B2A25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59F3E80A-C6A9-444E-A484-3DC489B2BB3F}" type="pres">
      <dgm:prSet presAssocID="{FA01E805-74D1-486B-902E-349DF85B2A25}" presName="descendantText" presStyleLbl="alignAccFollowNode1" presStyleIdx="1" presStyleCnt="7">
        <dgm:presLayoutVars>
          <dgm:bulletEnabled val="1"/>
        </dgm:presLayoutVars>
      </dgm:prSet>
      <dgm:spPr>
        <a:xfrm rot="5400000">
          <a:off x="5679305" y="-1933193"/>
          <a:ext cx="434190" cy="5549553"/>
        </a:xfrm>
        <a:prstGeom prst="round2SameRect">
          <a:avLst/>
        </a:prstGeom>
      </dgm:spPr>
    </dgm:pt>
    <dgm:pt modelId="{CC9F9499-CACB-4C8A-A371-E7A4EC921DB7}" type="pres">
      <dgm:prSet presAssocID="{D61BDB14-1359-4DE7-851F-4C88B48A87B2}" presName="sp" presStyleCnt="0"/>
      <dgm:spPr/>
    </dgm:pt>
    <dgm:pt modelId="{CF7CEEA3-E597-4284-BB56-FBF939373291}" type="pres">
      <dgm:prSet presAssocID="{E9458BDE-32C7-40EA-A10E-887DE88B1957}" presName="linNode" presStyleCnt="0"/>
      <dgm:spPr/>
    </dgm:pt>
    <dgm:pt modelId="{DB14F569-A7F4-43DF-81FD-41EFE308C35E}" type="pres">
      <dgm:prSet presAssocID="{E9458BDE-32C7-40EA-A10E-887DE88B1957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4B1FFB4F-C17E-499D-AA8E-7C5D65879148}" type="pres">
      <dgm:prSet presAssocID="{E9458BDE-32C7-40EA-A10E-887DE88B1957}" presName="descendantText" presStyleLbl="alignAccFollowNode1" presStyleIdx="2" presStyleCnt="7">
        <dgm:presLayoutVars>
          <dgm:bulletEnabled val="1"/>
        </dgm:presLayoutVars>
      </dgm:prSet>
      <dgm:spPr>
        <a:xfrm rot="5400000">
          <a:off x="5679305" y="-1363317"/>
          <a:ext cx="434190" cy="5549553"/>
        </a:xfrm>
        <a:prstGeom prst="round2SameRect">
          <a:avLst/>
        </a:prstGeom>
      </dgm:spPr>
    </dgm:pt>
    <dgm:pt modelId="{59CDC117-8A9E-4787-89D1-D139BD8C2271}" type="pres">
      <dgm:prSet presAssocID="{11D7EDA7-D27A-49D6-A9D3-18FD24BB7B7C}" presName="sp" presStyleCnt="0"/>
      <dgm:spPr/>
    </dgm:pt>
    <dgm:pt modelId="{10219496-9600-46A0-BB66-976270B26E60}" type="pres">
      <dgm:prSet presAssocID="{1EF6894A-1F2E-4057-B857-DD8D77C0556E}" presName="linNode" presStyleCnt="0"/>
      <dgm:spPr/>
    </dgm:pt>
    <dgm:pt modelId="{CA720991-F73E-46FD-ABB0-15BDDFD38A78}" type="pres">
      <dgm:prSet presAssocID="{1EF6894A-1F2E-4057-B857-DD8D77C0556E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1B113327-CCD7-475C-8CC4-989E74AE4AF6}" type="pres">
      <dgm:prSet presAssocID="{1EF6894A-1F2E-4057-B857-DD8D77C0556E}" presName="descendantText" presStyleLbl="alignAccFollowNode1" presStyleIdx="3" presStyleCnt="7">
        <dgm:presLayoutVars>
          <dgm:bulletEnabled val="1"/>
        </dgm:presLayoutVars>
      </dgm:prSet>
      <dgm:spPr>
        <a:xfrm rot="5400000">
          <a:off x="5679305" y="-793441"/>
          <a:ext cx="434190" cy="5549553"/>
        </a:xfrm>
        <a:prstGeom prst="round2SameRect">
          <a:avLst/>
        </a:prstGeom>
      </dgm:spPr>
    </dgm:pt>
    <dgm:pt modelId="{95A1D8E4-2DCB-4F38-8D1B-A7B65B0AC823}" type="pres">
      <dgm:prSet presAssocID="{6AEAC4DE-6877-46DB-A0D8-A20775B1B06C}" presName="sp" presStyleCnt="0"/>
      <dgm:spPr/>
    </dgm:pt>
    <dgm:pt modelId="{2E96E487-0A44-4986-B70E-2735DB0F952F}" type="pres">
      <dgm:prSet presAssocID="{09B63A58-426B-41BD-BCE2-24A69FF5D1DC}" presName="linNode" presStyleCnt="0"/>
      <dgm:spPr/>
    </dgm:pt>
    <dgm:pt modelId="{BD717057-98F5-4373-9ED7-C2467B625866}" type="pres">
      <dgm:prSet presAssocID="{09B63A58-426B-41BD-BCE2-24A69FF5D1DC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FB5F370B-AE2E-44BE-AC0A-F4EA6FA2284E}" type="pres">
      <dgm:prSet presAssocID="{09B63A58-426B-41BD-BCE2-24A69FF5D1DC}" presName="descendantText" presStyleLbl="alignAccFollowNode1" presStyleIdx="4" presStyleCnt="7">
        <dgm:presLayoutVars>
          <dgm:bulletEnabled val="1"/>
        </dgm:presLayoutVars>
      </dgm:prSet>
      <dgm:spPr>
        <a:xfrm rot="5400000">
          <a:off x="5679305" y="-223566"/>
          <a:ext cx="434190" cy="5549553"/>
        </a:xfrm>
        <a:prstGeom prst="round2SameRect">
          <a:avLst/>
        </a:prstGeom>
      </dgm:spPr>
    </dgm:pt>
    <dgm:pt modelId="{B6FF1472-885E-4CCF-9821-15DA7584D4D8}" type="pres">
      <dgm:prSet presAssocID="{D668C542-F8F2-4236-BB7E-2614D30098AF}" presName="sp" presStyleCnt="0"/>
      <dgm:spPr/>
    </dgm:pt>
    <dgm:pt modelId="{1424B68A-6E30-4BA2-86D0-1F2BF7696F7A}" type="pres">
      <dgm:prSet presAssocID="{AB26E1F4-4D48-4B5B-96EB-0B584E197908}" presName="linNode" presStyleCnt="0"/>
      <dgm:spPr/>
    </dgm:pt>
    <dgm:pt modelId="{B0A14560-B9CB-44EF-92B8-758A08F7F5F6}" type="pres">
      <dgm:prSet presAssocID="{AB26E1F4-4D48-4B5B-96EB-0B584E197908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B7F2E37E-B4E1-4083-ABC6-84FBF3336933}" type="pres">
      <dgm:prSet presAssocID="{AB26E1F4-4D48-4B5B-96EB-0B584E197908}" presName="descendantText" presStyleLbl="alignAccFollowNode1" presStyleIdx="5" presStyleCnt="7">
        <dgm:presLayoutVars>
          <dgm:bulletEnabled val="1"/>
        </dgm:presLayoutVars>
      </dgm:prSet>
      <dgm:spPr>
        <a:xfrm rot="5400000">
          <a:off x="5679305" y="346309"/>
          <a:ext cx="434190" cy="5549553"/>
        </a:xfrm>
        <a:prstGeom prst="round2SameRect">
          <a:avLst/>
        </a:prstGeom>
      </dgm:spPr>
    </dgm:pt>
    <dgm:pt modelId="{1F8E7546-BAD8-49A2-85AC-1984EA4636B1}" type="pres">
      <dgm:prSet presAssocID="{95C54B4A-504F-461E-8CA4-58C8A0EFA38A}" presName="sp" presStyleCnt="0"/>
      <dgm:spPr/>
    </dgm:pt>
    <dgm:pt modelId="{E261BDC1-0721-439C-8DE8-19C8128C87B4}" type="pres">
      <dgm:prSet presAssocID="{AC201286-0FED-43D8-A9AC-E2B06BFB421F}" presName="linNode" presStyleCnt="0"/>
      <dgm:spPr/>
    </dgm:pt>
    <dgm:pt modelId="{DB19D687-E5C4-453E-AD03-BD0BC7B4378E}" type="pres">
      <dgm:prSet presAssocID="{AC201286-0FED-43D8-A9AC-E2B06BFB421F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C43069AB-643E-4B9F-A16B-B449B5D09E3E}" type="pres">
      <dgm:prSet presAssocID="{AC201286-0FED-43D8-A9AC-E2B06BFB421F}" presName="descendantText" presStyleLbl="alignAccFollowNode1" presStyleIdx="6" presStyleCnt="7">
        <dgm:presLayoutVars>
          <dgm:bulletEnabled val="1"/>
        </dgm:presLayoutVars>
      </dgm:prSet>
      <dgm:spPr>
        <a:xfrm rot="5400000">
          <a:off x="5679305" y="916185"/>
          <a:ext cx="434190" cy="5549553"/>
        </a:xfrm>
        <a:prstGeom prst="round2SameRect">
          <a:avLst/>
        </a:prstGeom>
      </dgm:spPr>
    </dgm:pt>
  </dgm:ptLst>
  <dgm:cxnLst>
    <dgm:cxn modelId="{BEDCBF0F-37A5-4409-865D-4483120B2E19}" type="presOf" srcId="{FA01E805-74D1-486B-902E-349DF85B2A25}" destId="{1901945E-AC9B-47C0-8338-95EE0E5E80CD}" srcOrd="0" destOrd="0" presId="urn:microsoft.com/office/officeart/2005/8/layout/vList5"/>
    <dgm:cxn modelId="{C0BD0218-7F29-43A7-8A17-9A6E999B8C41}" srcId="{6F96D5C3-7FDC-4305-B49B-F2A07ED3FCC3}" destId="{1EF6894A-1F2E-4057-B857-DD8D77C0556E}" srcOrd="3" destOrd="0" parTransId="{D481F5A1-6F78-4E9B-901F-0FB3E196C5FF}" sibTransId="{6AEAC4DE-6877-46DB-A0D8-A20775B1B06C}"/>
    <dgm:cxn modelId="{44DBFC1C-F9CD-470E-9565-D25C1FA99BCD}" type="presOf" srcId="{DDCCF9AA-540C-4755-AD82-5F8B4EDEF905}" destId="{1B113327-CCD7-475C-8CC4-989E74AE4AF6}" srcOrd="0" destOrd="0" presId="urn:microsoft.com/office/officeart/2005/8/layout/vList5"/>
    <dgm:cxn modelId="{D26E7524-3EB9-4A35-ADEF-AF2F5BCAF415}" srcId="{6F96D5C3-7FDC-4305-B49B-F2A07ED3FCC3}" destId="{AC201286-0FED-43D8-A9AC-E2B06BFB421F}" srcOrd="6" destOrd="0" parTransId="{316A9335-4669-460E-BD43-4C81D8DF4315}" sibTransId="{795EEF3C-8870-45F5-82F3-7A1FDA478B76}"/>
    <dgm:cxn modelId="{34E9132D-A8A0-46F1-AF9E-47FA49B94536}" type="presOf" srcId="{F9865863-A7F7-4E5B-8375-B3683C6C294D}" destId="{4B1FFB4F-C17E-499D-AA8E-7C5D65879148}" srcOrd="0" destOrd="0" presId="urn:microsoft.com/office/officeart/2005/8/layout/vList5"/>
    <dgm:cxn modelId="{DB643C30-04C8-4AE5-AB72-F29DC271AF00}" type="presOf" srcId="{AC201286-0FED-43D8-A9AC-E2B06BFB421F}" destId="{DB19D687-E5C4-453E-AD03-BD0BC7B4378E}" srcOrd="0" destOrd="0" presId="urn:microsoft.com/office/officeart/2005/8/layout/vList5"/>
    <dgm:cxn modelId="{18A4DA3F-A0E8-4AA0-AA70-45C25F45B27F}" type="presOf" srcId="{A24FED07-A511-441E-968C-66BB42880017}" destId="{BA6D36AF-DAC5-42B8-9063-396A7A673E41}" srcOrd="0" destOrd="0" presId="urn:microsoft.com/office/officeart/2005/8/layout/vList5"/>
    <dgm:cxn modelId="{0A102241-CBFA-448B-9F6F-C631D5137CE8}" srcId="{FA01E805-74D1-486B-902E-349DF85B2A25}" destId="{1B429B62-75EC-423A-B53C-FDDEBB34DF55}" srcOrd="0" destOrd="0" parTransId="{4C452935-7321-4BCA-8D5D-E64114ABD0C7}" sibTransId="{2B9D6A5E-8041-44D4-9C6A-EFD18666481D}"/>
    <dgm:cxn modelId="{254A6C57-0C2B-4BBA-9D6B-95C8E70B92A6}" srcId="{6F96D5C3-7FDC-4305-B49B-F2A07ED3FCC3}" destId="{AB26E1F4-4D48-4B5B-96EB-0B584E197908}" srcOrd="5" destOrd="0" parTransId="{2A43264D-7480-49A0-ADD3-3D32834D8EFD}" sibTransId="{95C54B4A-504F-461E-8CA4-58C8A0EFA38A}"/>
    <dgm:cxn modelId="{A28B545C-3FAC-4B92-B861-BA5F77271FC8}" srcId="{09B63A58-426B-41BD-BCE2-24A69FF5D1DC}" destId="{06778E8A-8A72-475D-9167-B656B7F19A28}" srcOrd="0" destOrd="0" parTransId="{7EBF5C05-9D28-4ECF-937B-C747A407E714}" sibTransId="{7849ED4B-6249-441A-B6F4-016F0886252F}"/>
    <dgm:cxn modelId="{3B4BAB5E-BB03-4DA8-AB7A-C673A7BFC787}" type="presOf" srcId="{E9458BDE-32C7-40EA-A10E-887DE88B1957}" destId="{DB14F569-A7F4-43DF-81FD-41EFE308C35E}" srcOrd="0" destOrd="0" presId="urn:microsoft.com/office/officeart/2005/8/layout/vList5"/>
    <dgm:cxn modelId="{0DA45865-CBD2-441C-9F47-4F80D78A3545}" srcId="{6F96D5C3-7FDC-4305-B49B-F2A07ED3FCC3}" destId="{A24FED07-A511-441E-968C-66BB42880017}" srcOrd="0" destOrd="0" parTransId="{04BA7BF7-4351-4166-850C-3E95DFFBECF1}" sibTransId="{ABC3611B-8019-43AF-BAEC-4DABE128C9DA}"/>
    <dgm:cxn modelId="{5C177F67-DF32-4E8E-9DAC-B171F484E35B}" type="presOf" srcId="{2650AA15-E52E-4B28-B901-1B6481761D8B}" destId="{B7F2E37E-B4E1-4083-ABC6-84FBF3336933}" srcOrd="0" destOrd="0" presId="urn:microsoft.com/office/officeart/2005/8/layout/vList5"/>
    <dgm:cxn modelId="{1454B470-F3A0-461E-A8F3-4C9288151D2D}" srcId="{AC201286-0FED-43D8-A9AC-E2B06BFB421F}" destId="{C53747E5-C63C-44CC-89F6-BB9D2686A49B}" srcOrd="0" destOrd="0" parTransId="{81B551C9-6EF6-49F3-938E-155B3C8B8768}" sibTransId="{B50E44FE-BCF7-4E39-8F6B-2385A41106F1}"/>
    <dgm:cxn modelId="{8C756A75-DCDA-44AC-82CD-D99631F6AF31}" type="presOf" srcId="{1EF6894A-1F2E-4057-B857-DD8D77C0556E}" destId="{CA720991-F73E-46FD-ABB0-15BDDFD38A78}" srcOrd="0" destOrd="0" presId="urn:microsoft.com/office/officeart/2005/8/layout/vList5"/>
    <dgm:cxn modelId="{01AD3481-52F2-4609-888D-CE5F1A6486F4}" srcId="{E9458BDE-32C7-40EA-A10E-887DE88B1957}" destId="{F9865863-A7F7-4E5B-8375-B3683C6C294D}" srcOrd="0" destOrd="0" parTransId="{633FE51E-B444-40B9-A291-DD8D79DB2E75}" sibTransId="{A242471F-1A3D-4CCA-9CCB-0BE3AF5A075E}"/>
    <dgm:cxn modelId="{100F0B85-2B5D-4D60-8BE9-3CD3B79471BD}" type="presOf" srcId="{1B429B62-75EC-423A-B53C-FDDEBB34DF55}" destId="{59F3E80A-C6A9-444E-A484-3DC489B2BB3F}" srcOrd="0" destOrd="0" presId="urn:microsoft.com/office/officeart/2005/8/layout/vList5"/>
    <dgm:cxn modelId="{406C7194-3C8D-4A5B-85EC-E9BE4FB080FD}" type="presOf" srcId="{6F96D5C3-7FDC-4305-B49B-F2A07ED3FCC3}" destId="{6E490205-0BEF-4398-B610-1D7939EE791C}" srcOrd="0" destOrd="0" presId="urn:microsoft.com/office/officeart/2005/8/layout/vList5"/>
    <dgm:cxn modelId="{A78D2899-AA65-4BE3-B1FB-BB75418227B1}" type="presOf" srcId="{06778E8A-8A72-475D-9167-B656B7F19A28}" destId="{FB5F370B-AE2E-44BE-AC0A-F4EA6FA2284E}" srcOrd="0" destOrd="0" presId="urn:microsoft.com/office/officeart/2005/8/layout/vList5"/>
    <dgm:cxn modelId="{F71E3AA6-5A83-4742-A18F-7AEBB9CF013E}" srcId="{6F96D5C3-7FDC-4305-B49B-F2A07ED3FCC3}" destId="{E9458BDE-32C7-40EA-A10E-887DE88B1957}" srcOrd="2" destOrd="0" parTransId="{53C05D4B-B19A-49BC-BE5B-9CBD054A098B}" sibTransId="{11D7EDA7-D27A-49D6-A9D3-18FD24BB7B7C}"/>
    <dgm:cxn modelId="{A63D51A6-C517-48FF-A141-0FA403BCA719}" srcId="{1EF6894A-1F2E-4057-B857-DD8D77C0556E}" destId="{DDCCF9AA-540C-4755-AD82-5F8B4EDEF905}" srcOrd="0" destOrd="0" parTransId="{11BEBDDF-7C14-4AF2-9A10-3184AFD1AB26}" sibTransId="{92B36B5F-D081-4B5E-984C-C46A27C27369}"/>
    <dgm:cxn modelId="{54E673B4-050B-48CC-893E-D8C097EB71EF}" type="presOf" srcId="{C53747E5-C63C-44CC-89F6-BB9D2686A49B}" destId="{C43069AB-643E-4B9F-A16B-B449B5D09E3E}" srcOrd="0" destOrd="0" presId="urn:microsoft.com/office/officeart/2005/8/layout/vList5"/>
    <dgm:cxn modelId="{6D37D3B4-106F-42B6-B527-47629CBD8D1B}" type="presOf" srcId="{79ADAC2C-18EA-433B-8286-19F918B57982}" destId="{2820FB79-3C2C-413F-B545-8F9F2FB1483C}" srcOrd="0" destOrd="0" presId="urn:microsoft.com/office/officeart/2005/8/layout/vList5"/>
    <dgm:cxn modelId="{0AB001C1-85C5-494D-A431-C2C2F4898FE4}" type="presOf" srcId="{09B63A58-426B-41BD-BCE2-24A69FF5D1DC}" destId="{BD717057-98F5-4373-9ED7-C2467B625866}" srcOrd="0" destOrd="0" presId="urn:microsoft.com/office/officeart/2005/8/layout/vList5"/>
    <dgm:cxn modelId="{55EC16CF-CD32-4599-AF82-C5EE7AEA6C2E}" type="presOf" srcId="{AB26E1F4-4D48-4B5B-96EB-0B584E197908}" destId="{B0A14560-B9CB-44EF-92B8-758A08F7F5F6}" srcOrd="0" destOrd="0" presId="urn:microsoft.com/office/officeart/2005/8/layout/vList5"/>
    <dgm:cxn modelId="{F8ACC6E6-9A58-4212-918C-F7F704BBDCCB}" srcId="{A24FED07-A511-441E-968C-66BB42880017}" destId="{79ADAC2C-18EA-433B-8286-19F918B57982}" srcOrd="0" destOrd="0" parTransId="{7A1C389E-9FFF-46F2-A6BF-A83D8EC8C072}" sibTransId="{C95B7D6D-448E-40D1-897D-B5B4CAF1DA10}"/>
    <dgm:cxn modelId="{08F71BE7-6E5C-4221-A0FB-02279AF5AECA}" srcId="{6F96D5C3-7FDC-4305-B49B-F2A07ED3FCC3}" destId="{09B63A58-426B-41BD-BCE2-24A69FF5D1DC}" srcOrd="4" destOrd="0" parTransId="{933FA022-72A5-4412-AF09-D9C82B770540}" sibTransId="{D668C542-F8F2-4236-BB7E-2614D30098AF}"/>
    <dgm:cxn modelId="{F4B5A7F6-3BA5-425B-9326-708A9DFC51CC}" srcId="{AB26E1F4-4D48-4B5B-96EB-0B584E197908}" destId="{2650AA15-E52E-4B28-B901-1B6481761D8B}" srcOrd="0" destOrd="0" parTransId="{D642186E-A434-45BE-978D-8DE35CD5E7C2}" sibTransId="{D8ECC695-EB3D-4A16-AD43-84578C291DC1}"/>
    <dgm:cxn modelId="{BDBC22FF-C8E5-4FEB-A6F4-4EB73C261AC9}" srcId="{6F96D5C3-7FDC-4305-B49B-F2A07ED3FCC3}" destId="{FA01E805-74D1-486B-902E-349DF85B2A25}" srcOrd="1" destOrd="0" parTransId="{441CAE90-4AAB-49FF-8352-B813696FDA5E}" sibTransId="{D61BDB14-1359-4DE7-851F-4C88B48A87B2}"/>
    <dgm:cxn modelId="{116DA0EF-66E7-4AC9-AF0B-57660F3ACA97}" type="presParOf" srcId="{6E490205-0BEF-4398-B610-1D7939EE791C}" destId="{7B9407ED-09C7-4A0C-BF44-464C4348C473}" srcOrd="0" destOrd="0" presId="urn:microsoft.com/office/officeart/2005/8/layout/vList5"/>
    <dgm:cxn modelId="{71D3CAA2-8189-4818-A976-68AB95E0890E}" type="presParOf" srcId="{7B9407ED-09C7-4A0C-BF44-464C4348C473}" destId="{BA6D36AF-DAC5-42B8-9063-396A7A673E41}" srcOrd="0" destOrd="0" presId="urn:microsoft.com/office/officeart/2005/8/layout/vList5"/>
    <dgm:cxn modelId="{69A18225-FA2F-4E90-8B42-555459C6943F}" type="presParOf" srcId="{7B9407ED-09C7-4A0C-BF44-464C4348C473}" destId="{2820FB79-3C2C-413F-B545-8F9F2FB1483C}" srcOrd="1" destOrd="0" presId="urn:microsoft.com/office/officeart/2005/8/layout/vList5"/>
    <dgm:cxn modelId="{11E9E33B-BE9C-4C43-A772-059182116C06}" type="presParOf" srcId="{6E490205-0BEF-4398-B610-1D7939EE791C}" destId="{42DD8CF6-9924-4A99-A563-B9683BD56DA1}" srcOrd="1" destOrd="0" presId="urn:microsoft.com/office/officeart/2005/8/layout/vList5"/>
    <dgm:cxn modelId="{22828D79-F742-4901-98BE-C7953BD094B8}" type="presParOf" srcId="{6E490205-0BEF-4398-B610-1D7939EE791C}" destId="{22559B1B-E65D-4454-9AF5-C6A10F8A4AC0}" srcOrd="2" destOrd="0" presId="urn:microsoft.com/office/officeart/2005/8/layout/vList5"/>
    <dgm:cxn modelId="{37E5880B-E09E-4D32-8472-A3C2613F1CEE}" type="presParOf" srcId="{22559B1B-E65D-4454-9AF5-C6A10F8A4AC0}" destId="{1901945E-AC9B-47C0-8338-95EE0E5E80CD}" srcOrd="0" destOrd="0" presId="urn:microsoft.com/office/officeart/2005/8/layout/vList5"/>
    <dgm:cxn modelId="{3F157CFE-F8B1-4019-8DFA-1C28ED343BF8}" type="presParOf" srcId="{22559B1B-E65D-4454-9AF5-C6A10F8A4AC0}" destId="{59F3E80A-C6A9-444E-A484-3DC489B2BB3F}" srcOrd="1" destOrd="0" presId="urn:microsoft.com/office/officeart/2005/8/layout/vList5"/>
    <dgm:cxn modelId="{0F217903-36FF-4052-882D-40290450B677}" type="presParOf" srcId="{6E490205-0BEF-4398-B610-1D7939EE791C}" destId="{CC9F9499-CACB-4C8A-A371-E7A4EC921DB7}" srcOrd="3" destOrd="0" presId="urn:microsoft.com/office/officeart/2005/8/layout/vList5"/>
    <dgm:cxn modelId="{76B6EF14-D125-455E-90BF-D9CE748FE1B6}" type="presParOf" srcId="{6E490205-0BEF-4398-B610-1D7939EE791C}" destId="{CF7CEEA3-E597-4284-BB56-FBF939373291}" srcOrd="4" destOrd="0" presId="urn:microsoft.com/office/officeart/2005/8/layout/vList5"/>
    <dgm:cxn modelId="{79670C90-5FAC-470F-9BA8-4F20985F7306}" type="presParOf" srcId="{CF7CEEA3-E597-4284-BB56-FBF939373291}" destId="{DB14F569-A7F4-43DF-81FD-41EFE308C35E}" srcOrd="0" destOrd="0" presId="urn:microsoft.com/office/officeart/2005/8/layout/vList5"/>
    <dgm:cxn modelId="{0AE099BF-E143-46F8-B772-A840C98FF978}" type="presParOf" srcId="{CF7CEEA3-E597-4284-BB56-FBF939373291}" destId="{4B1FFB4F-C17E-499D-AA8E-7C5D65879148}" srcOrd="1" destOrd="0" presId="urn:microsoft.com/office/officeart/2005/8/layout/vList5"/>
    <dgm:cxn modelId="{385930AA-22D5-49EB-8EED-92A4609E9DE6}" type="presParOf" srcId="{6E490205-0BEF-4398-B610-1D7939EE791C}" destId="{59CDC117-8A9E-4787-89D1-D139BD8C2271}" srcOrd="5" destOrd="0" presId="urn:microsoft.com/office/officeart/2005/8/layout/vList5"/>
    <dgm:cxn modelId="{D7A7FACB-9CA1-497C-8C21-0EE4829D68C2}" type="presParOf" srcId="{6E490205-0BEF-4398-B610-1D7939EE791C}" destId="{10219496-9600-46A0-BB66-976270B26E60}" srcOrd="6" destOrd="0" presId="urn:microsoft.com/office/officeart/2005/8/layout/vList5"/>
    <dgm:cxn modelId="{683C2540-EB7E-4816-92FA-A579A434B9F8}" type="presParOf" srcId="{10219496-9600-46A0-BB66-976270B26E60}" destId="{CA720991-F73E-46FD-ABB0-15BDDFD38A78}" srcOrd="0" destOrd="0" presId="urn:microsoft.com/office/officeart/2005/8/layout/vList5"/>
    <dgm:cxn modelId="{0636DA1B-FF41-4737-B48E-EA77196A52A1}" type="presParOf" srcId="{10219496-9600-46A0-BB66-976270B26E60}" destId="{1B113327-CCD7-475C-8CC4-989E74AE4AF6}" srcOrd="1" destOrd="0" presId="urn:microsoft.com/office/officeart/2005/8/layout/vList5"/>
    <dgm:cxn modelId="{9D04C584-8BE8-441F-841C-F6A016823A9C}" type="presParOf" srcId="{6E490205-0BEF-4398-B610-1D7939EE791C}" destId="{95A1D8E4-2DCB-4F38-8D1B-A7B65B0AC823}" srcOrd="7" destOrd="0" presId="urn:microsoft.com/office/officeart/2005/8/layout/vList5"/>
    <dgm:cxn modelId="{C8D5F207-5388-4DF1-8645-B17072427CF0}" type="presParOf" srcId="{6E490205-0BEF-4398-B610-1D7939EE791C}" destId="{2E96E487-0A44-4986-B70E-2735DB0F952F}" srcOrd="8" destOrd="0" presId="urn:microsoft.com/office/officeart/2005/8/layout/vList5"/>
    <dgm:cxn modelId="{5F3FC06B-805B-4868-B278-86BF36184F04}" type="presParOf" srcId="{2E96E487-0A44-4986-B70E-2735DB0F952F}" destId="{BD717057-98F5-4373-9ED7-C2467B625866}" srcOrd="0" destOrd="0" presId="urn:microsoft.com/office/officeart/2005/8/layout/vList5"/>
    <dgm:cxn modelId="{781CB885-DB06-405F-A9D3-9554A009C70E}" type="presParOf" srcId="{2E96E487-0A44-4986-B70E-2735DB0F952F}" destId="{FB5F370B-AE2E-44BE-AC0A-F4EA6FA2284E}" srcOrd="1" destOrd="0" presId="urn:microsoft.com/office/officeart/2005/8/layout/vList5"/>
    <dgm:cxn modelId="{191EE04A-45F4-4C56-9625-1593797FBAC6}" type="presParOf" srcId="{6E490205-0BEF-4398-B610-1D7939EE791C}" destId="{B6FF1472-885E-4CCF-9821-15DA7584D4D8}" srcOrd="9" destOrd="0" presId="urn:microsoft.com/office/officeart/2005/8/layout/vList5"/>
    <dgm:cxn modelId="{2E822BCF-C548-422D-8798-AAEE4E4A9D87}" type="presParOf" srcId="{6E490205-0BEF-4398-B610-1D7939EE791C}" destId="{1424B68A-6E30-4BA2-86D0-1F2BF7696F7A}" srcOrd="10" destOrd="0" presId="urn:microsoft.com/office/officeart/2005/8/layout/vList5"/>
    <dgm:cxn modelId="{AFFBE5E2-3EC3-4F50-A7A2-4B5F3D8CECED}" type="presParOf" srcId="{1424B68A-6E30-4BA2-86D0-1F2BF7696F7A}" destId="{B0A14560-B9CB-44EF-92B8-758A08F7F5F6}" srcOrd="0" destOrd="0" presId="urn:microsoft.com/office/officeart/2005/8/layout/vList5"/>
    <dgm:cxn modelId="{E5289E45-6E03-4E1D-922F-A2AD53F306F9}" type="presParOf" srcId="{1424B68A-6E30-4BA2-86D0-1F2BF7696F7A}" destId="{B7F2E37E-B4E1-4083-ABC6-84FBF3336933}" srcOrd="1" destOrd="0" presId="urn:microsoft.com/office/officeart/2005/8/layout/vList5"/>
    <dgm:cxn modelId="{5FA44E4C-3605-40FB-B498-40220029667B}" type="presParOf" srcId="{6E490205-0BEF-4398-B610-1D7939EE791C}" destId="{1F8E7546-BAD8-49A2-85AC-1984EA4636B1}" srcOrd="11" destOrd="0" presId="urn:microsoft.com/office/officeart/2005/8/layout/vList5"/>
    <dgm:cxn modelId="{FFF862A4-7449-4608-B11D-4970D433E3EA}" type="presParOf" srcId="{6E490205-0BEF-4398-B610-1D7939EE791C}" destId="{E261BDC1-0721-439C-8DE8-19C8128C87B4}" srcOrd="12" destOrd="0" presId="urn:microsoft.com/office/officeart/2005/8/layout/vList5"/>
    <dgm:cxn modelId="{30DD9BC3-BBE9-41E1-A40E-F1D277D3FC9C}" type="presParOf" srcId="{E261BDC1-0721-439C-8DE8-19C8128C87B4}" destId="{DB19D687-E5C4-453E-AD03-BD0BC7B4378E}" srcOrd="0" destOrd="0" presId="urn:microsoft.com/office/officeart/2005/8/layout/vList5"/>
    <dgm:cxn modelId="{CC149E14-E576-447D-B367-676398EC5B40}" type="presParOf" srcId="{E261BDC1-0721-439C-8DE8-19C8128C87B4}" destId="{C43069AB-643E-4B9F-A16B-B449B5D09E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85144A-9AF0-41B8-BFA3-BF0F618A2FE4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EEFAF09-C4A4-458D-88EF-128C36D8FCFA}">
      <dgm:prSet custT="1"/>
      <dgm:spPr/>
      <dgm:t>
        <a:bodyPr/>
        <a:lstStyle/>
        <a:p>
          <a:pPr marL="0" indent="0" algn="l" rtl="0">
            <a:tabLst>
              <a:tab pos="338138" algn="l"/>
            </a:tabLst>
          </a:pPr>
          <a:r>
            <a:rPr lang="en-US" sz="1400" b="1" dirty="0">
              <a:solidFill>
                <a:schemeClr val="bg1"/>
              </a:solidFill>
            </a:rPr>
            <a:t>1.1	</a:t>
          </a:r>
          <a:r>
            <a:rPr lang="en-US" sz="1400" b="1" dirty="0"/>
            <a:t>Develop the mechanistic understanding, technology, and translational strategies to find 	treatments for all human diseases</a:t>
          </a:r>
        </a:p>
      </dgm:t>
    </dgm:pt>
    <dgm:pt modelId="{57D99975-AA23-4E58-8EE1-9124866B7279}" type="par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ED4B1D36-D79E-417A-988D-8D8698212649}" type="sib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22E938CA-6392-4495-A4C8-4057273B06DE}">
      <dgm:prSet custT="1"/>
      <dgm:spPr/>
      <dgm:t>
        <a:bodyPr/>
        <a:lstStyle/>
        <a:p>
          <a:pPr marL="0" indent="0" algn="l" rtl="0">
            <a:tabLst>
              <a:tab pos="338138" algn="l"/>
            </a:tabLst>
          </a:pPr>
          <a:r>
            <a:rPr lang="en-US" sz="1400" b="1" dirty="0"/>
            <a:t>1.2</a:t>
          </a:r>
          <a:r>
            <a:rPr lang="en-US" sz="1400" b="1" dirty="0">
              <a:latin typeface="Garamond"/>
            </a:rPr>
            <a:t>  </a:t>
          </a:r>
          <a:r>
            <a:rPr lang="en-US" sz="1400" b="1" dirty="0"/>
            <a:t>Optimize health and care delivery through clinical and health services research affecting 	medications, tests, devices and delivery innovations</a:t>
          </a:r>
        </a:p>
      </dgm:t>
    </dgm:pt>
    <dgm:pt modelId="{1E86652F-3DEE-43AC-8F29-F1B14371E6F1}" type="par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06BAD3C0-3747-4660-A86F-65D9FA251D9D}" type="sib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3250C258-DDD4-43E6-81BB-28301A7C0AB7}">
      <dgm:prSet custT="1"/>
      <dgm:spPr/>
      <dgm:t>
        <a:bodyPr/>
        <a:lstStyle/>
        <a:p>
          <a:pPr marL="0" indent="0" algn="l" rtl="0">
            <a:tabLst>
              <a:tab pos="338138" algn="l"/>
            </a:tabLst>
          </a:pPr>
          <a:r>
            <a:rPr lang="en-US" sz="1400" b="1" dirty="0"/>
            <a:t>1.3	Harness and conduct research that transforms PharmD education </a:t>
          </a:r>
          <a:endParaRPr lang="en-US" sz="1400" b="1" dirty="0">
            <a:latin typeface="+mn-lt"/>
            <a:cs typeface="Calibri Light" panose="020F0302020204030204" pitchFamily="34" charset="0"/>
          </a:endParaRPr>
        </a:p>
      </dgm:t>
    </dgm:pt>
    <dgm:pt modelId="{A60D40E9-FD72-4A75-94AD-C63E48846524}" type="par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8337AF0D-136F-45D3-A1AB-BEBB46B6F1DC}" type="sib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92DF2F0B-532C-452D-ADAF-0DBB2C11143D}">
      <dgm:prSet custT="1"/>
      <dgm:spPr/>
      <dgm:t>
        <a:bodyPr/>
        <a:lstStyle/>
        <a:p>
          <a:pPr marL="0" indent="0" algn="l" rtl="0">
            <a:tabLst>
              <a:tab pos="338138" algn="l"/>
            </a:tabLst>
          </a:pPr>
          <a:r>
            <a:rPr lang="en-US" sz="1400" b="1" dirty="0"/>
            <a:t>1.4</a:t>
          </a:r>
          <a:r>
            <a:rPr lang="en-US" sz="1400" b="1" dirty="0">
              <a:latin typeface="Garamond"/>
            </a:rPr>
            <a:t> </a:t>
          </a:r>
          <a:r>
            <a:rPr lang="en-US" sz="1400" b="1" dirty="0"/>
            <a:t> Enable and reward entrepreneurship of our faculty, staff, and trainees, who engage in 	founding and collaborating with companies and other strategic partnerships</a:t>
          </a:r>
          <a:endParaRPr lang="en-US" sz="1400" b="0" dirty="0"/>
        </a:p>
      </dgm:t>
    </dgm:pt>
    <dgm:pt modelId="{99A7FB66-A585-4183-AA69-7335BCCE8558}" type="parTrans" cxnId="{3B4BA823-31ED-4A02-A670-315A62814CF8}">
      <dgm:prSet/>
      <dgm:spPr/>
      <dgm:t>
        <a:bodyPr/>
        <a:lstStyle/>
        <a:p>
          <a:pPr algn="l"/>
          <a:endParaRPr lang="en-US"/>
        </a:p>
      </dgm:t>
    </dgm:pt>
    <dgm:pt modelId="{C0222E54-58DB-41A2-A1B6-0D8C3419D2EE}" type="sibTrans" cxnId="{3B4BA823-31ED-4A02-A670-315A62814CF8}">
      <dgm:prSet/>
      <dgm:spPr/>
      <dgm:t>
        <a:bodyPr/>
        <a:lstStyle/>
        <a:p>
          <a:pPr algn="l"/>
          <a:endParaRPr lang="en-US"/>
        </a:p>
      </dgm:t>
    </dgm:pt>
    <dgm:pt modelId="{44F976C2-424D-49EB-B8E0-605E7ED968CB}" type="pres">
      <dgm:prSet presAssocID="{F185144A-9AF0-41B8-BFA3-BF0F618A2FE4}" presName="Name0" presStyleCnt="0">
        <dgm:presLayoutVars>
          <dgm:dir/>
          <dgm:animLvl val="lvl"/>
          <dgm:resizeHandles val="exact"/>
        </dgm:presLayoutVars>
      </dgm:prSet>
      <dgm:spPr/>
    </dgm:pt>
    <dgm:pt modelId="{DE736274-3250-475E-A6A1-66802B0DCEF7}" type="pres">
      <dgm:prSet presAssocID="{9EEFAF09-C4A4-458D-88EF-128C36D8FCFA}" presName="linNode" presStyleCnt="0"/>
      <dgm:spPr/>
    </dgm:pt>
    <dgm:pt modelId="{9BEA655B-E0DD-482A-821E-72DF8296F4EE}" type="pres">
      <dgm:prSet presAssocID="{9EEFAF09-C4A4-458D-88EF-128C36D8FCFA}" presName="parentText" presStyleLbl="node1" presStyleIdx="0" presStyleCnt="4" custScaleX="261643" custScaleY="61667">
        <dgm:presLayoutVars>
          <dgm:chMax val="1"/>
          <dgm:bulletEnabled val="1"/>
        </dgm:presLayoutVars>
      </dgm:prSet>
      <dgm:spPr/>
    </dgm:pt>
    <dgm:pt modelId="{65DF95CA-F2DA-453C-87C2-A616627F6445}" type="pres">
      <dgm:prSet presAssocID="{ED4B1D36-D79E-417A-988D-8D8698212649}" presName="sp" presStyleCnt="0"/>
      <dgm:spPr/>
    </dgm:pt>
    <dgm:pt modelId="{7FEF82F6-07DE-4F48-B947-993DF78816D3}" type="pres">
      <dgm:prSet presAssocID="{22E938CA-6392-4495-A4C8-4057273B06DE}" presName="linNode" presStyleCnt="0"/>
      <dgm:spPr/>
    </dgm:pt>
    <dgm:pt modelId="{5189CAD1-401C-4DB3-A2FB-E5BF9DE0F605}" type="pres">
      <dgm:prSet presAssocID="{22E938CA-6392-4495-A4C8-4057273B06DE}" presName="parentText" presStyleLbl="node1" presStyleIdx="1" presStyleCnt="4" custScaleX="261643" custScaleY="61838">
        <dgm:presLayoutVars>
          <dgm:chMax val="1"/>
          <dgm:bulletEnabled val="1"/>
        </dgm:presLayoutVars>
      </dgm:prSet>
      <dgm:spPr/>
    </dgm:pt>
    <dgm:pt modelId="{6235332C-21C2-438B-AF3B-2934CA95C3E6}" type="pres">
      <dgm:prSet presAssocID="{06BAD3C0-3747-4660-A86F-65D9FA251D9D}" presName="sp" presStyleCnt="0"/>
      <dgm:spPr/>
    </dgm:pt>
    <dgm:pt modelId="{AE31C457-7A6E-4E2E-83DE-8571F20D232B}" type="pres">
      <dgm:prSet presAssocID="{3250C258-DDD4-43E6-81BB-28301A7C0AB7}" presName="linNode" presStyleCnt="0"/>
      <dgm:spPr/>
    </dgm:pt>
    <dgm:pt modelId="{19030898-59BE-448C-A3BB-CCBC144A068F}" type="pres">
      <dgm:prSet presAssocID="{3250C258-DDD4-43E6-81BB-28301A7C0AB7}" presName="parentText" presStyleLbl="node1" presStyleIdx="2" presStyleCnt="4" custScaleX="261643" custScaleY="61273">
        <dgm:presLayoutVars>
          <dgm:chMax val="1"/>
          <dgm:bulletEnabled val="1"/>
        </dgm:presLayoutVars>
      </dgm:prSet>
      <dgm:spPr/>
    </dgm:pt>
    <dgm:pt modelId="{5F0485B6-F0AC-4DE9-9D6C-2E311B12A044}" type="pres">
      <dgm:prSet presAssocID="{8337AF0D-136F-45D3-A1AB-BEBB46B6F1DC}" presName="sp" presStyleCnt="0"/>
      <dgm:spPr/>
    </dgm:pt>
    <dgm:pt modelId="{53FD0ADB-C785-43BA-95A4-676BD3C6B8B2}" type="pres">
      <dgm:prSet presAssocID="{92DF2F0B-532C-452D-ADAF-0DBB2C11143D}" presName="linNode" presStyleCnt="0"/>
      <dgm:spPr/>
    </dgm:pt>
    <dgm:pt modelId="{6F8EF1ED-0EEE-4CC9-9C51-C99CBE878FB2}" type="pres">
      <dgm:prSet presAssocID="{92DF2F0B-532C-452D-ADAF-0DBB2C11143D}" presName="parentText" presStyleLbl="node1" presStyleIdx="3" presStyleCnt="4" custScaleX="261643" custScaleY="61195">
        <dgm:presLayoutVars>
          <dgm:chMax val="1"/>
          <dgm:bulletEnabled val="1"/>
        </dgm:presLayoutVars>
      </dgm:prSet>
      <dgm:spPr/>
    </dgm:pt>
  </dgm:ptLst>
  <dgm:cxnLst>
    <dgm:cxn modelId="{3B4BA823-31ED-4A02-A670-315A62814CF8}" srcId="{F185144A-9AF0-41B8-BFA3-BF0F618A2FE4}" destId="{92DF2F0B-532C-452D-ADAF-0DBB2C11143D}" srcOrd="3" destOrd="0" parTransId="{99A7FB66-A585-4183-AA69-7335BCCE8558}" sibTransId="{C0222E54-58DB-41A2-A1B6-0D8C3419D2EE}"/>
    <dgm:cxn modelId="{678FEF76-9130-4BBD-B031-3B96A3903E70}" type="presOf" srcId="{3250C258-DDD4-43E6-81BB-28301A7C0AB7}" destId="{19030898-59BE-448C-A3BB-CCBC144A068F}" srcOrd="0" destOrd="0" presId="urn:microsoft.com/office/officeart/2005/8/layout/vList5"/>
    <dgm:cxn modelId="{77645878-54D9-44AD-9773-44C2457F3E1E}" type="presOf" srcId="{9EEFAF09-C4A4-458D-88EF-128C36D8FCFA}" destId="{9BEA655B-E0DD-482A-821E-72DF8296F4EE}" srcOrd="0" destOrd="0" presId="urn:microsoft.com/office/officeart/2005/8/layout/vList5"/>
    <dgm:cxn modelId="{3042237E-DCCC-4250-957C-A2DA999A7FAA}" type="presOf" srcId="{F185144A-9AF0-41B8-BFA3-BF0F618A2FE4}" destId="{44F976C2-424D-49EB-B8E0-605E7ED968CB}" srcOrd="0" destOrd="0" presId="urn:microsoft.com/office/officeart/2005/8/layout/vList5"/>
    <dgm:cxn modelId="{A6E2B489-2354-41FD-940D-B5AFB37AAF2B}" srcId="{F185144A-9AF0-41B8-BFA3-BF0F618A2FE4}" destId="{9EEFAF09-C4A4-458D-88EF-128C36D8FCFA}" srcOrd="0" destOrd="0" parTransId="{57D99975-AA23-4E58-8EE1-9124866B7279}" sibTransId="{ED4B1D36-D79E-417A-988D-8D8698212649}"/>
    <dgm:cxn modelId="{4853A0A4-F947-4C67-A8B7-ABD0F9CE975E}" type="presOf" srcId="{92DF2F0B-532C-452D-ADAF-0DBB2C11143D}" destId="{6F8EF1ED-0EEE-4CC9-9C51-C99CBE878FB2}" srcOrd="0" destOrd="0" presId="urn:microsoft.com/office/officeart/2005/8/layout/vList5"/>
    <dgm:cxn modelId="{A1EACAA7-30CE-4658-815C-A95666379D08}" type="presOf" srcId="{22E938CA-6392-4495-A4C8-4057273B06DE}" destId="{5189CAD1-401C-4DB3-A2FB-E5BF9DE0F605}" srcOrd="0" destOrd="0" presId="urn:microsoft.com/office/officeart/2005/8/layout/vList5"/>
    <dgm:cxn modelId="{4325FECD-4FDF-49F0-BFCA-E00CB9EF0A26}" srcId="{F185144A-9AF0-41B8-BFA3-BF0F618A2FE4}" destId="{22E938CA-6392-4495-A4C8-4057273B06DE}" srcOrd="1" destOrd="0" parTransId="{1E86652F-3DEE-43AC-8F29-F1B14371E6F1}" sibTransId="{06BAD3C0-3747-4660-A86F-65D9FA251D9D}"/>
    <dgm:cxn modelId="{973F3DED-E43A-4592-8F37-53EE2AF8F0BE}" srcId="{F185144A-9AF0-41B8-BFA3-BF0F618A2FE4}" destId="{3250C258-DDD4-43E6-81BB-28301A7C0AB7}" srcOrd="2" destOrd="0" parTransId="{A60D40E9-FD72-4A75-94AD-C63E48846524}" sibTransId="{8337AF0D-136F-45D3-A1AB-BEBB46B6F1DC}"/>
    <dgm:cxn modelId="{08DB3742-849B-4E76-AC38-9CAB6EF43229}" type="presParOf" srcId="{44F976C2-424D-49EB-B8E0-605E7ED968CB}" destId="{DE736274-3250-475E-A6A1-66802B0DCEF7}" srcOrd="0" destOrd="0" presId="urn:microsoft.com/office/officeart/2005/8/layout/vList5"/>
    <dgm:cxn modelId="{599E0AA8-74BD-4D5D-8F73-D19E383E722F}" type="presParOf" srcId="{DE736274-3250-475E-A6A1-66802B0DCEF7}" destId="{9BEA655B-E0DD-482A-821E-72DF8296F4EE}" srcOrd="0" destOrd="0" presId="urn:microsoft.com/office/officeart/2005/8/layout/vList5"/>
    <dgm:cxn modelId="{C576CCCC-70D1-4E7F-952D-568932109F0A}" type="presParOf" srcId="{44F976C2-424D-49EB-B8E0-605E7ED968CB}" destId="{65DF95CA-F2DA-453C-87C2-A616627F6445}" srcOrd="1" destOrd="0" presId="urn:microsoft.com/office/officeart/2005/8/layout/vList5"/>
    <dgm:cxn modelId="{3EEB9D65-B5F5-4E09-9E6E-8A889B7454E6}" type="presParOf" srcId="{44F976C2-424D-49EB-B8E0-605E7ED968CB}" destId="{7FEF82F6-07DE-4F48-B947-993DF78816D3}" srcOrd="2" destOrd="0" presId="urn:microsoft.com/office/officeart/2005/8/layout/vList5"/>
    <dgm:cxn modelId="{95D7ACC7-D028-4F3C-8578-D4614EDA25A0}" type="presParOf" srcId="{7FEF82F6-07DE-4F48-B947-993DF78816D3}" destId="{5189CAD1-401C-4DB3-A2FB-E5BF9DE0F605}" srcOrd="0" destOrd="0" presId="urn:microsoft.com/office/officeart/2005/8/layout/vList5"/>
    <dgm:cxn modelId="{B55AC386-5784-4F43-9E9B-DC624E687096}" type="presParOf" srcId="{44F976C2-424D-49EB-B8E0-605E7ED968CB}" destId="{6235332C-21C2-438B-AF3B-2934CA95C3E6}" srcOrd="3" destOrd="0" presId="urn:microsoft.com/office/officeart/2005/8/layout/vList5"/>
    <dgm:cxn modelId="{BA1CD81E-FA5C-4E8D-BCD3-ABD326F4B8FB}" type="presParOf" srcId="{44F976C2-424D-49EB-B8E0-605E7ED968CB}" destId="{AE31C457-7A6E-4E2E-83DE-8571F20D232B}" srcOrd="4" destOrd="0" presId="urn:microsoft.com/office/officeart/2005/8/layout/vList5"/>
    <dgm:cxn modelId="{5FF6AD3A-0662-4128-A8F5-A736607C4D28}" type="presParOf" srcId="{AE31C457-7A6E-4E2E-83DE-8571F20D232B}" destId="{19030898-59BE-448C-A3BB-CCBC144A068F}" srcOrd="0" destOrd="0" presId="urn:microsoft.com/office/officeart/2005/8/layout/vList5"/>
    <dgm:cxn modelId="{8D281997-4B13-4BD0-A0C2-9F4BBD7F2E46}" type="presParOf" srcId="{44F976C2-424D-49EB-B8E0-605E7ED968CB}" destId="{5F0485B6-F0AC-4DE9-9D6C-2E311B12A044}" srcOrd="5" destOrd="0" presId="urn:microsoft.com/office/officeart/2005/8/layout/vList5"/>
    <dgm:cxn modelId="{54F17752-F01D-4981-9CED-FB70486C2AA4}" type="presParOf" srcId="{44F976C2-424D-49EB-B8E0-605E7ED968CB}" destId="{53FD0ADB-C785-43BA-95A4-676BD3C6B8B2}" srcOrd="6" destOrd="0" presId="urn:microsoft.com/office/officeart/2005/8/layout/vList5"/>
    <dgm:cxn modelId="{57F12B31-8336-4D6C-AA5A-C0EBEB8043FE}" type="presParOf" srcId="{53FD0ADB-C785-43BA-95A4-676BD3C6B8B2}" destId="{6F8EF1ED-0EEE-4CC9-9C51-C99CBE878FB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85144A-9AF0-41B8-BFA3-BF0F618A2FE4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EEFAF09-C4A4-458D-88EF-128C36D8FCFA}">
      <dgm:prSet custT="1"/>
      <dgm:spPr>
        <a:solidFill>
          <a:srgbClr val="C00000"/>
        </a:solidFill>
      </dgm:spPr>
      <dgm:t>
        <a:bodyPr/>
        <a:lstStyle/>
        <a:p>
          <a:pPr algn="l" rtl="0"/>
          <a:r>
            <a:rPr lang="en-US" sz="1400" b="1"/>
            <a:t>2.1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</a:t>
          </a:r>
          <a:r>
            <a:rPr lang="en-US" sz="1400" b="1" i="0"/>
            <a:t>Prepare UCSF PharmD graduates to provide and transform pharmacotherapy at patient and systems levels</a:t>
          </a:r>
          <a:endParaRPr lang="en-US" sz="1400" b="1" i="0">
            <a:latin typeface="+mj-lt"/>
          </a:endParaRPr>
        </a:p>
      </dgm:t>
    </dgm:pt>
    <dgm:pt modelId="{57D99975-AA23-4E58-8EE1-9124866B7279}" type="par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ED4B1D36-D79E-417A-988D-8D8698212649}" type="sib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373E4C10-65EC-4D1A-A17F-79EB1F0D2B38}">
      <dgm:prSet custT="1"/>
      <dgm:spPr>
        <a:solidFill>
          <a:srgbClr val="C00000"/>
        </a:solidFill>
      </dgm:spPr>
      <dgm:t>
        <a:bodyPr spcFirstLastPara="0" vert="horz" wrap="square" lIns="76200" tIns="38100" rIns="76200" bIns="38100" numCol="1" spcCol="1270" anchor="ctr" anchorCtr="0"/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2.2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</a:t>
          </a:r>
          <a:r>
            <a:rPr lang="en-US" sz="1400" b="1" i="0" kern="1200"/>
            <a:t>Develop UCSF trainees as leaders and innovators in the health sciences</a:t>
          </a:r>
          <a:endParaRPr lang="en-US" sz="1400" b="1" i="0" kern="1200">
            <a:latin typeface="Arial"/>
            <a:ea typeface="+mn-ea"/>
            <a:cs typeface="+mn-cs"/>
          </a:endParaRPr>
        </a:p>
      </dgm:t>
    </dgm:pt>
    <dgm:pt modelId="{339CAE97-AF86-4CA1-9697-15EC02E5D7CF}" type="par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33903612-1D78-475D-AD69-4EAC3373B60F}" type="sib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22E938CA-6392-4495-A4C8-4057273B06DE}">
      <dgm:prSet custT="1"/>
      <dgm:spPr>
        <a:solidFill>
          <a:srgbClr val="C00000"/>
        </a:solidFill>
      </dgm:spPr>
      <dgm:t>
        <a:bodyPr/>
        <a:lstStyle/>
        <a:p>
          <a:pPr algn="l" rtl="0"/>
          <a:r>
            <a:rPr lang="en-US" sz="1400" b="1" kern="1200"/>
            <a:t>2.3</a:t>
          </a:r>
          <a:r>
            <a:rPr lang="en-US" sz="1400" b="1" kern="1200">
              <a:latin typeface="Garamond"/>
            </a:rPr>
            <a:t>  </a:t>
          </a:r>
          <a:r>
            <a:rPr lang="en-US" sz="1400" b="1" i="0" kern="1200"/>
            <a:t>Bridge UCSF trainees into careers of the future</a:t>
          </a:r>
          <a:endParaRPr lang="en-US" sz="1400" b="1" i="0" kern="1200">
            <a:latin typeface="+mn-lt"/>
            <a:cs typeface="Calibri Light"/>
          </a:endParaRPr>
        </a:p>
      </dgm:t>
    </dgm:pt>
    <dgm:pt modelId="{1E86652F-3DEE-43AC-8F29-F1B14371E6F1}" type="par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06BAD3C0-3747-4660-A86F-65D9FA251D9D}" type="sib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3250C258-DDD4-43E6-81BB-28301A7C0AB7}">
      <dgm:prSet custT="1"/>
      <dgm:spPr>
        <a:solidFill>
          <a:srgbClr val="C00000"/>
        </a:solidFill>
      </dgm:spPr>
      <dgm:t>
        <a:bodyPr/>
        <a:lstStyle/>
        <a:p>
          <a:pPr algn="l" rtl="0"/>
          <a:r>
            <a:rPr lang="en-US" sz="1400" b="1"/>
            <a:t>2.4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</a:t>
          </a:r>
          <a:r>
            <a:rPr lang="en-US" sz="1400" b="1" i="0"/>
            <a:t>Make UCSF the desired destination to build a career in biomedical and pharmacotherapeutic science and practice </a:t>
          </a:r>
          <a:r>
            <a:rPr lang="en-US" sz="1400" b="1" i="0">
              <a:latin typeface="Garamond"/>
            </a:rPr>
            <a:t> </a:t>
          </a:r>
          <a:endParaRPr lang="en-US" sz="1400" b="1" i="0">
            <a:latin typeface="+mn-lt"/>
            <a:cs typeface="Calibri Light" panose="020F0302020204030204" pitchFamily="34" charset="0"/>
          </a:endParaRPr>
        </a:p>
      </dgm:t>
    </dgm:pt>
    <dgm:pt modelId="{A60D40E9-FD72-4A75-94AD-C63E48846524}" type="par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8337AF0D-136F-45D3-A1AB-BEBB46B6F1DC}" type="sib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92DF2F0B-532C-452D-ADAF-0DBB2C11143D}">
      <dgm:prSet custT="1"/>
      <dgm:spPr>
        <a:solidFill>
          <a:srgbClr val="C00000"/>
        </a:solidFill>
      </dgm:spPr>
      <dgm:t>
        <a:bodyPr/>
        <a:lstStyle/>
        <a:p>
          <a:pPr algn="l" rtl="0"/>
          <a:r>
            <a:rPr lang="en-US" sz="1400" b="1"/>
            <a:t>2.5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</a:t>
          </a:r>
          <a:r>
            <a:rPr lang="en-US" sz="1400" b="1" i="0"/>
            <a:t>Expand UCSF’s education footprint along the entire career arc</a:t>
          </a:r>
          <a:endParaRPr lang="en-US" sz="1400" b="1" i="0">
            <a:latin typeface="+mn-lt"/>
            <a:cs typeface="Calibri Light" panose="020F0302020204030204" pitchFamily="34" charset="0"/>
          </a:endParaRPr>
        </a:p>
      </dgm:t>
    </dgm:pt>
    <dgm:pt modelId="{99A7FB66-A585-4183-AA69-7335BCCE8558}" type="parTrans" cxnId="{3B4BA823-31ED-4A02-A670-315A62814CF8}">
      <dgm:prSet/>
      <dgm:spPr/>
      <dgm:t>
        <a:bodyPr/>
        <a:lstStyle/>
        <a:p>
          <a:pPr algn="l"/>
          <a:endParaRPr lang="en-US"/>
        </a:p>
      </dgm:t>
    </dgm:pt>
    <dgm:pt modelId="{C0222E54-58DB-41A2-A1B6-0D8C3419D2EE}" type="sibTrans" cxnId="{3B4BA823-31ED-4A02-A670-315A62814CF8}">
      <dgm:prSet/>
      <dgm:spPr/>
      <dgm:t>
        <a:bodyPr/>
        <a:lstStyle/>
        <a:p>
          <a:pPr algn="l"/>
          <a:endParaRPr lang="en-US"/>
        </a:p>
      </dgm:t>
    </dgm:pt>
    <dgm:pt modelId="{44F976C2-424D-49EB-B8E0-605E7ED968CB}" type="pres">
      <dgm:prSet presAssocID="{F185144A-9AF0-41B8-BFA3-BF0F618A2FE4}" presName="Name0" presStyleCnt="0">
        <dgm:presLayoutVars>
          <dgm:dir/>
          <dgm:animLvl val="lvl"/>
          <dgm:resizeHandles val="exact"/>
        </dgm:presLayoutVars>
      </dgm:prSet>
      <dgm:spPr/>
    </dgm:pt>
    <dgm:pt modelId="{DE736274-3250-475E-A6A1-66802B0DCEF7}" type="pres">
      <dgm:prSet presAssocID="{9EEFAF09-C4A4-458D-88EF-128C36D8FCFA}" presName="linNode" presStyleCnt="0"/>
      <dgm:spPr/>
    </dgm:pt>
    <dgm:pt modelId="{9BEA655B-E0DD-482A-821E-72DF8296F4EE}" type="pres">
      <dgm:prSet presAssocID="{9EEFAF09-C4A4-458D-88EF-128C36D8FCFA}" presName="parentText" presStyleLbl="node1" presStyleIdx="0" presStyleCnt="5" custScaleX="251720" custScaleY="98275">
        <dgm:presLayoutVars>
          <dgm:chMax val="1"/>
          <dgm:bulletEnabled val="1"/>
        </dgm:presLayoutVars>
      </dgm:prSet>
      <dgm:spPr/>
    </dgm:pt>
    <dgm:pt modelId="{65DF95CA-F2DA-453C-87C2-A616627F6445}" type="pres">
      <dgm:prSet presAssocID="{ED4B1D36-D79E-417A-988D-8D8698212649}" presName="sp" presStyleCnt="0"/>
      <dgm:spPr/>
    </dgm:pt>
    <dgm:pt modelId="{D7DB6667-9A21-4C7C-A182-F30D15048D0E}" type="pres">
      <dgm:prSet presAssocID="{373E4C10-65EC-4D1A-A17F-79EB1F0D2B38}" presName="linNode" presStyleCnt="0"/>
      <dgm:spPr/>
    </dgm:pt>
    <dgm:pt modelId="{4F883F11-636B-4320-8ED5-45B221F01D55}" type="pres">
      <dgm:prSet presAssocID="{373E4C10-65EC-4D1A-A17F-79EB1F0D2B38}" presName="parentText" presStyleLbl="node1" presStyleIdx="1" presStyleCnt="5" custScaleX="249871" custScaleY="92106">
        <dgm:presLayoutVars>
          <dgm:chMax val="1"/>
          <dgm:bulletEnabled val="1"/>
        </dgm:presLayoutVars>
      </dgm:prSet>
      <dgm:spPr>
        <a:xfrm>
          <a:off x="1094" y="1671549"/>
          <a:ext cx="2839212" cy="1591914"/>
        </a:xfrm>
        <a:prstGeom prst="roundRect">
          <a:avLst/>
        </a:prstGeom>
      </dgm:spPr>
    </dgm:pt>
    <dgm:pt modelId="{1B4C23E7-A09B-47EB-A93E-FE60BA154373}" type="pres">
      <dgm:prSet presAssocID="{33903612-1D78-475D-AD69-4EAC3373B60F}" presName="sp" presStyleCnt="0"/>
      <dgm:spPr/>
    </dgm:pt>
    <dgm:pt modelId="{7FEF82F6-07DE-4F48-B947-993DF78816D3}" type="pres">
      <dgm:prSet presAssocID="{22E938CA-6392-4495-A4C8-4057273B06DE}" presName="linNode" presStyleCnt="0"/>
      <dgm:spPr/>
    </dgm:pt>
    <dgm:pt modelId="{5189CAD1-401C-4DB3-A2FB-E5BF9DE0F605}" type="pres">
      <dgm:prSet presAssocID="{22E938CA-6392-4495-A4C8-4057273B06DE}" presName="parentText" presStyleLbl="node1" presStyleIdx="2" presStyleCnt="5" custScaleX="249739" custScaleY="82586">
        <dgm:presLayoutVars>
          <dgm:chMax val="1"/>
          <dgm:bulletEnabled val="1"/>
        </dgm:presLayoutVars>
      </dgm:prSet>
      <dgm:spPr/>
    </dgm:pt>
    <dgm:pt modelId="{6235332C-21C2-438B-AF3B-2934CA95C3E6}" type="pres">
      <dgm:prSet presAssocID="{06BAD3C0-3747-4660-A86F-65D9FA251D9D}" presName="sp" presStyleCnt="0"/>
      <dgm:spPr/>
    </dgm:pt>
    <dgm:pt modelId="{AE31C457-7A6E-4E2E-83DE-8571F20D232B}" type="pres">
      <dgm:prSet presAssocID="{3250C258-DDD4-43E6-81BB-28301A7C0AB7}" presName="linNode" presStyleCnt="0"/>
      <dgm:spPr/>
    </dgm:pt>
    <dgm:pt modelId="{19030898-59BE-448C-A3BB-CCBC144A068F}" type="pres">
      <dgm:prSet presAssocID="{3250C258-DDD4-43E6-81BB-28301A7C0AB7}" presName="parentText" presStyleLbl="node1" presStyleIdx="3" presStyleCnt="5" custScaleX="249788" custScaleY="70564">
        <dgm:presLayoutVars>
          <dgm:chMax val="1"/>
          <dgm:bulletEnabled val="1"/>
        </dgm:presLayoutVars>
      </dgm:prSet>
      <dgm:spPr/>
    </dgm:pt>
    <dgm:pt modelId="{5F0485B6-F0AC-4DE9-9D6C-2E311B12A044}" type="pres">
      <dgm:prSet presAssocID="{8337AF0D-136F-45D3-A1AB-BEBB46B6F1DC}" presName="sp" presStyleCnt="0"/>
      <dgm:spPr/>
    </dgm:pt>
    <dgm:pt modelId="{53FD0ADB-C785-43BA-95A4-676BD3C6B8B2}" type="pres">
      <dgm:prSet presAssocID="{92DF2F0B-532C-452D-ADAF-0DBB2C11143D}" presName="linNode" presStyleCnt="0"/>
      <dgm:spPr/>
    </dgm:pt>
    <dgm:pt modelId="{6F8EF1ED-0EEE-4CC9-9C51-C99CBE878FB2}" type="pres">
      <dgm:prSet presAssocID="{92DF2F0B-532C-452D-ADAF-0DBB2C11143D}" presName="parentText" presStyleLbl="node1" presStyleIdx="4" presStyleCnt="5" custScaleX="249700">
        <dgm:presLayoutVars>
          <dgm:chMax val="1"/>
          <dgm:bulletEnabled val="1"/>
        </dgm:presLayoutVars>
      </dgm:prSet>
      <dgm:spPr/>
    </dgm:pt>
  </dgm:ptLst>
  <dgm:cxnLst>
    <dgm:cxn modelId="{7C83F01E-5D54-4673-B9D2-EE12592189B5}" type="presOf" srcId="{9EEFAF09-C4A4-458D-88EF-128C36D8FCFA}" destId="{9BEA655B-E0DD-482A-821E-72DF8296F4EE}" srcOrd="0" destOrd="0" presId="urn:microsoft.com/office/officeart/2005/8/layout/vList5"/>
    <dgm:cxn modelId="{3B4BA823-31ED-4A02-A670-315A62814CF8}" srcId="{F185144A-9AF0-41B8-BFA3-BF0F618A2FE4}" destId="{92DF2F0B-532C-452D-ADAF-0DBB2C11143D}" srcOrd="4" destOrd="0" parTransId="{99A7FB66-A585-4183-AA69-7335BCCE8558}" sibTransId="{C0222E54-58DB-41A2-A1B6-0D8C3419D2EE}"/>
    <dgm:cxn modelId="{3042237E-DCCC-4250-957C-A2DA999A7FAA}" type="presOf" srcId="{F185144A-9AF0-41B8-BFA3-BF0F618A2FE4}" destId="{44F976C2-424D-49EB-B8E0-605E7ED968CB}" srcOrd="0" destOrd="0" presId="urn:microsoft.com/office/officeart/2005/8/layout/vList5"/>
    <dgm:cxn modelId="{45546786-3C47-4776-A4EF-EE4BB79B6A8A}" type="presOf" srcId="{92DF2F0B-532C-452D-ADAF-0DBB2C11143D}" destId="{6F8EF1ED-0EEE-4CC9-9C51-C99CBE878FB2}" srcOrd="0" destOrd="0" presId="urn:microsoft.com/office/officeart/2005/8/layout/vList5"/>
    <dgm:cxn modelId="{A6E2B489-2354-41FD-940D-B5AFB37AAF2B}" srcId="{F185144A-9AF0-41B8-BFA3-BF0F618A2FE4}" destId="{9EEFAF09-C4A4-458D-88EF-128C36D8FCFA}" srcOrd="0" destOrd="0" parTransId="{57D99975-AA23-4E58-8EE1-9124866B7279}" sibTransId="{ED4B1D36-D79E-417A-988D-8D8698212649}"/>
    <dgm:cxn modelId="{825B71CA-11FC-4397-AD33-B136D70F09E6}" srcId="{F185144A-9AF0-41B8-BFA3-BF0F618A2FE4}" destId="{373E4C10-65EC-4D1A-A17F-79EB1F0D2B38}" srcOrd="1" destOrd="0" parTransId="{339CAE97-AF86-4CA1-9697-15EC02E5D7CF}" sibTransId="{33903612-1D78-475D-AD69-4EAC3373B60F}"/>
    <dgm:cxn modelId="{4325FECD-4FDF-49F0-BFCA-E00CB9EF0A26}" srcId="{F185144A-9AF0-41B8-BFA3-BF0F618A2FE4}" destId="{22E938CA-6392-4495-A4C8-4057273B06DE}" srcOrd="2" destOrd="0" parTransId="{1E86652F-3DEE-43AC-8F29-F1B14371E6F1}" sibTransId="{06BAD3C0-3747-4660-A86F-65D9FA251D9D}"/>
    <dgm:cxn modelId="{B2FF44E2-F89B-4FD6-B419-6D9DBD09787D}" type="presOf" srcId="{3250C258-DDD4-43E6-81BB-28301A7C0AB7}" destId="{19030898-59BE-448C-A3BB-CCBC144A068F}" srcOrd="0" destOrd="0" presId="urn:microsoft.com/office/officeart/2005/8/layout/vList5"/>
    <dgm:cxn modelId="{290624E9-A4B9-4818-8E7A-0C45BB0FD6CB}" type="presOf" srcId="{22E938CA-6392-4495-A4C8-4057273B06DE}" destId="{5189CAD1-401C-4DB3-A2FB-E5BF9DE0F605}" srcOrd="0" destOrd="0" presId="urn:microsoft.com/office/officeart/2005/8/layout/vList5"/>
    <dgm:cxn modelId="{973F3DED-E43A-4592-8F37-53EE2AF8F0BE}" srcId="{F185144A-9AF0-41B8-BFA3-BF0F618A2FE4}" destId="{3250C258-DDD4-43E6-81BB-28301A7C0AB7}" srcOrd="3" destOrd="0" parTransId="{A60D40E9-FD72-4A75-94AD-C63E48846524}" sibTransId="{8337AF0D-136F-45D3-A1AB-BEBB46B6F1DC}"/>
    <dgm:cxn modelId="{39B09EF6-7C13-44CB-95A7-91BEFA58BAC1}" type="presOf" srcId="{373E4C10-65EC-4D1A-A17F-79EB1F0D2B38}" destId="{4F883F11-636B-4320-8ED5-45B221F01D55}" srcOrd="0" destOrd="0" presId="urn:microsoft.com/office/officeart/2005/8/layout/vList5"/>
    <dgm:cxn modelId="{FACFEAAF-9D15-47AA-B5A9-F1E26FA7DF75}" type="presParOf" srcId="{44F976C2-424D-49EB-B8E0-605E7ED968CB}" destId="{DE736274-3250-475E-A6A1-66802B0DCEF7}" srcOrd="0" destOrd="0" presId="urn:microsoft.com/office/officeart/2005/8/layout/vList5"/>
    <dgm:cxn modelId="{1CE020DD-BB5C-4418-A163-8D28EC612AE1}" type="presParOf" srcId="{DE736274-3250-475E-A6A1-66802B0DCEF7}" destId="{9BEA655B-E0DD-482A-821E-72DF8296F4EE}" srcOrd="0" destOrd="0" presId="urn:microsoft.com/office/officeart/2005/8/layout/vList5"/>
    <dgm:cxn modelId="{FB841D70-11B3-4AD1-B826-5647A75F97EB}" type="presParOf" srcId="{44F976C2-424D-49EB-B8E0-605E7ED968CB}" destId="{65DF95CA-F2DA-453C-87C2-A616627F6445}" srcOrd="1" destOrd="0" presId="urn:microsoft.com/office/officeart/2005/8/layout/vList5"/>
    <dgm:cxn modelId="{A54F753D-7E9D-4C6A-B192-81245D66A8DF}" type="presParOf" srcId="{44F976C2-424D-49EB-B8E0-605E7ED968CB}" destId="{D7DB6667-9A21-4C7C-A182-F30D15048D0E}" srcOrd="2" destOrd="0" presId="urn:microsoft.com/office/officeart/2005/8/layout/vList5"/>
    <dgm:cxn modelId="{90EE3C1E-9CE7-4758-91C9-6488CDE3A98D}" type="presParOf" srcId="{D7DB6667-9A21-4C7C-A182-F30D15048D0E}" destId="{4F883F11-636B-4320-8ED5-45B221F01D55}" srcOrd="0" destOrd="0" presId="urn:microsoft.com/office/officeart/2005/8/layout/vList5"/>
    <dgm:cxn modelId="{6E41849A-CFFA-41FF-8C31-32EA95112018}" type="presParOf" srcId="{44F976C2-424D-49EB-B8E0-605E7ED968CB}" destId="{1B4C23E7-A09B-47EB-A93E-FE60BA154373}" srcOrd="3" destOrd="0" presId="urn:microsoft.com/office/officeart/2005/8/layout/vList5"/>
    <dgm:cxn modelId="{9617E2E1-FD2D-44C3-ACEA-DFC2F92FFAA0}" type="presParOf" srcId="{44F976C2-424D-49EB-B8E0-605E7ED968CB}" destId="{7FEF82F6-07DE-4F48-B947-993DF78816D3}" srcOrd="4" destOrd="0" presId="urn:microsoft.com/office/officeart/2005/8/layout/vList5"/>
    <dgm:cxn modelId="{366F79AA-553C-4733-9736-EC9008D2649E}" type="presParOf" srcId="{7FEF82F6-07DE-4F48-B947-993DF78816D3}" destId="{5189CAD1-401C-4DB3-A2FB-E5BF9DE0F605}" srcOrd="0" destOrd="0" presId="urn:microsoft.com/office/officeart/2005/8/layout/vList5"/>
    <dgm:cxn modelId="{D0B8DFC1-B483-4D68-8178-2A32E0D5817F}" type="presParOf" srcId="{44F976C2-424D-49EB-B8E0-605E7ED968CB}" destId="{6235332C-21C2-438B-AF3B-2934CA95C3E6}" srcOrd="5" destOrd="0" presId="urn:microsoft.com/office/officeart/2005/8/layout/vList5"/>
    <dgm:cxn modelId="{A16E0E70-CA16-476D-B84F-FF25070F63B5}" type="presParOf" srcId="{44F976C2-424D-49EB-B8E0-605E7ED968CB}" destId="{AE31C457-7A6E-4E2E-83DE-8571F20D232B}" srcOrd="6" destOrd="0" presId="urn:microsoft.com/office/officeart/2005/8/layout/vList5"/>
    <dgm:cxn modelId="{1C83BCDC-16E5-4742-87DC-4961D9FAD3E6}" type="presParOf" srcId="{AE31C457-7A6E-4E2E-83DE-8571F20D232B}" destId="{19030898-59BE-448C-A3BB-CCBC144A068F}" srcOrd="0" destOrd="0" presId="urn:microsoft.com/office/officeart/2005/8/layout/vList5"/>
    <dgm:cxn modelId="{297C8DF2-C88A-4699-ADE2-1106907D5EB1}" type="presParOf" srcId="{44F976C2-424D-49EB-B8E0-605E7ED968CB}" destId="{5F0485B6-F0AC-4DE9-9D6C-2E311B12A044}" srcOrd="7" destOrd="0" presId="urn:microsoft.com/office/officeart/2005/8/layout/vList5"/>
    <dgm:cxn modelId="{8903A634-A898-4FE5-9837-4951AF553DCA}" type="presParOf" srcId="{44F976C2-424D-49EB-B8E0-605E7ED968CB}" destId="{53FD0ADB-C785-43BA-95A4-676BD3C6B8B2}" srcOrd="8" destOrd="0" presId="urn:microsoft.com/office/officeart/2005/8/layout/vList5"/>
    <dgm:cxn modelId="{A1994EB8-5151-4DE6-B514-065BA58E67C1}" type="presParOf" srcId="{53FD0ADB-C785-43BA-95A4-676BD3C6B8B2}" destId="{6F8EF1ED-0EEE-4CC9-9C51-C99CBE878FB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85144A-9AF0-41B8-BFA3-BF0F618A2FE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EFAF09-C4A4-458D-88EF-128C36D8FCFA}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en-US" sz="1400" b="1"/>
            <a:t>4.1: Enhance faculty, trainees, and staff well-being and recognize excellence and service, while supporting work-life balance</a:t>
          </a:r>
          <a:endParaRPr lang="en-US" sz="1400" b="1">
            <a:latin typeface="+mj-lt"/>
          </a:endParaRPr>
        </a:p>
      </dgm:t>
    </dgm:pt>
    <dgm:pt modelId="{57D99975-AA23-4E58-8EE1-9124866B7279}" type="par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ED4B1D36-D79E-417A-988D-8D8698212649}" type="sib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373E4C10-65EC-4D1A-A17F-79EB1F0D2B38}">
      <dgm:prSet custT="1"/>
      <dgm:spPr>
        <a:solidFill>
          <a:schemeClr val="tx1">
            <a:lumMod val="90000"/>
            <a:lumOff val="10000"/>
          </a:schemeClr>
        </a:solidFill>
      </dgm:spPr>
      <dgm:t>
        <a:bodyPr spcFirstLastPara="0" vert="horz" wrap="square" lIns="76200" tIns="38100" rIns="76200" bIns="38100" numCol="1" spcCol="1270" anchor="ctr" anchorCtr="0"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4.2: Recruit and retain exceptional and diverse faculty, trainees, and staff</a:t>
          </a:r>
          <a:endParaRPr lang="en-US" sz="1400" b="1" kern="1200">
            <a:latin typeface="Arial"/>
            <a:ea typeface="+mn-ea"/>
            <a:cs typeface="+mn-cs"/>
          </a:endParaRPr>
        </a:p>
      </dgm:t>
    </dgm:pt>
    <dgm:pt modelId="{339CAE97-AF86-4CA1-9697-15EC02E5D7CF}" type="par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33903612-1D78-475D-AD69-4EAC3373B60F}" type="sib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22E938CA-6392-4495-A4C8-4057273B06DE}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en-US" sz="1400" b="1"/>
            <a:t>4.3: Increase collaboration between clinical, translational, and discovery science faculty in teaching and research</a:t>
          </a:r>
          <a:endParaRPr lang="en-US" sz="1400" b="1">
            <a:latin typeface="+mn-lt"/>
            <a:cs typeface="Calibri Light" panose="020F0302020204030204" pitchFamily="34" charset="0"/>
          </a:endParaRPr>
        </a:p>
      </dgm:t>
    </dgm:pt>
    <dgm:pt modelId="{1E86652F-3DEE-43AC-8F29-F1B14371E6F1}" type="par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06BAD3C0-3747-4660-A86F-65D9FA251D9D}" type="sib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3250C258-DDD4-43E6-81BB-28301A7C0AB7}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en-US" sz="1400" b="1"/>
            <a:t>4.4: Increase alumni involvement in the life of the School</a:t>
          </a:r>
          <a:endParaRPr lang="en-US" sz="1400" b="1">
            <a:latin typeface="+mn-lt"/>
            <a:cs typeface="Calibri Light" panose="020F0302020204030204" pitchFamily="34" charset="0"/>
          </a:endParaRPr>
        </a:p>
      </dgm:t>
    </dgm:pt>
    <dgm:pt modelId="{A60D40E9-FD72-4A75-94AD-C63E48846524}" type="par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8337AF0D-136F-45D3-A1AB-BEBB46B6F1DC}" type="sib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92DF2F0B-532C-452D-ADAF-0DBB2C11143D}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en-US" sz="1400" b="1"/>
            <a:t>4.5: Provide faculty, staff, and trainees mentoring and professional development</a:t>
          </a:r>
          <a:endParaRPr lang="en-US" sz="1400" b="1">
            <a:latin typeface="+mn-lt"/>
            <a:cs typeface="Calibri Light" panose="020F0302020204030204" pitchFamily="34" charset="0"/>
          </a:endParaRPr>
        </a:p>
      </dgm:t>
    </dgm:pt>
    <dgm:pt modelId="{99A7FB66-A585-4183-AA69-7335BCCE8558}" type="parTrans" cxnId="{3B4BA823-31ED-4A02-A670-315A62814CF8}">
      <dgm:prSet/>
      <dgm:spPr/>
      <dgm:t>
        <a:bodyPr/>
        <a:lstStyle/>
        <a:p>
          <a:pPr algn="l"/>
          <a:endParaRPr lang="en-US"/>
        </a:p>
      </dgm:t>
    </dgm:pt>
    <dgm:pt modelId="{C0222E54-58DB-41A2-A1B6-0D8C3419D2EE}" type="sibTrans" cxnId="{3B4BA823-31ED-4A02-A670-315A62814CF8}">
      <dgm:prSet/>
      <dgm:spPr/>
      <dgm:t>
        <a:bodyPr/>
        <a:lstStyle/>
        <a:p>
          <a:pPr algn="l"/>
          <a:endParaRPr lang="en-US"/>
        </a:p>
      </dgm:t>
    </dgm:pt>
    <dgm:pt modelId="{44F976C2-424D-49EB-B8E0-605E7ED968CB}" type="pres">
      <dgm:prSet presAssocID="{F185144A-9AF0-41B8-BFA3-BF0F618A2FE4}" presName="Name0" presStyleCnt="0">
        <dgm:presLayoutVars>
          <dgm:dir/>
          <dgm:animLvl val="lvl"/>
          <dgm:resizeHandles val="exact"/>
        </dgm:presLayoutVars>
      </dgm:prSet>
      <dgm:spPr/>
    </dgm:pt>
    <dgm:pt modelId="{DE736274-3250-475E-A6A1-66802B0DCEF7}" type="pres">
      <dgm:prSet presAssocID="{9EEFAF09-C4A4-458D-88EF-128C36D8FCFA}" presName="linNode" presStyleCnt="0"/>
      <dgm:spPr/>
    </dgm:pt>
    <dgm:pt modelId="{9BEA655B-E0DD-482A-821E-72DF8296F4EE}" type="pres">
      <dgm:prSet presAssocID="{9EEFAF09-C4A4-458D-88EF-128C36D8FCFA}" presName="parentText" presStyleLbl="node1" presStyleIdx="0" presStyleCnt="5" custScaleX="248508" custScaleY="93707">
        <dgm:presLayoutVars>
          <dgm:chMax val="1"/>
          <dgm:bulletEnabled val="1"/>
        </dgm:presLayoutVars>
      </dgm:prSet>
      <dgm:spPr/>
    </dgm:pt>
    <dgm:pt modelId="{65DF95CA-F2DA-453C-87C2-A616627F6445}" type="pres">
      <dgm:prSet presAssocID="{ED4B1D36-D79E-417A-988D-8D8698212649}" presName="sp" presStyleCnt="0"/>
      <dgm:spPr/>
    </dgm:pt>
    <dgm:pt modelId="{D7DB6667-9A21-4C7C-A182-F30D15048D0E}" type="pres">
      <dgm:prSet presAssocID="{373E4C10-65EC-4D1A-A17F-79EB1F0D2B38}" presName="linNode" presStyleCnt="0"/>
      <dgm:spPr/>
    </dgm:pt>
    <dgm:pt modelId="{4F883F11-636B-4320-8ED5-45B221F01D55}" type="pres">
      <dgm:prSet presAssocID="{373E4C10-65EC-4D1A-A17F-79EB1F0D2B38}" presName="parentText" presStyleLbl="node1" presStyleIdx="1" presStyleCnt="5" custScaleX="249871" custScaleY="89057">
        <dgm:presLayoutVars>
          <dgm:chMax val="1"/>
          <dgm:bulletEnabled val="1"/>
        </dgm:presLayoutVars>
      </dgm:prSet>
      <dgm:spPr>
        <a:xfrm>
          <a:off x="1094" y="1671549"/>
          <a:ext cx="2839212" cy="1591914"/>
        </a:xfrm>
        <a:prstGeom prst="roundRect">
          <a:avLst/>
        </a:prstGeom>
      </dgm:spPr>
    </dgm:pt>
    <dgm:pt modelId="{1B4C23E7-A09B-47EB-A93E-FE60BA154373}" type="pres">
      <dgm:prSet presAssocID="{33903612-1D78-475D-AD69-4EAC3373B60F}" presName="sp" presStyleCnt="0"/>
      <dgm:spPr/>
    </dgm:pt>
    <dgm:pt modelId="{7FEF82F6-07DE-4F48-B947-993DF78816D3}" type="pres">
      <dgm:prSet presAssocID="{22E938CA-6392-4495-A4C8-4057273B06DE}" presName="linNode" presStyleCnt="0"/>
      <dgm:spPr/>
    </dgm:pt>
    <dgm:pt modelId="{5189CAD1-401C-4DB3-A2FB-E5BF9DE0F605}" type="pres">
      <dgm:prSet presAssocID="{22E938CA-6392-4495-A4C8-4057273B06DE}" presName="parentText" presStyleLbl="node1" presStyleIdx="2" presStyleCnt="5" custScaleX="249739" custScaleY="82586">
        <dgm:presLayoutVars>
          <dgm:chMax val="1"/>
          <dgm:bulletEnabled val="1"/>
        </dgm:presLayoutVars>
      </dgm:prSet>
      <dgm:spPr/>
    </dgm:pt>
    <dgm:pt modelId="{6235332C-21C2-438B-AF3B-2934CA95C3E6}" type="pres">
      <dgm:prSet presAssocID="{06BAD3C0-3747-4660-A86F-65D9FA251D9D}" presName="sp" presStyleCnt="0"/>
      <dgm:spPr/>
    </dgm:pt>
    <dgm:pt modelId="{AE31C457-7A6E-4E2E-83DE-8571F20D232B}" type="pres">
      <dgm:prSet presAssocID="{3250C258-DDD4-43E6-81BB-28301A7C0AB7}" presName="linNode" presStyleCnt="0"/>
      <dgm:spPr/>
    </dgm:pt>
    <dgm:pt modelId="{19030898-59BE-448C-A3BB-CCBC144A068F}" type="pres">
      <dgm:prSet presAssocID="{3250C258-DDD4-43E6-81BB-28301A7C0AB7}" presName="parentText" presStyleLbl="node1" presStyleIdx="3" presStyleCnt="5" custScaleX="249788" custScaleY="70564">
        <dgm:presLayoutVars>
          <dgm:chMax val="1"/>
          <dgm:bulletEnabled val="1"/>
        </dgm:presLayoutVars>
      </dgm:prSet>
      <dgm:spPr/>
    </dgm:pt>
    <dgm:pt modelId="{5F0485B6-F0AC-4DE9-9D6C-2E311B12A044}" type="pres">
      <dgm:prSet presAssocID="{8337AF0D-136F-45D3-A1AB-BEBB46B6F1DC}" presName="sp" presStyleCnt="0"/>
      <dgm:spPr/>
    </dgm:pt>
    <dgm:pt modelId="{53FD0ADB-C785-43BA-95A4-676BD3C6B8B2}" type="pres">
      <dgm:prSet presAssocID="{92DF2F0B-532C-452D-ADAF-0DBB2C11143D}" presName="linNode" presStyleCnt="0"/>
      <dgm:spPr/>
    </dgm:pt>
    <dgm:pt modelId="{6F8EF1ED-0EEE-4CC9-9C51-C99CBE878FB2}" type="pres">
      <dgm:prSet presAssocID="{92DF2F0B-532C-452D-ADAF-0DBB2C11143D}" presName="parentText" presStyleLbl="node1" presStyleIdx="4" presStyleCnt="5" custScaleX="249700" custScaleY="77546">
        <dgm:presLayoutVars>
          <dgm:chMax val="1"/>
          <dgm:bulletEnabled val="1"/>
        </dgm:presLayoutVars>
      </dgm:prSet>
      <dgm:spPr/>
    </dgm:pt>
  </dgm:ptLst>
  <dgm:cxnLst>
    <dgm:cxn modelId="{A48D2A1A-032D-4DA1-B847-81F979036BC8}" type="presOf" srcId="{9EEFAF09-C4A4-458D-88EF-128C36D8FCFA}" destId="{9BEA655B-E0DD-482A-821E-72DF8296F4EE}" srcOrd="0" destOrd="0" presId="urn:microsoft.com/office/officeart/2005/8/layout/vList5"/>
    <dgm:cxn modelId="{510E671F-E58D-4817-B324-0C5EAFBAF84B}" type="presOf" srcId="{373E4C10-65EC-4D1A-A17F-79EB1F0D2B38}" destId="{4F883F11-636B-4320-8ED5-45B221F01D55}" srcOrd="0" destOrd="0" presId="urn:microsoft.com/office/officeart/2005/8/layout/vList5"/>
    <dgm:cxn modelId="{3B4BA823-31ED-4A02-A670-315A62814CF8}" srcId="{F185144A-9AF0-41B8-BFA3-BF0F618A2FE4}" destId="{92DF2F0B-532C-452D-ADAF-0DBB2C11143D}" srcOrd="4" destOrd="0" parTransId="{99A7FB66-A585-4183-AA69-7335BCCE8558}" sibTransId="{C0222E54-58DB-41A2-A1B6-0D8C3419D2EE}"/>
    <dgm:cxn modelId="{CD5D7161-E097-4C36-89A5-2F89FF0CC964}" type="presOf" srcId="{3250C258-DDD4-43E6-81BB-28301A7C0AB7}" destId="{19030898-59BE-448C-A3BB-CCBC144A068F}" srcOrd="0" destOrd="0" presId="urn:microsoft.com/office/officeart/2005/8/layout/vList5"/>
    <dgm:cxn modelId="{3042237E-DCCC-4250-957C-A2DA999A7FAA}" type="presOf" srcId="{F185144A-9AF0-41B8-BFA3-BF0F618A2FE4}" destId="{44F976C2-424D-49EB-B8E0-605E7ED968CB}" srcOrd="0" destOrd="0" presId="urn:microsoft.com/office/officeart/2005/8/layout/vList5"/>
    <dgm:cxn modelId="{A6E2B489-2354-41FD-940D-B5AFB37AAF2B}" srcId="{F185144A-9AF0-41B8-BFA3-BF0F618A2FE4}" destId="{9EEFAF09-C4A4-458D-88EF-128C36D8FCFA}" srcOrd="0" destOrd="0" parTransId="{57D99975-AA23-4E58-8EE1-9124866B7279}" sibTransId="{ED4B1D36-D79E-417A-988D-8D8698212649}"/>
    <dgm:cxn modelId="{8E21ED9E-3C14-454A-8AF5-7102663FF632}" type="presOf" srcId="{22E938CA-6392-4495-A4C8-4057273B06DE}" destId="{5189CAD1-401C-4DB3-A2FB-E5BF9DE0F605}" srcOrd="0" destOrd="0" presId="urn:microsoft.com/office/officeart/2005/8/layout/vList5"/>
    <dgm:cxn modelId="{825B71CA-11FC-4397-AD33-B136D70F09E6}" srcId="{F185144A-9AF0-41B8-BFA3-BF0F618A2FE4}" destId="{373E4C10-65EC-4D1A-A17F-79EB1F0D2B38}" srcOrd="1" destOrd="0" parTransId="{339CAE97-AF86-4CA1-9697-15EC02E5D7CF}" sibTransId="{33903612-1D78-475D-AD69-4EAC3373B60F}"/>
    <dgm:cxn modelId="{4325FECD-4FDF-49F0-BFCA-E00CB9EF0A26}" srcId="{F185144A-9AF0-41B8-BFA3-BF0F618A2FE4}" destId="{22E938CA-6392-4495-A4C8-4057273B06DE}" srcOrd="2" destOrd="0" parTransId="{1E86652F-3DEE-43AC-8F29-F1B14371E6F1}" sibTransId="{06BAD3C0-3747-4660-A86F-65D9FA251D9D}"/>
    <dgm:cxn modelId="{973F3DED-E43A-4592-8F37-53EE2AF8F0BE}" srcId="{F185144A-9AF0-41B8-BFA3-BF0F618A2FE4}" destId="{3250C258-DDD4-43E6-81BB-28301A7C0AB7}" srcOrd="3" destOrd="0" parTransId="{A60D40E9-FD72-4A75-94AD-C63E48846524}" sibTransId="{8337AF0D-136F-45D3-A1AB-BEBB46B6F1DC}"/>
    <dgm:cxn modelId="{990E92F5-BDC2-4571-9377-B7F574455DE0}" type="presOf" srcId="{92DF2F0B-532C-452D-ADAF-0DBB2C11143D}" destId="{6F8EF1ED-0EEE-4CC9-9C51-C99CBE878FB2}" srcOrd="0" destOrd="0" presId="urn:microsoft.com/office/officeart/2005/8/layout/vList5"/>
    <dgm:cxn modelId="{5F2F5991-5AF9-48EC-AD39-331BFB4D3CE3}" type="presParOf" srcId="{44F976C2-424D-49EB-B8E0-605E7ED968CB}" destId="{DE736274-3250-475E-A6A1-66802B0DCEF7}" srcOrd="0" destOrd="0" presId="urn:microsoft.com/office/officeart/2005/8/layout/vList5"/>
    <dgm:cxn modelId="{06497FCB-09E6-4C29-9D79-1B5E96C6E42D}" type="presParOf" srcId="{DE736274-3250-475E-A6A1-66802B0DCEF7}" destId="{9BEA655B-E0DD-482A-821E-72DF8296F4EE}" srcOrd="0" destOrd="0" presId="urn:microsoft.com/office/officeart/2005/8/layout/vList5"/>
    <dgm:cxn modelId="{5D6CC6D9-161E-4FE1-8E18-969196EA5111}" type="presParOf" srcId="{44F976C2-424D-49EB-B8E0-605E7ED968CB}" destId="{65DF95CA-F2DA-453C-87C2-A616627F6445}" srcOrd="1" destOrd="0" presId="urn:microsoft.com/office/officeart/2005/8/layout/vList5"/>
    <dgm:cxn modelId="{8F9D3545-AB04-499A-929D-57E095EB9DF4}" type="presParOf" srcId="{44F976C2-424D-49EB-B8E0-605E7ED968CB}" destId="{D7DB6667-9A21-4C7C-A182-F30D15048D0E}" srcOrd="2" destOrd="0" presId="urn:microsoft.com/office/officeart/2005/8/layout/vList5"/>
    <dgm:cxn modelId="{7701CE5D-9DAD-4006-AF9E-98F105311F9C}" type="presParOf" srcId="{D7DB6667-9A21-4C7C-A182-F30D15048D0E}" destId="{4F883F11-636B-4320-8ED5-45B221F01D55}" srcOrd="0" destOrd="0" presId="urn:microsoft.com/office/officeart/2005/8/layout/vList5"/>
    <dgm:cxn modelId="{37F7A665-FBAB-4171-AFD5-EEBAB3D392CC}" type="presParOf" srcId="{44F976C2-424D-49EB-B8E0-605E7ED968CB}" destId="{1B4C23E7-A09B-47EB-A93E-FE60BA154373}" srcOrd="3" destOrd="0" presId="urn:microsoft.com/office/officeart/2005/8/layout/vList5"/>
    <dgm:cxn modelId="{58DA3D79-D0DE-4D62-8ACA-F0B9B92BBA71}" type="presParOf" srcId="{44F976C2-424D-49EB-B8E0-605E7ED968CB}" destId="{7FEF82F6-07DE-4F48-B947-993DF78816D3}" srcOrd="4" destOrd="0" presId="urn:microsoft.com/office/officeart/2005/8/layout/vList5"/>
    <dgm:cxn modelId="{DBA22062-9C89-49C4-BE7B-1C9529EF09B6}" type="presParOf" srcId="{7FEF82F6-07DE-4F48-B947-993DF78816D3}" destId="{5189CAD1-401C-4DB3-A2FB-E5BF9DE0F605}" srcOrd="0" destOrd="0" presId="urn:microsoft.com/office/officeart/2005/8/layout/vList5"/>
    <dgm:cxn modelId="{AF930199-8CD8-4BE9-986F-04A85630CE30}" type="presParOf" srcId="{44F976C2-424D-49EB-B8E0-605E7ED968CB}" destId="{6235332C-21C2-438B-AF3B-2934CA95C3E6}" srcOrd="5" destOrd="0" presId="urn:microsoft.com/office/officeart/2005/8/layout/vList5"/>
    <dgm:cxn modelId="{2C702EB5-9872-4248-A942-BAA4C9C5E2BB}" type="presParOf" srcId="{44F976C2-424D-49EB-B8E0-605E7ED968CB}" destId="{AE31C457-7A6E-4E2E-83DE-8571F20D232B}" srcOrd="6" destOrd="0" presId="urn:microsoft.com/office/officeart/2005/8/layout/vList5"/>
    <dgm:cxn modelId="{70C14976-4EC8-4F51-B701-93F81730F7C7}" type="presParOf" srcId="{AE31C457-7A6E-4E2E-83DE-8571F20D232B}" destId="{19030898-59BE-448C-A3BB-CCBC144A068F}" srcOrd="0" destOrd="0" presId="urn:microsoft.com/office/officeart/2005/8/layout/vList5"/>
    <dgm:cxn modelId="{082574F5-3E4D-420B-AAB7-A267ABB673AB}" type="presParOf" srcId="{44F976C2-424D-49EB-B8E0-605E7ED968CB}" destId="{5F0485B6-F0AC-4DE9-9D6C-2E311B12A044}" srcOrd="7" destOrd="0" presId="urn:microsoft.com/office/officeart/2005/8/layout/vList5"/>
    <dgm:cxn modelId="{8168642D-2A4A-4DB5-B30D-E8A6AE4D54FC}" type="presParOf" srcId="{44F976C2-424D-49EB-B8E0-605E7ED968CB}" destId="{53FD0ADB-C785-43BA-95A4-676BD3C6B8B2}" srcOrd="8" destOrd="0" presId="urn:microsoft.com/office/officeart/2005/8/layout/vList5"/>
    <dgm:cxn modelId="{333F9F42-68A9-4604-9B2C-DB10F76335FE}" type="presParOf" srcId="{53FD0ADB-C785-43BA-95A4-676BD3C6B8B2}" destId="{6F8EF1ED-0EEE-4CC9-9C51-C99CBE878FB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85144A-9AF0-41B8-BFA3-BF0F618A2FE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EFAF09-C4A4-458D-88EF-128C36D8FCFA}">
      <dgm:prSet custT="1"/>
      <dgm:spPr/>
      <dgm:t>
        <a:bodyPr/>
        <a:lstStyle/>
        <a:p>
          <a:pPr algn="l" rtl="0"/>
          <a:r>
            <a:rPr lang="en-US" sz="1400" b="1"/>
            <a:t>5.1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Cultivate a culture of diversity, equity, and inclusion (DEI)  among trainees, faculty, and staff in the school</a:t>
          </a:r>
          <a:endParaRPr lang="en-US" sz="1400" b="1">
            <a:latin typeface="+mj-lt"/>
          </a:endParaRPr>
        </a:p>
      </dgm:t>
    </dgm:pt>
    <dgm:pt modelId="{57D99975-AA23-4E58-8EE1-9124866B7279}" type="par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ED4B1D36-D79E-417A-988D-8D8698212649}" type="sib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373E4C10-65EC-4D1A-A17F-79EB1F0D2B38}">
      <dgm:prSet custT="1"/>
      <dgm:spPr/>
      <dgm:t>
        <a:bodyPr spcFirstLastPara="0" vert="horz" wrap="square" lIns="76200" tIns="38100" rIns="76200" bIns="38100" numCol="1" spcCol="1270" anchor="ctr" anchorCtr="0"/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Establish the infrastructure, programs, and events to support DEI efforts</a:t>
          </a:r>
          <a:endParaRPr lang="en-US" sz="1400" b="1" kern="1200">
            <a:latin typeface="Arial"/>
            <a:ea typeface="+mn-ea"/>
            <a:cs typeface="+mn-cs"/>
          </a:endParaRPr>
        </a:p>
      </dgm:t>
    </dgm:pt>
    <dgm:pt modelId="{339CAE97-AF86-4CA1-9697-15EC02E5D7CF}" type="par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33903612-1D78-475D-AD69-4EAC3373B60F}" type="sib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22E938CA-6392-4495-A4C8-4057273B06DE}">
      <dgm:prSet custT="1"/>
      <dgm:spPr/>
      <dgm:t>
        <a:bodyPr/>
        <a:lstStyle/>
        <a:p>
          <a:pPr algn="l" rtl="0"/>
          <a:r>
            <a:rPr lang="en-US" sz="1400" b="1"/>
            <a:t>5.3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Ensure all communications of the school, including web pages, posters, and newsletters, are culturally sensitive and adequately represent DEI efforts</a:t>
          </a:r>
          <a:endParaRPr lang="en-US" sz="1400" b="1">
            <a:latin typeface="+mn-lt"/>
            <a:cs typeface="Calibri Light" panose="020F0302020204030204" pitchFamily="34" charset="0"/>
          </a:endParaRPr>
        </a:p>
      </dgm:t>
    </dgm:pt>
    <dgm:pt modelId="{1E86652F-3DEE-43AC-8F29-F1B14371E6F1}" type="par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06BAD3C0-3747-4660-A86F-65D9FA251D9D}" type="sib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3250C258-DDD4-43E6-81BB-28301A7C0AB7}">
      <dgm:prSet custT="1"/>
      <dgm:spPr/>
      <dgm:t>
        <a:bodyPr/>
        <a:lstStyle/>
        <a:p>
          <a:pPr algn="l" rtl="0"/>
          <a:r>
            <a:rPr lang="en-US" sz="1400" b="1"/>
            <a:t>5.4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Increase recruitment and retention of diverse trainees, faculty, and staff</a:t>
          </a:r>
          <a:endParaRPr lang="en-US" sz="1400" b="1">
            <a:latin typeface="+mn-lt"/>
            <a:cs typeface="Calibri Light" panose="020F0302020204030204" pitchFamily="34" charset="0"/>
          </a:endParaRPr>
        </a:p>
      </dgm:t>
    </dgm:pt>
    <dgm:pt modelId="{A60D40E9-FD72-4A75-94AD-C63E48846524}" type="par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8337AF0D-136F-45D3-A1AB-BEBB46B6F1DC}" type="sib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E302D4F8-2B7E-41EA-95D6-A107C6C25A63}">
      <dgm:prSet custT="1"/>
      <dgm:spPr/>
      <dgm:t>
        <a:bodyPr/>
        <a:lstStyle/>
        <a:p>
          <a:pPr algn="l" rtl="0"/>
          <a:r>
            <a:rPr lang="en-US" sz="1400" b="1"/>
            <a:t>5.5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Develop inclusive, equity-minded professionals through anti-oppressive curricula</a:t>
          </a:r>
          <a:endParaRPr lang="en-US" sz="1400" b="1">
            <a:latin typeface="+mn-lt"/>
            <a:cs typeface="Calibri Light" panose="020F0302020204030204" pitchFamily="34" charset="0"/>
          </a:endParaRPr>
        </a:p>
      </dgm:t>
    </dgm:pt>
    <dgm:pt modelId="{9D3B402A-F822-46A6-983E-9E14DC8EE243}" type="parTrans" cxnId="{B69B956C-F1FC-4012-A95A-E7EA5986B426}">
      <dgm:prSet/>
      <dgm:spPr/>
      <dgm:t>
        <a:bodyPr/>
        <a:lstStyle/>
        <a:p>
          <a:endParaRPr lang="en-US"/>
        </a:p>
      </dgm:t>
    </dgm:pt>
    <dgm:pt modelId="{96A897BE-D7A0-42BB-B1A3-4D8EB2A6403D}" type="sibTrans" cxnId="{B69B956C-F1FC-4012-A95A-E7EA5986B426}">
      <dgm:prSet/>
      <dgm:spPr/>
      <dgm:t>
        <a:bodyPr/>
        <a:lstStyle/>
        <a:p>
          <a:endParaRPr lang="en-US"/>
        </a:p>
      </dgm:t>
    </dgm:pt>
    <dgm:pt modelId="{44F976C2-424D-49EB-B8E0-605E7ED968CB}" type="pres">
      <dgm:prSet presAssocID="{F185144A-9AF0-41B8-BFA3-BF0F618A2FE4}" presName="Name0" presStyleCnt="0">
        <dgm:presLayoutVars>
          <dgm:dir/>
          <dgm:animLvl val="lvl"/>
          <dgm:resizeHandles val="exact"/>
        </dgm:presLayoutVars>
      </dgm:prSet>
      <dgm:spPr/>
    </dgm:pt>
    <dgm:pt modelId="{DE736274-3250-475E-A6A1-66802B0DCEF7}" type="pres">
      <dgm:prSet presAssocID="{9EEFAF09-C4A4-458D-88EF-128C36D8FCFA}" presName="linNode" presStyleCnt="0"/>
      <dgm:spPr/>
    </dgm:pt>
    <dgm:pt modelId="{9BEA655B-E0DD-482A-821E-72DF8296F4EE}" type="pres">
      <dgm:prSet presAssocID="{9EEFAF09-C4A4-458D-88EF-128C36D8FCFA}" presName="parentText" presStyleLbl="node1" presStyleIdx="0" presStyleCnt="5" custScaleX="275933" custScaleY="57001">
        <dgm:presLayoutVars>
          <dgm:chMax val="1"/>
          <dgm:bulletEnabled val="1"/>
        </dgm:presLayoutVars>
      </dgm:prSet>
      <dgm:spPr/>
    </dgm:pt>
    <dgm:pt modelId="{65DF95CA-F2DA-453C-87C2-A616627F6445}" type="pres">
      <dgm:prSet presAssocID="{ED4B1D36-D79E-417A-988D-8D8698212649}" presName="sp" presStyleCnt="0"/>
      <dgm:spPr/>
    </dgm:pt>
    <dgm:pt modelId="{D7DB6667-9A21-4C7C-A182-F30D15048D0E}" type="pres">
      <dgm:prSet presAssocID="{373E4C10-65EC-4D1A-A17F-79EB1F0D2B38}" presName="linNode" presStyleCnt="0"/>
      <dgm:spPr/>
    </dgm:pt>
    <dgm:pt modelId="{4F883F11-636B-4320-8ED5-45B221F01D55}" type="pres">
      <dgm:prSet presAssocID="{373E4C10-65EC-4D1A-A17F-79EB1F0D2B38}" presName="parentText" presStyleLbl="node1" presStyleIdx="1" presStyleCnt="5" custScaleX="277778" custScaleY="57303">
        <dgm:presLayoutVars>
          <dgm:chMax val="1"/>
          <dgm:bulletEnabled val="1"/>
        </dgm:presLayoutVars>
      </dgm:prSet>
      <dgm:spPr>
        <a:xfrm>
          <a:off x="1094" y="1671549"/>
          <a:ext cx="2839212" cy="1591914"/>
        </a:xfrm>
        <a:prstGeom prst="roundRect">
          <a:avLst/>
        </a:prstGeom>
      </dgm:spPr>
    </dgm:pt>
    <dgm:pt modelId="{1B4C23E7-A09B-47EB-A93E-FE60BA154373}" type="pres">
      <dgm:prSet presAssocID="{33903612-1D78-475D-AD69-4EAC3373B60F}" presName="sp" presStyleCnt="0"/>
      <dgm:spPr/>
    </dgm:pt>
    <dgm:pt modelId="{7FEF82F6-07DE-4F48-B947-993DF78816D3}" type="pres">
      <dgm:prSet presAssocID="{22E938CA-6392-4495-A4C8-4057273B06DE}" presName="linNode" presStyleCnt="0"/>
      <dgm:spPr/>
    </dgm:pt>
    <dgm:pt modelId="{5189CAD1-401C-4DB3-A2FB-E5BF9DE0F605}" type="pres">
      <dgm:prSet presAssocID="{22E938CA-6392-4495-A4C8-4057273B06DE}" presName="parentText" presStyleLbl="node1" presStyleIdx="2" presStyleCnt="5" custScaleX="277778" custScaleY="59612" custLinFactNeighborX="906" custLinFactNeighborY="2430">
        <dgm:presLayoutVars>
          <dgm:chMax val="1"/>
          <dgm:bulletEnabled val="1"/>
        </dgm:presLayoutVars>
      </dgm:prSet>
      <dgm:spPr/>
    </dgm:pt>
    <dgm:pt modelId="{6235332C-21C2-438B-AF3B-2934CA95C3E6}" type="pres">
      <dgm:prSet presAssocID="{06BAD3C0-3747-4660-A86F-65D9FA251D9D}" presName="sp" presStyleCnt="0"/>
      <dgm:spPr/>
    </dgm:pt>
    <dgm:pt modelId="{AE31C457-7A6E-4E2E-83DE-8571F20D232B}" type="pres">
      <dgm:prSet presAssocID="{3250C258-DDD4-43E6-81BB-28301A7C0AB7}" presName="linNode" presStyleCnt="0"/>
      <dgm:spPr/>
    </dgm:pt>
    <dgm:pt modelId="{19030898-59BE-448C-A3BB-CCBC144A068F}" type="pres">
      <dgm:prSet presAssocID="{3250C258-DDD4-43E6-81BB-28301A7C0AB7}" presName="parentText" presStyleLbl="node1" presStyleIdx="3" presStyleCnt="5" custScaleX="277778" custScaleY="51081">
        <dgm:presLayoutVars>
          <dgm:chMax val="1"/>
          <dgm:bulletEnabled val="1"/>
        </dgm:presLayoutVars>
      </dgm:prSet>
      <dgm:spPr/>
    </dgm:pt>
    <dgm:pt modelId="{EFBCF85A-6DF7-4A6D-AF39-167FE71EB765}" type="pres">
      <dgm:prSet presAssocID="{8337AF0D-136F-45D3-A1AB-BEBB46B6F1DC}" presName="sp" presStyleCnt="0"/>
      <dgm:spPr/>
    </dgm:pt>
    <dgm:pt modelId="{DA0E07FB-4A67-4486-9EF4-9D19D1F6A011}" type="pres">
      <dgm:prSet presAssocID="{E302D4F8-2B7E-41EA-95D6-A107C6C25A63}" presName="linNode" presStyleCnt="0"/>
      <dgm:spPr/>
    </dgm:pt>
    <dgm:pt modelId="{72372F25-9239-45F5-BA88-13B6DE4A25DC}" type="pres">
      <dgm:prSet presAssocID="{E302D4F8-2B7E-41EA-95D6-A107C6C25A63}" presName="parentText" presStyleLbl="node1" presStyleIdx="4" presStyleCnt="5" custScaleX="277778" custScaleY="55999" custLinFactNeighborX="-136" custLinFactNeighborY="626">
        <dgm:presLayoutVars>
          <dgm:chMax val="1"/>
          <dgm:bulletEnabled val="1"/>
        </dgm:presLayoutVars>
      </dgm:prSet>
      <dgm:spPr/>
    </dgm:pt>
  </dgm:ptLst>
  <dgm:cxnLst>
    <dgm:cxn modelId="{9EB99E23-4E0F-40B9-8A8E-03A752603D65}" type="presOf" srcId="{3250C258-DDD4-43E6-81BB-28301A7C0AB7}" destId="{19030898-59BE-448C-A3BB-CCBC144A068F}" srcOrd="0" destOrd="0" presId="urn:microsoft.com/office/officeart/2005/8/layout/vList5"/>
    <dgm:cxn modelId="{4DC63138-C1EE-4355-A77A-ABBEBFA00793}" type="presOf" srcId="{22E938CA-6392-4495-A4C8-4057273B06DE}" destId="{5189CAD1-401C-4DB3-A2FB-E5BF9DE0F605}" srcOrd="0" destOrd="0" presId="urn:microsoft.com/office/officeart/2005/8/layout/vList5"/>
    <dgm:cxn modelId="{C0D74B3F-700C-4C22-BB4D-0B1FFBC673C6}" type="presOf" srcId="{373E4C10-65EC-4D1A-A17F-79EB1F0D2B38}" destId="{4F883F11-636B-4320-8ED5-45B221F01D55}" srcOrd="0" destOrd="0" presId="urn:microsoft.com/office/officeart/2005/8/layout/vList5"/>
    <dgm:cxn modelId="{F364AE5A-31B1-490B-B883-442B08E5730D}" type="presOf" srcId="{9EEFAF09-C4A4-458D-88EF-128C36D8FCFA}" destId="{9BEA655B-E0DD-482A-821E-72DF8296F4EE}" srcOrd="0" destOrd="0" presId="urn:microsoft.com/office/officeart/2005/8/layout/vList5"/>
    <dgm:cxn modelId="{B69B956C-F1FC-4012-A95A-E7EA5986B426}" srcId="{F185144A-9AF0-41B8-BFA3-BF0F618A2FE4}" destId="{E302D4F8-2B7E-41EA-95D6-A107C6C25A63}" srcOrd="4" destOrd="0" parTransId="{9D3B402A-F822-46A6-983E-9E14DC8EE243}" sibTransId="{96A897BE-D7A0-42BB-B1A3-4D8EB2A6403D}"/>
    <dgm:cxn modelId="{C239277D-27B1-4D02-BEB4-022536DA2405}" type="presOf" srcId="{E302D4F8-2B7E-41EA-95D6-A107C6C25A63}" destId="{72372F25-9239-45F5-BA88-13B6DE4A25DC}" srcOrd="0" destOrd="0" presId="urn:microsoft.com/office/officeart/2005/8/layout/vList5"/>
    <dgm:cxn modelId="{3042237E-DCCC-4250-957C-A2DA999A7FAA}" type="presOf" srcId="{F185144A-9AF0-41B8-BFA3-BF0F618A2FE4}" destId="{44F976C2-424D-49EB-B8E0-605E7ED968CB}" srcOrd="0" destOrd="0" presId="urn:microsoft.com/office/officeart/2005/8/layout/vList5"/>
    <dgm:cxn modelId="{A6E2B489-2354-41FD-940D-B5AFB37AAF2B}" srcId="{F185144A-9AF0-41B8-BFA3-BF0F618A2FE4}" destId="{9EEFAF09-C4A4-458D-88EF-128C36D8FCFA}" srcOrd="0" destOrd="0" parTransId="{57D99975-AA23-4E58-8EE1-9124866B7279}" sibTransId="{ED4B1D36-D79E-417A-988D-8D8698212649}"/>
    <dgm:cxn modelId="{825B71CA-11FC-4397-AD33-B136D70F09E6}" srcId="{F185144A-9AF0-41B8-BFA3-BF0F618A2FE4}" destId="{373E4C10-65EC-4D1A-A17F-79EB1F0D2B38}" srcOrd="1" destOrd="0" parTransId="{339CAE97-AF86-4CA1-9697-15EC02E5D7CF}" sibTransId="{33903612-1D78-475D-AD69-4EAC3373B60F}"/>
    <dgm:cxn modelId="{4325FECD-4FDF-49F0-BFCA-E00CB9EF0A26}" srcId="{F185144A-9AF0-41B8-BFA3-BF0F618A2FE4}" destId="{22E938CA-6392-4495-A4C8-4057273B06DE}" srcOrd="2" destOrd="0" parTransId="{1E86652F-3DEE-43AC-8F29-F1B14371E6F1}" sibTransId="{06BAD3C0-3747-4660-A86F-65D9FA251D9D}"/>
    <dgm:cxn modelId="{973F3DED-E43A-4592-8F37-53EE2AF8F0BE}" srcId="{F185144A-9AF0-41B8-BFA3-BF0F618A2FE4}" destId="{3250C258-DDD4-43E6-81BB-28301A7C0AB7}" srcOrd="3" destOrd="0" parTransId="{A60D40E9-FD72-4A75-94AD-C63E48846524}" sibTransId="{8337AF0D-136F-45D3-A1AB-BEBB46B6F1DC}"/>
    <dgm:cxn modelId="{D0224B02-31E9-4166-BCEB-94BDB3C702DF}" type="presParOf" srcId="{44F976C2-424D-49EB-B8E0-605E7ED968CB}" destId="{DE736274-3250-475E-A6A1-66802B0DCEF7}" srcOrd="0" destOrd="0" presId="urn:microsoft.com/office/officeart/2005/8/layout/vList5"/>
    <dgm:cxn modelId="{593894CB-276E-44A0-A6B4-67507BE33EAD}" type="presParOf" srcId="{DE736274-3250-475E-A6A1-66802B0DCEF7}" destId="{9BEA655B-E0DD-482A-821E-72DF8296F4EE}" srcOrd="0" destOrd="0" presId="urn:microsoft.com/office/officeart/2005/8/layout/vList5"/>
    <dgm:cxn modelId="{7E7FB7A4-03B5-4776-A67D-9435CA1AFD7A}" type="presParOf" srcId="{44F976C2-424D-49EB-B8E0-605E7ED968CB}" destId="{65DF95CA-F2DA-453C-87C2-A616627F6445}" srcOrd="1" destOrd="0" presId="urn:microsoft.com/office/officeart/2005/8/layout/vList5"/>
    <dgm:cxn modelId="{D76880FD-4617-40E5-A1B7-17D738ADF8CD}" type="presParOf" srcId="{44F976C2-424D-49EB-B8E0-605E7ED968CB}" destId="{D7DB6667-9A21-4C7C-A182-F30D15048D0E}" srcOrd="2" destOrd="0" presId="urn:microsoft.com/office/officeart/2005/8/layout/vList5"/>
    <dgm:cxn modelId="{3D1020DD-2C0B-405F-BCA6-8639641F3F16}" type="presParOf" srcId="{D7DB6667-9A21-4C7C-A182-F30D15048D0E}" destId="{4F883F11-636B-4320-8ED5-45B221F01D55}" srcOrd="0" destOrd="0" presId="urn:microsoft.com/office/officeart/2005/8/layout/vList5"/>
    <dgm:cxn modelId="{AEB69721-33EE-4372-97A3-C19490A5B763}" type="presParOf" srcId="{44F976C2-424D-49EB-B8E0-605E7ED968CB}" destId="{1B4C23E7-A09B-47EB-A93E-FE60BA154373}" srcOrd="3" destOrd="0" presId="urn:microsoft.com/office/officeart/2005/8/layout/vList5"/>
    <dgm:cxn modelId="{7B475FE9-7378-44FB-A1A3-2EF528782363}" type="presParOf" srcId="{44F976C2-424D-49EB-B8E0-605E7ED968CB}" destId="{7FEF82F6-07DE-4F48-B947-993DF78816D3}" srcOrd="4" destOrd="0" presId="urn:microsoft.com/office/officeart/2005/8/layout/vList5"/>
    <dgm:cxn modelId="{A33B83F4-AA3B-4E4E-AB0C-5B6F21B7E27E}" type="presParOf" srcId="{7FEF82F6-07DE-4F48-B947-993DF78816D3}" destId="{5189CAD1-401C-4DB3-A2FB-E5BF9DE0F605}" srcOrd="0" destOrd="0" presId="urn:microsoft.com/office/officeart/2005/8/layout/vList5"/>
    <dgm:cxn modelId="{2F396C74-5525-467E-89C3-9DCC6C184C24}" type="presParOf" srcId="{44F976C2-424D-49EB-B8E0-605E7ED968CB}" destId="{6235332C-21C2-438B-AF3B-2934CA95C3E6}" srcOrd="5" destOrd="0" presId="urn:microsoft.com/office/officeart/2005/8/layout/vList5"/>
    <dgm:cxn modelId="{4FE02953-EC54-4DCC-8FBB-1080A8465C81}" type="presParOf" srcId="{44F976C2-424D-49EB-B8E0-605E7ED968CB}" destId="{AE31C457-7A6E-4E2E-83DE-8571F20D232B}" srcOrd="6" destOrd="0" presId="urn:microsoft.com/office/officeart/2005/8/layout/vList5"/>
    <dgm:cxn modelId="{489377C4-03D7-49D8-BDA0-298FF8A73242}" type="presParOf" srcId="{AE31C457-7A6E-4E2E-83DE-8571F20D232B}" destId="{19030898-59BE-448C-A3BB-CCBC144A068F}" srcOrd="0" destOrd="0" presId="urn:microsoft.com/office/officeart/2005/8/layout/vList5"/>
    <dgm:cxn modelId="{CE7F4789-45EA-4AC7-BB02-7C3EB4F7C31D}" type="presParOf" srcId="{44F976C2-424D-49EB-B8E0-605E7ED968CB}" destId="{EFBCF85A-6DF7-4A6D-AF39-167FE71EB765}" srcOrd="7" destOrd="0" presId="urn:microsoft.com/office/officeart/2005/8/layout/vList5"/>
    <dgm:cxn modelId="{009A88F2-1AD0-4CB2-B15F-37B502530D8C}" type="presParOf" srcId="{44F976C2-424D-49EB-B8E0-605E7ED968CB}" destId="{DA0E07FB-4A67-4486-9EF4-9D19D1F6A011}" srcOrd="8" destOrd="0" presId="urn:microsoft.com/office/officeart/2005/8/layout/vList5"/>
    <dgm:cxn modelId="{6BA355E1-EE63-4691-B917-3F9A9F55BB88}" type="presParOf" srcId="{DA0E07FB-4A67-4486-9EF4-9D19D1F6A011}" destId="{72372F25-9239-45F5-BA88-13B6DE4A25D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85144A-9AF0-41B8-BFA3-BF0F618A2FE4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EEFAF09-C4A4-458D-88EF-128C36D8FCFA}">
      <dgm:prSet custT="1"/>
      <dgm:spPr>
        <a:solidFill>
          <a:srgbClr val="90BD31"/>
        </a:solidFill>
      </dgm:spPr>
      <dgm:t>
        <a:bodyPr/>
        <a:lstStyle/>
        <a:p>
          <a:pPr algn="l" rtl="0"/>
          <a:r>
            <a:rPr lang="en-US" sz="1400" b="1" dirty="0"/>
            <a:t>6.1</a:t>
          </a:r>
          <a:r>
            <a:rPr lang="en-US" sz="1400" b="1" dirty="0">
              <a:latin typeface="Garamond"/>
            </a:rPr>
            <a:t> </a:t>
          </a:r>
          <a:r>
            <a:rPr lang="en-US" sz="1400" b="1" dirty="0"/>
            <a:t> Expand and diversify our sources of revenue and other support for faculty and learners</a:t>
          </a:r>
        </a:p>
      </dgm:t>
    </dgm:pt>
    <dgm:pt modelId="{57D99975-AA23-4E58-8EE1-9124866B7279}" type="par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ED4B1D36-D79E-417A-988D-8D8698212649}" type="sib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373E4C10-65EC-4D1A-A17F-79EB1F0D2B38}">
      <dgm:prSet custT="1"/>
      <dgm:spPr>
        <a:solidFill>
          <a:srgbClr val="90BD31"/>
        </a:solidFill>
      </dgm:spPr>
      <dgm:t>
        <a:bodyPr spcFirstLastPara="0" vert="horz" wrap="square" lIns="76200" tIns="38100" rIns="76200" bIns="38100" numCol="1" spcCol="1270" anchor="ctr" anchorCtr="0"/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6.2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Support the </a:t>
          </a:r>
          <a:r>
            <a:rPr lang="en-US" sz="1400" b="1" kern="1200">
              <a:latin typeface="Garamond"/>
            </a:rPr>
            <a:t>Strategic</a:t>
          </a:r>
          <a:r>
            <a:rPr lang="en-US" sz="1400" b="1" kern="1200"/>
            <a:t> </a:t>
          </a:r>
          <a:r>
            <a:rPr lang="en-US" sz="1400" b="1" kern="1200">
              <a:latin typeface="Garamond"/>
            </a:rPr>
            <a:t>Plan</a:t>
          </a:r>
          <a:r>
            <a:rPr lang="en-US" sz="1400" b="1" kern="1200"/>
            <a:t> with necessary infrastructure</a:t>
          </a:r>
        </a:p>
      </dgm:t>
    </dgm:pt>
    <dgm:pt modelId="{339CAE97-AF86-4CA1-9697-15EC02E5D7CF}" type="par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33903612-1D78-475D-AD69-4EAC3373B60F}" type="sib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22E938CA-6392-4495-A4C8-4057273B06DE}">
      <dgm:prSet custT="1"/>
      <dgm:spPr>
        <a:solidFill>
          <a:srgbClr val="90BD31"/>
        </a:solidFill>
      </dgm:spPr>
      <dgm:t>
        <a:bodyPr/>
        <a:lstStyle/>
        <a:p>
          <a:pPr algn="l" rtl="0"/>
          <a:r>
            <a:rPr lang="en-US" sz="1400" b="1" dirty="0"/>
            <a:t>6.3</a:t>
          </a:r>
          <a:r>
            <a:rPr lang="en-US" sz="1400" b="1" dirty="0">
              <a:latin typeface="Garamond"/>
            </a:rPr>
            <a:t> </a:t>
          </a:r>
          <a:r>
            <a:rPr lang="en-US" sz="1400" b="1" dirty="0"/>
            <a:t> Enable School success by addressing internal barriers that hamper faculty and staff productivity</a:t>
          </a:r>
        </a:p>
      </dgm:t>
    </dgm:pt>
    <dgm:pt modelId="{1E86652F-3DEE-43AC-8F29-F1B14371E6F1}" type="par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06BAD3C0-3747-4660-A86F-65D9FA251D9D}" type="sib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3250C258-DDD4-43E6-81BB-28301A7C0AB7}">
      <dgm:prSet custT="1"/>
      <dgm:spPr>
        <a:solidFill>
          <a:srgbClr val="90BD31"/>
        </a:solidFill>
      </dgm:spPr>
      <dgm:t>
        <a:bodyPr/>
        <a:lstStyle/>
        <a:p>
          <a:pPr algn="l" rtl="0"/>
          <a:r>
            <a:rPr lang="en-US" sz="1400" b="1"/>
            <a:t>6.4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Enhance the school’s reputation, visibility, and audience engagement through strategic communications, both externally and internally</a:t>
          </a:r>
          <a:endParaRPr lang="en-US" sz="1400" b="1">
            <a:cs typeface="Calibri Light"/>
          </a:endParaRPr>
        </a:p>
      </dgm:t>
    </dgm:pt>
    <dgm:pt modelId="{A60D40E9-FD72-4A75-94AD-C63E48846524}" type="par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8337AF0D-136F-45D3-A1AB-BEBB46B6F1DC}" type="sibTrans" cxnId="{973F3DED-E43A-4592-8F37-53EE2AF8F0BE}">
      <dgm:prSet/>
      <dgm:spPr/>
      <dgm:t>
        <a:bodyPr/>
        <a:lstStyle/>
        <a:p>
          <a:pPr algn="l"/>
          <a:endParaRPr lang="en-US"/>
        </a:p>
      </dgm:t>
    </dgm:pt>
    <dgm:pt modelId="{44F976C2-424D-49EB-B8E0-605E7ED968CB}" type="pres">
      <dgm:prSet presAssocID="{F185144A-9AF0-41B8-BFA3-BF0F618A2FE4}" presName="Name0" presStyleCnt="0">
        <dgm:presLayoutVars>
          <dgm:dir/>
          <dgm:animLvl val="lvl"/>
          <dgm:resizeHandles val="exact"/>
        </dgm:presLayoutVars>
      </dgm:prSet>
      <dgm:spPr/>
    </dgm:pt>
    <dgm:pt modelId="{DE736274-3250-475E-A6A1-66802B0DCEF7}" type="pres">
      <dgm:prSet presAssocID="{9EEFAF09-C4A4-458D-88EF-128C36D8FCFA}" presName="linNode" presStyleCnt="0"/>
      <dgm:spPr/>
    </dgm:pt>
    <dgm:pt modelId="{9BEA655B-E0DD-482A-821E-72DF8296F4EE}" type="pres">
      <dgm:prSet presAssocID="{9EEFAF09-C4A4-458D-88EF-128C36D8FCFA}" presName="parentText" presStyleLbl="node1" presStyleIdx="0" presStyleCnt="4" custScaleX="248573" custScaleY="19612">
        <dgm:presLayoutVars>
          <dgm:chMax val="1"/>
          <dgm:bulletEnabled val="1"/>
        </dgm:presLayoutVars>
      </dgm:prSet>
      <dgm:spPr/>
    </dgm:pt>
    <dgm:pt modelId="{65DF95CA-F2DA-453C-87C2-A616627F6445}" type="pres">
      <dgm:prSet presAssocID="{ED4B1D36-D79E-417A-988D-8D8698212649}" presName="sp" presStyleCnt="0"/>
      <dgm:spPr/>
    </dgm:pt>
    <dgm:pt modelId="{D7DB6667-9A21-4C7C-A182-F30D15048D0E}" type="pres">
      <dgm:prSet presAssocID="{373E4C10-65EC-4D1A-A17F-79EB1F0D2B38}" presName="linNode" presStyleCnt="0"/>
      <dgm:spPr/>
    </dgm:pt>
    <dgm:pt modelId="{4F883F11-636B-4320-8ED5-45B221F01D55}" type="pres">
      <dgm:prSet presAssocID="{373E4C10-65EC-4D1A-A17F-79EB1F0D2B38}" presName="parentText" presStyleLbl="node1" presStyleIdx="1" presStyleCnt="4" custScaleX="247379" custScaleY="20596">
        <dgm:presLayoutVars>
          <dgm:chMax val="1"/>
          <dgm:bulletEnabled val="1"/>
        </dgm:presLayoutVars>
      </dgm:prSet>
      <dgm:spPr>
        <a:xfrm>
          <a:off x="1094" y="1671549"/>
          <a:ext cx="2839212" cy="1591914"/>
        </a:xfrm>
        <a:prstGeom prst="roundRect">
          <a:avLst/>
        </a:prstGeom>
      </dgm:spPr>
    </dgm:pt>
    <dgm:pt modelId="{1B4C23E7-A09B-47EB-A93E-FE60BA154373}" type="pres">
      <dgm:prSet presAssocID="{33903612-1D78-475D-AD69-4EAC3373B60F}" presName="sp" presStyleCnt="0"/>
      <dgm:spPr/>
    </dgm:pt>
    <dgm:pt modelId="{7FEF82F6-07DE-4F48-B947-993DF78816D3}" type="pres">
      <dgm:prSet presAssocID="{22E938CA-6392-4495-A4C8-4057273B06DE}" presName="linNode" presStyleCnt="0"/>
      <dgm:spPr/>
    </dgm:pt>
    <dgm:pt modelId="{5189CAD1-401C-4DB3-A2FB-E5BF9DE0F605}" type="pres">
      <dgm:prSet presAssocID="{22E938CA-6392-4495-A4C8-4057273B06DE}" presName="parentText" presStyleLbl="node1" presStyleIdx="2" presStyleCnt="4" custScaleX="249739" custScaleY="18315">
        <dgm:presLayoutVars>
          <dgm:chMax val="1"/>
          <dgm:bulletEnabled val="1"/>
        </dgm:presLayoutVars>
      </dgm:prSet>
      <dgm:spPr/>
    </dgm:pt>
    <dgm:pt modelId="{6235332C-21C2-438B-AF3B-2934CA95C3E6}" type="pres">
      <dgm:prSet presAssocID="{06BAD3C0-3747-4660-A86F-65D9FA251D9D}" presName="sp" presStyleCnt="0"/>
      <dgm:spPr/>
    </dgm:pt>
    <dgm:pt modelId="{AE31C457-7A6E-4E2E-83DE-8571F20D232B}" type="pres">
      <dgm:prSet presAssocID="{3250C258-DDD4-43E6-81BB-28301A7C0AB7}" presName="linNode" presStyleCnt="0"/>
      <dgm:spPr/>
    </dgm:pt>
    <dgm:pt modelId="{19030898-59BE-448C-A3BB-CCBC144A068F}" type="pres">
      <dgm:prSet presAssocID="{3250C258-DDD4-43E6-81BB-28301A7C0AB7}" presName="parentText" presStyleLbl="node1" presStyleIdx="3" presStyleCnt="4" custScaleX="249788" custScaleY="24053">
        <dgm:presLayoutVars>
          <dgm:chMax val="1"/>
          <dgm:bulletEnabled val="1"/>
        </dgm:presLayoutVars>
      </dgm:prSet>
      <dgm:spPr/>
    </dgm:pt>
  </dgm:ptLst>
  <dgm:cxnLst>
    <dgm:cxn modelId="{045CD57A-28CA-439A-AB46-7DCD5CA1A904}" type="presOf" srcId="{9EEFAF09-C4A4-458D-88EF-128C36D8FCFA}" destId="{9BEA655B-E0DD-482A-821E-72DF8296F4EE}" srcOrd="0" destOrd="0" presId="urn:microsoft.com/office/officeart/2005/8/layout/vList5"/>
    <dgm:cxn modelId="{3042237E-DCCC-4250-957C-A2DA999A7FAA}" type="presOf" srcId="{F185144A-9AF0-41B8-BFA3-BF0F618A2FE4}" destId="{44F976C2-424D-49EB-B8E0-605E7ED968CB}" srcOrd="0" destOrd="0" presId="urn:microsoft.com/office/officeart/2005/8/layout/vList5"/>
    <dgm:cxn modelId="{A6E2B489-2354-41FD-940D-B5AFB37AAF2B}" srcId="{F185144A-9AF0-41B8-BFA3-BF0F618A2FE4}" destId="{9EEFAF09-C4A4-458D-88EF-128C36D8FCFA}" srcOrd="0" destOrd="0" parTransId="{57D99975-AA23-4E58-8EE1-9124866B7279}" sibTransId="{ED4B1D36-D79E-417A-988D-8D8698212649}"/>
    <dgm:cxn modelId="{22329EBA-26EF-4EC8-8879-B64000B5D61D}" type="presOf" srcId="{22E938CA-6392-4495-A4C8-4057273B06DE}" destId="{5189CAD1-401C-4DB3-A2FB-E5BF9DE0F605}" srcOrd="0" destOrd="0" presId="urn:microsoft.com/office/officeart/2005/8/layout/vList5"/>
    <dgm:cxn modelId="{91C0FABD-6BAF-44F0-B9E7-08D34FF8042D}" type="presOf" srcId="{373E4C10-65EC-4D1A-A17F-79EB1F0D2B38}" destId="{4F883F11-636B-4320-8ED5-45B221F01D55}" srcOrd="0" destOrd="0" presId="urn:microsoft.com/office/officeart/2005/8/layout/vList5"/>
    <dgm:cxn modelId="{825B71CA-11FC-4397-AD33-B136D70F09E6}" srcId="{F185144A-9AF0-41B8-BFA3-BF0F618A2FE4}" destId="{373E4C10-65EC-4D1A-A17F-79EB1F0D2B38}" srcOrd="1" destOrd="0" parTransId="{339CAE97-AF86-4CA1-9697-15EC02E5D7CF}" sibTransId="{33903612-1D78-475D-AD69-4EAC3373B60F}"/>
    <dgm:cxn modelId="{4325FECD-4FDF-49F0-BFCA-E00CB9EF0A26}" srcId="{F185144A-9AF0-41B8-BFA3-BF0F618A2FE4}" destId="{22E938CA-6392-4495-A4C8-4057273B06DE}" srcOrd="2" destOrd="0" parTransId="{1E86652F-3DEE-43AC-8F29-F1B14371E6F1}" sibTransId="{06BAD3C0-3747-4660-A86F-65D9FA251D9D}"/>
    <dgm:cxn modelId="{B03B19D9-E138-4966-9068-AB2797309892}" type="presOf" srcId="{3250C258-DDD4-43E6-81BB-28301A7C0AB7}" destId="{19030898-59BE-448C-A3BB-CCBC144A068F}" srcOrd="0" destOrd="0" presId="urn:microsoft.com/office/officeart/2005/8/layout/vList5"/>
    <dgm:cxn modelId="{973F3DED-E43A-4592-8F37-53EE2AF8F0BE}" srcId="{F185144A-9AF0-41B8-BFA3-BF0F618A2FE4}" destId="{3250C258-DDD4-43E6-81BB-28301A7C0AB7}" srcOrd="3" destOrd="0" parTransId="{A60D40E9-FD72-4A75-94AD-C63E48846524}" sibTransId="{8337AF0D-136F-45D3-A1AB-BEBB46B6F1DC}"/>
    <dgm:cxn modelId="{1F0FAEED-4414-40B2-8B6E-D073F5722EB4}" type="presParOf" srcId="{44F976C2-424D-49EB-B8E0-605E7ED968CB}" destId="{DE736274-3250-475E-A6A1-66802B0DCEF7}" srcOrd="0" destOrd="0" presId="urn:microsoft.com/office/officeart/2005/8/layout/vList5"/>
    <dgm:cxn modelId="{50779773-93C7-423D-9058-58E06E703171}" type="presParOf" srcId="{DE736274-3250-475E-A6A1-66802B0DCEF7}" destId="{9BEA655B-E0DD-482A-821E-72DF8296F4EE}" srcOrd="0" destOrd="0" presId="urn:microsoft.com/office/officeart/2005/8/layout/vList5"/>
    <dgm:cxn modelId="{7D4958ED-54A1-470B-819B-423CEF2B78FA}" type="presParOf" srcId="{44F976C2-424D-49EB-B8E0-605E7ED968CB}" destId="{65DF95CA-F2DA-453C-87C2-A616627F6445}" srcOrd="1" destOrd="0" presId="urn:microsoft.com/office/officeart/2005/8/layout/vList5"/>
    <dgm:cxn modelId="{9497B7B0-C6C7-47A9-9AFE-81C759A42FC5}" type="presParOf" srcId="{44F976C2-424D-49EB-B8E0-605E7ED968CB}" destId="{D7DB6667-9A21-4C7C-A182-F30D15048D0E}" srcOrd="2" destOrd="0" presId="urn:microsoft.com/office/officeart/2005/8/layout/vList5"/>
    <dgm:cxn modelId="{4D47FCF8-C1D3-4BE4-8DEF-6C6FE8A003C0}" type="presParOf" srcId="{D7DB6667-9A21-4C7C-A182-F30D15048D0E}" destId="{4F883F11-636B-4320-8ED5-45B221F01D55}" srcOrd="0" destOrd="0" presId="urn:microsoft.com/office/officeart/2005/8/layout/vList5"/>
    <dgm:cxn modelId="{48339AE5-0777-4A5A-AC26-826F783139D8}" type="presParOf" srcId="{44F976C2-424D-49EB-B8E0-605E7ED968CB}" destId="{1B4C23E7-A09B-47EB-A93E-FE60BA154373}" srcOrd="3" destOrd="0" presId="urn:microsoft.com/office/officeart/2005/8/layout/vList5"/>
    <dgm:cxn modelId="{B5D91F42-1326-432C-9535-B4D275A949FA}" type="presParOf" srcId="{44F976C2-424D-49EB-B8E0-605E7ED968CB}" destId="{7FEF82F6-07DE-4F48-B947-993DF78816D3}" srcOrd="4" destOrd="0" presId="urn:microsoft.com/office/officeart/2005/8/layout/vList5"/>
    <dgm:cxn modelId="{0CA071AF-0470-4456-81FE-0499AF047098}" type="presParOf" srcId="{7FEF82F6-07DE-4F48-B947-993DF78816D3}" destId="{5189CAD1-401C-4DB3-A2FB-E5BF9DE0F605}" srcOrd="0" destOrd="0" presId="urn:microsoft.com/office/officeart/2005/8/layout/vList5"/>
    <dgm:cxn modelId="{6EE120FC-B804-43C9-BE56-68E4D0757ACD}" type="presParOf" srcId="{44F976C2-424D-49EB-B8E0-605E7ED968CB}" destId="{6235332C-21C2-438B-AF3B-2934CA95C3E6}" srcOrd="5" destOrd="0" presId="urn:microsoft.com/office/officeart/2005/8/layout/vList5"/>
    <dgm:cxn modelId="{6AE9B32B-479B-455E-8BE8-F67205DD5EAC}" type="presParOf" srcId="{44F976C2-424D-49EB-B8E0-605E7ED968CB}" destId="{AE31C457-7A6E-4E2E-83DE-8571F20D232B}" srcOrd="6" destOrd="0" presId="urn:microsoft.com/office/officeart/2005/8/layout/vList5"/>
    <dgm:cxn modelId="{C56E7E79-9205-431A-9C9C-DEDC6035B3A0}" type="presParOf" srcId="{AE31C457-7A6E-4E2E-83DE-8571F20D232B}" destId="{19030898-59BE-448C-A3BB-CCBC144A068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85144A-9AF0-41B8-BFA3-BF0F618A2FE4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EEFAF09-C4A4-458D-88EF-128C36D8FCFA}">
      <dgm:prSet custT="1"/>
      <dgm:spPr>
        <a:solidFill>
          <a:srgbClr val="6C62D0"/>
        </a:solidFill>
      </dgm:spPr>
      <dgm:t>
        <a:bodyPr/>
        <a:lstStyle/>
        <a:p>
          <a:pPr algn="l" rtl="0"/>
          <a:r>
            <a:rPr lang="en-US" sz="1400" b="1"/>
            <a:t>7.1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To advance our education, research and clinical missions, </a:t>
          </a:r>
          <a:r>
            <a:rPr lang="en-US" sz="1400" b="1" u="sng"/>
            <a:t>establish transformative partnerships</a:t>
          </a:r>
          <a:r>
            <a:rPr lang="en-US" sz="1400" b="1"/>
            <a:t> with national and international organizations including other academic and health institutions, non-profit entities, professional organizations, and for-profit companies</a:t>
          </a:r>
          <a:endParaRPr lang="en-US" sz="1400" b="1">
            <a:latin typeface="+mj-lt"/>
          </a:endParaRPr>
        </a:p>
      </dgm:t>
    </dgm:pt>
    <dgm:pt modelId="{57D99975-AA23-4E58-8EE1-9124866B7279}" type="par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ED4B1D36-D79E-417A-988D-8D8698212649}" type="sibTrans" cxnId="{A6E2B489-2354-41FD-940D-B5AFB37AAF2B}">
      <dgm:prSet/>
      <dgm:spPr/>
      <dgm:t>
        <a:bodyPr/>
        <a:lstStyle/>
        <a:p>
          <a:pPr algn="l"/>
          <a:endParaRPr lang="en-US"/>
        </a:p>
      </dgm:t>
    </dgm:pt>
    <dgm:pt modelId="{373E4C10-65EC-4D1A-A17F-79EB1F0D2B38}">
      <dgm:prSet custT="1"/>
      <dgm:spPr>
        <a:solidFill>
          <a:srgbClr val="6C62D0"/>
        </a:solidFill>
      </dgm:spPr>
      <dgm:t>
        <a:bodyPr spcFirstLastPara="0" vert="horz" wrap="square" lIns="76200" tIns="38100" rIns="76200" bIns="38100" numCol="1" spcCol="1270" anchor="ctr" anchorCtr="0"/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7.2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Facilitate the creation and goals of partnerships with external organizations by streamlining internal policies and processes including processes for contracts, material and data transfer, intellectual property, and student/faculty exchange</a:t>
          </a:r>
          <a:endParaRPr lang="en-US" sz="1400" b="1" kern="1200">
            <a:latin typeface="Arial"/>
            <a:ea typeface="+mn-ea"/>
            <a:cs typeface="+mn-cs"/>
          </a:endParaRPr>
        </a:p>
      </dgm:t>
    </dgm:pt>
    <dgm:pt modelId="{339CAE97-AF86-4CA1-9697-15EC02E5D7CF}" type="par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33903612-1D78-475D-AD69-4EAC3373B60F}" type="sibTrans" cxnId="{825B71CA-11FC-4397-AD33-B136D70F09E6}">
      <dgm:prSet/>
      <dgm:spPr/>
      <dgm:t>
        <a:bodyPr/>
        <a:lstStyle/>
        <a:p>
          <a:pPr algn="l"/>
          <a:endParaRPr lang="en-US"/>
        </a:p>
      </dgm:t>
    </dgm:pt>
    <dgm:pt modelId="{22E938CA-6392-4495-A4C8-4057273B06DE}">
      <dgm:prSet custT="1"/>
      <dgm:spPr>
        <a:solidFill>
          <a:srgbClr val="6C62D0"/>
        </a:solidFill>
      </dgm:spPr>
      <dgm:t>
        <a:bodyPr/>
        <a:lstStyle/>
        <a:p>
          <a:pPr algn="l" rtl="0"/>
          <a:r>
            <a:rPr lang="en-US" sz="1400" b="1"/>
            <a:t>7.3</a:t>
          </a:r>
          <a:r>
            <a:rPr lang="en-US" sz="1400" b="1">
              <a:latin typeface="Garamond"/>
            </a:rPr>
            <a:t> </a:t>
          </a:r>
          <a:r>
            <a:rPr lang="en-US" sz="1400" b="1"/>
            <a:t> Showcase transformative partnerships through robust communications</a:t>
          </a:r>
          <a:endParaRPr lang="en-US" sz="1400" b="1">
            <a:latin typeface="+mn-lt"/>
            <a:cs typeface="Calibri Light" panose="020F0302020204030204" pitchFamily="34" charset="0"/>
          </a:endParaRPr>
        </a:p>
      </dgm:t>
    </dgm:pt>
    <dgm:pt modelId="{1E86652F-3DEE-43AC-8F29-F1B14371E6F1}" type="par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06BAD3C0-3747-4660-A86F-65D9FA251D9D}" type="sibTrans" cxnId="{4325FECD-4FDF-49F0-BFCA-E00CB9EF0A26}">
      <dgm:prSet/>
      <dgm:spPr/>
      <dgm:t>
        <a:bodyPr/>
        <a:lstStyle/>
        <a:p>
          <a:pPr algn="l"/>
          <a:endParaRPr lang="en-US"/>
        </a:p>
      </dgm:t>
    </dgm:pt>
    <dgm:pt modelId="{44F976C2-424D-49EB-B8E0-605E7ED968CB}" type="pres">
      <dgm:prSet presAssocID="{F185144A-9AF0-41B8-BFA3-BF0F618A2FE4}" presName="Name0" presStyleCnt="0">
        <dgm:presLayoutVars>
          <dgm:dir/>
          <dgm:animLvl val="lvl"/>
          <dgm:resizeHandles val="exact"/>
        </dgm:presLayoutVars>
      </dgm:prSet>
      <dgm:spPr/>
    </dgm:pt>
    <dgm:pt modelId="{DE736274-3250-475E-A6A1-66802B0DCEF7}" type="pres">
      <dgm:prSet presAssocID="{9EEFAF09-C4A4-458D-88EF-128C36D8FCFA}" presName="linNode" presStyleCnt="0"/>
      <dgm:spPr/>
    </dgm:pt>
    <dgm:pt modelId="{9BEA655B-E0DD-482A-821E-72DF8296F4EE}" type="pres">
      <dgm:prSet presAssocID="{9EEFAF09-C4A4-458D-88EF-128C36D8FCFA}" presName="parentText" presStyleLbl="node1" presStyleIdx="0" presStyleCnt="3" custScaleX="244049" custScaleY="57001">
        <dgm:presLayoutVars>
          <dgm:chMax val="1"/>
          <dgm:bulletEnabled val="1"/>
        </dgm:presLayoutVars>
      </dgm:prSet>
      <dgm:spPr/>
    </dgm:pt>
    <dgm:pt modelId="{65DF95CA-F2DA-453C-87C2-A616627F6445}" type="pres">
      <dgm:prSet presAssocID="{ED4B1D36-D79E-417A-988D-8D8698212649}" presName="sp" presStyleCnt="0"/>
      <dgm:spPr/>
    </dgm:pt>
    <dgm:pt modelId="{D7DB6667-9A21-4C7C-A182-F30D15048D0E}" type="pres">
      <dgm:prSet presAssocID="{373E4C10-65EC-4D1A-A17F-79EB1F0D2B38}" presName="linNode" presStyleCnt="0"/>
      <dgm:spPr/>
    </dgm:pt>
    <dgm:pt modelId="{4F883F11-636B-4320-8ED5-45B221F01D55}" type="pres">
      <dgm:prSet presAssocID="{373E4C10-65EC-4D1A-A17F-79EB1F0D2B38}" presName="parentText" presStyleLbl="node1" presStyleIdx="1" presStyleCnt="3" custScaleX="244868" custScaleY="57303">
        <dgm:presLayoutVars>
          <dgm:chMax val="1"/>
          <dgm:bulletEnabled val="1"/>
        </dgm:presLayoutVars>
      </dgm:prSet>
      <dgm:spPr>
        <a:xfrm>
          <a:off x="1094" y="1671549"/>
          <a:ext cx="2839212" cy="1591914"/>
        </a:xfrm>
        <a:prstGeom prst="roundRect">
          <a:avLst/>
        </a:prstGeom>
      </dgm:spPr>
    </dgm:pt>
    <dgm:pt modelId="{1B4C23E7-A09B-47EB-A93E-FE60BA154373}" type="pres">
      <dgm:prSet presAssocID="{33903612-1D78-475D-AD69-4EAC3373B60F}" presName="sp" presStyleCnt="0"/>
      <dgm:spPr/>
    </dgm:pt>
    <dgm:pt modelId="{7FEF82F6-07DE-4F48-B947-993DF78816D3}" type="pres">
      <dgm:prSet presAssocID="{22E938CA-6392-4495-A4C8-4057273B06DE}" presName="linNode" presStyleCnt="0"/>
      <dgm:spPr/>
    </dgm:pt>
    <dgm:pt modelId="{5189CAD1-401C-4DB3-A2FB-E5BF9DE0F605}" type="pres">
      <dgm:prSet presAssocID="{22E938CA-6392-4495-A4C8-4057273B06DE}" presName="parentText" presStyleLbl="node1" presStyleIdx="2" presStyleCnt="3" custScaleX="249739" custScaleY="59612">
        <dgm:presLayoutVars>
          <dgm:chMax val="1"/>
          <dgm:bulletEnabled val="1"/>
        </dgm:presLayoutVars>
      </dgm:prSet>
      <dgm:spPr/>
    </dgm:pt>
  </dgm:ptLst>
  <dgm:cxnLst>
    <dgm:cxn modelId="{6162742A-E4AB-439A-8950-57E06076BB98}" type="presOf" srcId="{373E4C10-65EC-4D1A-A17F-79EB1F0D2B38}" destId="{4F883F11-636B-4320-8ED5-45B221F01D55}" srcOrd="0" destOrd="0" presId="urn:microsoft.com/office/officeart/2005/8/layout/vList5"/>
    <dgm:cxn modelId="{100C2B2C-CC99-415E-AAB5-3BBDAF492ECC}" type="presOf" srcId="{9EEFAF09-C4A4-458D-88EF-128C36D8FCFA}" destId="{9BEA655B-E0DD-482A-821E-72DF8296F4EE}" srcOrd="0" destOrd="0" presId="urn:microsoft.com/office/officeart/2005/8/layout/vList5"/>
    <dgm:cxn modelId="{3042237E-DCCC-4250-957C-A2DA999A7FAA}" type="presOf" srcId="{F185144A-9AF0-41B8-BFA3-BF0F618A2FE4}" destId="{44F976C2-424D-49EB-B8E0-605E7ED968CB}" srcOrd="0" destOrd="0" presId="urn:microsoft.com/office/officeart/2005/8/layout/vList5"/>
    <dgm:cxn modelId="{A6E2B489-2354-41FD-940D-B5AFB37AAF2B}" srcId="{F185144A-9AF0-41B8-BFA3-BF0F618A2FE4}" destId="{9EEFAF09-C4A4-458D-88EF-128C36D8FCFA}" srcOrd="0" destOrd="0" parTransId="{57D99975-AA23-4E58-8EE1-9124866B7279}" sibTransId="{ED4B1D36-D79E-417A-988D-8D8698212649}"/>
    <dgm:cxn modelId="{825B71CA-11FC-4397-AD33-B136D70F09E6}" srcId="{F185144A-9AF0-41B8-BFA3-BF0F618A2FE4}" destId="{373E4C10-65EC-4D1A-A17F-79EB1F0D2B38}" srcOrd="1" destOrd="0" parTransId="{339CAE97-AF86-4CA1-9697-15EC02E5D7CF}" sibTransId="{33903612-1D78-475D-AD69-4EAC3373B60F}"/>
    <dgm:cxn modelId="{4325FECD-4FDF-49F0-BFCA-E00CB9EF0A26}" srcId="{F185144A-9AF0-41B8-BFA3-BF0F618A2FE4}" destId="{22E938CA-6392-4495-A4C8-4057273B06DE}" srcOrd="2" destOrd="0" parTransId="{1E86652F-3DEE-43AC-8F29-F1B14371E6F1}" sibTransId="{06BAD3C0-3747-4660-A86F-65D9FA251D9D}"/>
    <dgm:cxn modelId="{A864D9E9-23FD-4486-B16E-81B74E3A8529}" type="presOf" srcId="{22E938CA-6392-4495-A4C8-4057273B06DE}" destId="{5189CAD1-401C-4DB3-A2FB-E5BF9DE0F605}" srcOrd="0" destOrd="0" presId="urn:microsoft.com/office/officeart/2005/8/layout/vList5"/>
    <dgm:cxn modelId="{C3CAE1CE-3E92-44F3-A88F-8C53DDF3C55A}" type="presParOf" srcId="{44F976C2-424D-49EB-B8E0-605E7ED968CB}" destId="{DE736274-3250-475E-A6A1-66802B0DCEF7}" srcOrd="0" destOrd="0" presId="urn:microsoft.com/office/officeart/2005/8/layout/vList5"/>
    <dgm:cxn modelId="{43179CC6-2D54-4212-B71A-6B76E0EEDF12}" type="presParOf" srcId="{DE736274-3250-475E-A6A1-66802B0DCEF7}" destId="{9BEA655B-E0DD-482A-821E-72DF8296F4EE}" srcOrd="0" destOrd="0" presId="urn:microsoft.com/office/officeart/2005/8/layout/vList5"/>
    <dgm:cxn modelId="{2403819D-635A-4BF1-9D3A-78760D997E3B}" type="presParOf" srcId="{44F976C2-424D-49EB-B8E0-605E7ED968CB}" destId="{65DF95CA-F2DA-453C-87C2-A616627F6445}" srcOrd="1" destOrd="0" presId="urn:microsoft.com/office/officeart/2005/8/layout/vList5"/>
    <dgm:cxn modelId="{EA53BF60-9BBB-44C5-8B75-18C394FBA21A}" type="presParOf" srcId="{44F976C2-424D-49EB-B8E0-605E7ED968CB}" destId="{D7DB6667-9A21-4C7C-A182-F30D15048D0E}" srcOrd="2" destOrd="0" presId="urn:microsoft.com/office/officeart/2005/8/layout/vList5"/>
    <dgm:cxn modelId="{B704242D-D0B4-4275-810B-AFA49C7BD892}" type="presParOf" srcId="{D7DB6667-9A21-4C7C-A182-F30D15048D0E}" destId="{4F883F11-636B-4320-8ED5-45B221F01D55}" srcOrd="0" destOrd="0" presId="urn:microsoft.com/office/officeart/2005/8/layout/vList5"/>
    <dgm:cxn modelId="{96990AC2-ACE9-40E9-9684-74B64A944BDA}" type="presParOf" srcId="{44F976C2-424D-49EB-B8E0-605E7ED968CB}" destId="{1B4C23E7-A09B-47EB-A93E-FE60BA154373}" srcOrd="3" destOrd="0" presId="urn:microsoft.com/office/officeart/2005/8/layout/vList5"/>
    <dgm:cxn modelId="{348A6409-0FF0-456C-8C23-62D966425001}" type="presParOf" srcId="{44F976C2-424D-49EB-B8E0-605E7ED968CB}" destId="{7FEF82F6-07DE-4F48-B947-993DF78816D3}" srcOrd="4" destOrd="0" presId="urn:microsoft.com/office/officeart/2005/8/layout/vList5"/>
    <dgm:cxn modelId="{3758CDCD-FD76-4F91-B964-1C807BC6D6DF}" type="presParOf" srcId="{7FEF82F6-07DE-4F48-B947-993DF78816D3}" destId="{5189CAD1-401C-4DB3-A2FB-E5BF9DE0F60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0FB79-3C2C-413F-B545-8F9F2FB1483C}">
      <dsp:nvSpPr>
        <dsp:cNvPr id="0" name=""/>
        <dsp:cNvSpPr/>
      </dsp:nvSpPr>
      <dsp:spPr>
        <a:xfrm rot="5400000">
          <a:off x="5673548" y="-2495863"/>
          <a:ext cx="445705" cy="5549553"/>
        </a:xfrm>
        <a:prstGeom prst="round2SameRect">
          <a:avLst/>
        </a:prstGeom>
        <a:solidFill>
          <a:srgbClr val="16A0AC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Robin Corelli </a:t>
          </a:r>
          <a:r>
            <a:rPr lang="en-US" sz="1600" b="0" i="0" kern="1200" dirty="0"/>
            <a:t>&amp; Tanja Kortemme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sp:txBody>
      <dsp:txXfrm rot="-5400000">
        <a:off x="3121624" y="77819"/>
        <a:ext cx="5527795" cy="402189"/>
      </dsp:txXfrm>
    </dsp:sp>
    <dsp:sp modelId="{BA6D36AF-DAC5-42B8-9063-396A7A673E41}">
      <dsp:nvSpPr>
        <dsp:cNvPr id="0" name=""/>
        <dsp:cNvSpPr/>
      </dsp:nvSpPr>
      <dsp:spPr>
        <a:xfrm>
          <a:off x="0" y="347"/>
          <a:ext cx="3121624" cy="557131"/>
        </a:xfrm>
        <a:prstGeom prst="round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Research</a:t>
          </a:r>
        </a:p>
      </dsp:txBody>
      <dsp:txXfrm>
        <a:off x="27197" y="27544"/>
        <a:ext cx="3067230" cy="502737"/>
      </dsp:txXfrm>
    </dsp:sp>
    <dsp:sp modelId="{59F3E80A-C6A9-444E-A484-3DC489B2BB3F}">
      <dsp:nvSpPr>
        <dsp:cNvPr id="0" name=""/>
        <dsp:cNvSpPr/>
      </dsp:nvSpPr>
      <dsp:spPr>
        <a:xfrm rot="5400000">
          <a:off x="5673548" y="-1910875"/>
          <a:ext cx="445705" cy="5549553"/>
        </a:xfrm>
        <a:prstGeom prst="round2SameRect">
          <a:avLst/>
        </a:prstGeom>
        <a:solidFill>
          <a:srgbClr val="C32882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Conan MacDougall </a:t>
          </a:r>
          <a:r>
            <a:rPr lang="en-US" sz="1600" b="0" i="0" kern="1200" dirty="0"/>
            <a:t>&amp; Brian Shoichet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sp:txBody>
      <dsp:txXfrm rot="-5400000">
        <a:off x="3121624" y="662807"/>
        <a:ext cx="5527795" cy="402189"/>
      </dsp:txXfrm>
    </dsp:sp>
    <dsp:sp modelId="{1901945E-AC9B-47C0-8338-95EE0E5E80CD}">
      <dsp:nvSpPr>
        <dsp:cNvPr id="0" name=""/>
        <dsp:cNvSpPr/>
      </dsp:nvSpPr>
      <dsp:spPr>
        <a:xfrm>
          <a:off x="0" y="585335"/>
          <a:ext cx="3121624" cy="557131"/>
        </a:xfrm>
        <a:prstGeom prst="round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Education</a:t>
          </a:r>
        </a:p>
      </dsp:txBody>
      <dsp:txXfrm>
        <a:off x="27197" y="612532"/>
        <a:ext cx="3067230" cy="502737"/>
      </dsp:txXfrm>
    </dsp:sp>
    <dsp:sp modelId="{4B1FFB4F-C17E-499D-AA8E-7C5D65879148}">
      <dsp:nvSpPr>
        <dsp:cNvPr id="0" name=""/>
        <dsp:cNvSpPr/>
      </dsp:nvSpPr>
      <dsp:spPr>
        <a:xfrm rot="5400000">
          <a:off x="5673548" y="-1325887"/>
          <a:ext cx="445705" cy="5549553"/>
        </a:xfrm>
        <a:prstGeom prst="round2SameRect">
          <a:avLst/>
        </a:prstGeom>
        <a:solidFill>
          <a:srgbClr val="F5F0D3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kern="1200" dirty="0"/>
            <a:t>Lisa Kroon &amp; </a:t>
          </a:r>
          <a:r>
            <a:rPr lang="en-US" sz="1600" b="1" i="0" kern="1200" dirty="0"/>
            <a:t>Katherine Yang</a:t>
          </a:r>
          <a:endParaRPr lang="en-US" sz="1600" b="1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sp:txBody>
      <dsp:txXfrm rot="-5400000">
        <a:off x="3121624" y="1247795"/>
        <a:ext cx="5527795" cy="402189"/>
      </dsp:txXfrm>
    </dsp:sp>
    <dsp:sp modelId="{DB14F569-A7F4-43DF-81FD-41EFE308C35E}">
      <dsp:nvSpPr>
        <dsp:cNvPr id="0" name=""/>
        <dsp:cNvSpPr/>
      </dsp:nvSpPr>
      <dsp:spPr>
        <a:xfrm>
          <a:off x="0" y="1170323"/>
          <a:ext cx="3121624" cy="557131"/>
        </a:xfrm>
        <a:prstGeom prst="roundRect">
          <a:avLst/>
        </a:prstGeom>
        <a:solidFill>
          <a:srgbClr val="F4802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Patient Care</a:t>
          </a:r>
        </a:p>
      </dsp:txBody>
      <dsp:txXfrm>
        <a:off x="27197" y="1197520"/>
        <a:ext cx="3067230" cy="502737"/>
      </dsp:txXfrm>
    </dsp:sp>
    <dsp:sp modelId="{1B113327-CCD7-475C-8CC4-989E74AE4AF6}">
      <dsp:nvSpPr>
        <dsp:cNvPr id="0" name=""/>
        <dsp:cNvSpPr/>
      </dsp:nvSpPr>
      <dsp:spPr>
        <a:xfrm rot="5400000">
          <a:off x="5673548" y="-740898"/>
          <a:ext cx="445705" cy="5549553"/>
        </a:xfrm>
        <a:prstGeom prst="round2SameRect">
          <a:avLst/>
        </a:prstGeom>
        <a:solidFill>
          <a:srgbClr val="052049">
            <a:lumMod val="25000"/>
            <a:lumOff val="75000"/>
            <a:alpha val="90000"/>
          </a:srgbClr>
        </a:solidFill>
        <a:ln w="25400" cap="flat" cmpd="sng" algn="ctr">
          <a:solidFill>
            <a:srgbClr val="178CCB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kern="1200" dirty="0"/>
            <a:t>Michelle Arkin &amp; </a:t>
          </a:r>
          <a:r>
            <a:rPr lang="en-US" sz="1600" b="1" i="0" kern="1200" dirty="0"/>
            <a:t>Sharon Youmans</a:t>
          </a:r>
          <a:endParaRPr lang="en-US" sz="1600" b="1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sp:txBody>
      <dsp:txXfrm rot="-5400000">
        <a:off x="3121624" y="1832784"/>
        <a:ext cx="5527795" cy="402189"/>
      </dsp:txXfrm>
    </dsp:sp>
    <dsp:sp modelId="{CA720991-F73E-46FD-ABB0-15BDDFD38A78}">
      <dsp:nvSpPr>
        <dsp:cNvPr id="0" name=""/>
        <dsp:cNvSpPr/>
      </dsp:nvSpPr>
      <dsp:spPr>
        <a:xfrm>
          <a:off x="0" y="1755312"/>
          <a:ext cx="3121624" cy="557131"/>
        </a:xfrm>
        <a:prstGeom prst="roundRect">
          <a:avLst/>
        </a:prstGeom>
        <a:solidFill>
          <a:srgbClr val="05204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People</a:t>
          </a:r>
        </a:p>
      </dsp:txBody>
      <dsp:txXfrm>
        <a:off x="27197" y="1782509"/>
        <a:ext cx="3067230" cy="502737"/>
      </dsp:txXfrm>
    </dsp:sp>
    <dsp:sp modelId="{FB5F370B-AE2E-44BE-AC0A-F4EA6FA2284E}">
      <dsp:nvSpPr>
        <dsp:cNvPr id="0" name=""/>
        <dsp:cNvSpPr/>
      </dsp:nvSpPr>
      <dsp:spPr>
        <a:xfrm rot="5400000">
          <a:off x="5673548" y="-155910"/>
          <a:ext cx="445705" cy="5549553"/>
        </a:xfrm>
        <a:prstGeom prst="round2SameRect">
          <a:avLst/>
        </a:prstGeom>
        <a:solidFill>
          <a:srgbClr val="178CCB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78CCB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Ryan Hernandez </a:t>
          </a:r>
          <a:r>
            <a:rPr lang="en-US" sz="1600" b="0" i="0" kern="1200" dirty="0"/>
            <a:t>&amp; Stephanie Hsia 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sp:txBody>
      <dsp:txXfrm rot="-5400000">
        <a:off x="3121624" y="2417772"/>
        <a:ext cx="5527795" cy="402189"/>
      </dsp:txXfrm>
    </dsp:sp>
    <dsp:sp modelId="{BD717057-98F5-4373-9ED7-C2467B625866}">
      <dsp:nvSpPr>
        <dsp:cNvPr id="0" name=""/>
        <dsp:cNvSpPr/>
      </dsp:nvSpPr>
      <dsp:spPr>
        <a:xfrm>
          <a:off x="0" y="2340300"/>
          <a:ext cx="3121624" cy="557131"/>
        </a:xfrm>
        <a:prstGeom prst="roundRect">
          <a:avLst/>
        </a:prstGeom>
        <a:solidFill>
          <a:srgbClr val="3383C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Diversity, Equity, and Inclusion</a:t>
          </a:r>
        </a:p>
      </dsp:txBody>
      <dsp:txXfrm>
        <a:off x="27197" y="2367497"/>
        <a:ext cx="3067230" cy="502737"/>
      </dsp:txXfrm>
    </dsp:sp>
    <dsp:sp modelId="{B7F2E37E-B4E1-4083-ABC6-84FBF3336933}">
      <dsp:nvSpPr>
        <dsp:cNvPr id="0" name=""/>
        <dsp:cNvSpPr/>
      </dsp:nvSpPr>
      <dsp:spPr>
        <a:xfrm rot="5400000">
          <a:off x="5673548" y="429077"/>
          <a:ext cx="445705" cy="5549553"/>
        </a:xfrm>
        <a:prstGeom prst="round2SameRect">
          <a:avLst/>
        </a:prstGeom>
        <a:solidFill>
          <a:srgbClr val="32A03E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2A03E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Eric Davila </a:t>
          </a:r>
          <a:r>
            <a:rPr lang="en-US" sz="1600" b="0" i="0" kern="1200" dirty="0"/>
            <a:t>&amp; Alesia Woods 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sp:txBody>
      <dsp:txXfrm rot="-5400000">
        <a:off x="3121624" y="3002759"/>
        <a:ext cx="5527795" cy="402189"/>
      </dsp:txXfrm>
    </dsp:sp>
    <dsp:sp modelId="{B0A14560-B9CB-44EF-92B8-758A08F7F5F6}">
      <dsp:nvSpPr>
        <dsp:cNvPr id="0" name=""/>
        <dsp:cNvSpPr/>
      </dsp:nvSpPr>
      <dsp:spPr>
        <a:xfrm>
          <a:off x="0" y="2925288"/>
          <a:ext cx="3121624" cy="557131"/>
        </a:xfrm>
        <a:prstGeom prst="roundRect">
          <a:avLst/>
        </a:prstGeom>
        <a:solidFill>
          <a:srgbClr val="82B33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Strategic Support</a:t>
          </a:r>
        </a:p>
      </dsp:txBody>
      <dsp:txXfrm>
        <a:off x="27197" y="2952485"/>
        <a:ext cx="3067230" cy="502737"/>
      </dsp:txXfrm>
    </dsp:sp>
    <dsp:sp modelId="{C43069AB-643E-4B9F-A16B-B449B5D09E3E}">
      <dsp:nvSpPr>
        <dsp:cNvPr id="0" name=""/>
        <dsp:cNvSpPr/>
      </dsp:nvSpPr>
      <dsp:spPr>
        <a:xfrm rot="5400000">
          <a:off x="5673548" y="1014065"/>
          <a:ext cx="445705" cy="5549553"/>
        </a:xfrm>
        <a:prstGeom prst="round2SameRect">
          <a:avLst/>
        </a:prstGeom>
        <a:solidFill>
          <a:srgbClr val="6E61D7">
            <a:lumMod val="20000"/>
            <a:lumOff val="80000"/>
            <a:alpha val="90000"/>
          </a:srgbClr>
        </a:solidFill>
        <a:ln w="25400" cap="flat" cmpd="sng" algn="ctr">
          <a:solidFill>
            <a:srgbClr val="A238B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kern="1200" dirty="0"/>
            <a:t>Jennifer Cocohoba </a:t>
          </a:r>
          <a:r>
            <a:rPr lang="en-US" sz="1600" b="0" i="0" kern="1200" dirty="0"/>
            <a:t>&amp; Nevan Krogan</a:t>
          </a:r>
          <a:endParaRPr lang="en-US" sz="1600" b="0" kern="1200" dirty="0">
            <a:solidFill>
              <a:srgbClr val="052049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Calibri Light"/>
          </a:endParaRPr>
        </a:p>
      </dsp:txBody>
      <dsp:txXfrm rot="-5400000">
        <a:off x="3121624" y="3587747"/>
        <a:ext cx="5527795" cy="402189"/>
      </dsp:txXfrm>
    </dsp:sp>
    <dsp:sp modelId="{DB19D687-E5C4-453E-AD03-BD0BC7B4378E}">
      <dsp:nvSpPr>
        <dsp:cNvPr id="0" name=""/>
        <dsp:cNvSpPr/>
      </dsp:nvSpPr>
      <dsp:spPr>
        <a:xfrm>
          <a:off x="0" y="3510276"/>
          <a:ext cx="3121624" cy="557131"/>
        </a:xfrm>
        <a:prstGeom prst="roundRect">
          <a:avLst/>
        </a:prstGeom>
        <a:solidFill>
          <a:srgbClr val="6F7EC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Transformative Partnerships</a:t>
          </a:r>
        </a:p>
      </dsp:txBody>
      <dsp:txXfrm>
        <a:off x="27197" y="3537473"/>
        <a:ext cx="3067230" cy="5027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A655B-E0DD-482A-821E-72DF8296F4EE}">
      <dsp:nvSpPr>
        <dsp:cNvPr id="0" name=""/>
        <dsp:cNvSpPr/>
      </dsp:nvSpPr>
      <dsp:spPr>
        <a:xfrm>
          <a:off x="250928" y="1878"/>
          <a:ext cx="8138151" cy="9214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38138" algn="l"/>
            </a:tabLst>
          </a:pPr>
          <a:r>
            <a:rPr lang="en-US" sz="1400" b="1" kern="1200" dirty="0">
              <a:solidFill>
                <a:schemeClr val="bg1"/>
              </a:solidFill>
            </a:rPr>
            <a:t>1.1	</a:t>
          </a:r>
          <a:r>
            <a:rPr lang="en-US" sz="1400" b="1" kern="1200" dirty="0"/>
            <a:t>Develop the mechanistic understanding, technology, and translational strategies to find 	treatments for all human diseases</a:t>
          </a:r>
        </a:p>
      </dsp:txBody>
      <dsp:txXfrm>
        <a:off x="295909" y="46859"/>
        <a:ext cx="8048189" cy="831485"/>
      </dsp:txXfrm>
    </dsp:sp>
    <dsp:sp modelId="{5189CAD1-401C-4DB3-A2FB-E5BF9DE0F605}">
      <dsp:nvSpPr>
        <dsp:cNvPr id="0" name=""/>
        <dsp:cNvSpPr/>
      </dsp:nvSpPr>
      <dsp:spPr>
        <a:xfrm>
          <a:off x="250928" y="998038"/>
          <a:ext cx="8138151" cy="9240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38138" algn="l"/>
            </a:tabLst>
          </a:pPr>
          <a:r>
            <a:rPr lang="en-US" sz="1400" b="1" kern="1200" dirty="0"/>
            <a:t>1.2</a:t>
          </a:r>
          <a:r>
            <a:rPr lang="en-US" sz="1400" b="1" kern="1200" dirty="0">
              <a:latin typeface="Garamond"/>
            </a:rPr>
            <a:t>  </a:t>
          </a:r>
          <a:r>
            <a:rPr lang="en-US" sz="1400" b="1" kern="1200" dirty="0"/>
            <a:t>Optimize health and care delivery through clinical and health services research affecting 	medications, tests, devices and delivery innovations</a:t>
          </a:r>
        </a:p>
      </dsp:txBody>
      <dsp:txXfrm>
        <a:off x="296034" y="1043144"/>
        <a:ext cx="8047939" cy="833790"/>
      </dsp:txXfrm>
    </dsp:sp>
    <dsp:sp modelId="{19030898-59BE-448C-A3BB-CCBC144A068F}">
      <dsp:nvSpPr>
        <dsp:cNvPr id="0" name=""/>
        <dsp:cNvSpPr/>
      </dsp:nvSpPr>
      <dsp:spPr>
        <a:xfrm>
          <a:off x="250928" y="1996752"/>
          <a:ext cx="8138151" cy="915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38138" algn="l"/>
            </a:tabLst>
          </a:pPr>
          <a:r>
            <a:rPr lang="en-US" sz="1400" b="1" kern="1200" dirty="0"/>
            <a:t>1.3	Harness and conduct research that transforms PharmD education </a:t>
          </a:r>
          <a:endParaRPr lang="en-US" sz="1400" b="1" kern="1200" dirty="0">
            <a:latin typeface="+mn-lt"/>
            <a:cs typeface="Calibri Light" panose="020F0302020204030204" pitchFamily="34" charset="0"/>
          </a:endParaRPr>
        </a:p>
      </dsp:txBody>
      <dsp:txXfrm>
        <a:off x="295622" y="2041446"/>
        <a:ext cx="8048763" cy="826172"/>
      </dsp:txXfrm>
    </dsp:sp>
    <dsp:sp modelId="{6F8EF1ED-0EEE-4CC9-9C51-C99CBE878FB2}">
      <dsp:nvSpPr>
        <dsp:cNvPr id="0" name=""/>
        <dsp:cNvSpPr/>
      </dsp:nvSpPr>
      <dsp:spPr>
        <a:xfrm>
          <a:off x="250928" y="2987025"/>
          <a:ext cx="8138151" cy="9143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38138" algn="l"/>
            </a:tabLst>
          </a:pPr>
          <a:r>
            <a:rPr lang="en-US" sz="1400" b="1" kern="1200" dirty="0"/>
            <a:t>1.4</a:t>
          </a:r>
          <a:r>
            <a:rPr lang="en-US" sz="1400" b="1" kern="1200" dirty="0">
              <a:latin typeface="Garamond"/>
            </a:rPr>
            <a:t> </a:t>
          </a:r>
          <a:r>
            <a:rPr lang="en-US" sz="1400" b="1" kern="1200" dirty="0"/>
            <a:t> Enable and reward entrepreneurship of our faculty, staff, and trainees, who engage in 	founding and collaborating with companies and other strategic partnerships</a:t>
          </a:r>
          <a:endParaRPr lang="en-US" sz="1400" b="0" kern="1200" dirty="0"/>
        </a:p>
      </dsp:txBody>
      <dsp:txXfrm>
        <a:off x="295565" y="3031662"/>
        <a:ext cx="8048877" cy="825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A655B-E0DD-482A-821E-72DF8296F4EE}">
      <dsp:nvSpPr>
        <dsp:cNvPr id="0" name=""/>
        <dsp:cNvSpPr/>
      </dsp:nvSpPr>
      <dsp:spPr>
        <a:xfrm>
          <a:off x="399775" y="1168"/>
          <a:ext cx="7723717" cy="671496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2.1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</a:t>
          </a:r>
          <a:r>
            <a:rPr lang="en-US" sz="1400" b="1" i="0" kern="1200"/>
            <a:t>Prepare UCSF PharmD graduates to provide and transform pharmacotherapy at patient and systems levels</a:t>
          </a:r>
          <a:endParaRPr lang="en-US" sz="1400" b="1" i="0" kern="1200">
            <a:latin typeface="+mj-lt"/>
          </a:endParaRPr>
        </a:p>
      </dsp:txBody>
      <dsp:txXfrm>
        <a:off x="432555" y="33948"/>
        <a:ext cx="7658157" cy="605936"/>
      </dsp:txXfrm>
    </dsp:sp>
    <dsp:sp modelId="{4F883F11-636B-4320-8ED5-45B221F01D55}">
      <dsp:nvSpPr>
        <dsp:cNvPr id="0" name=""/>
        <dsp:cNvSpPr/>
      </dsp:nvSpPr>
      <dsp:spPr>
        <a:xfrm>
          <a:off x="399775" y="706829"/>
          <a:ext cx="7666982" cy="629344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2.2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</a:t>
          </a:r>
          <a:r>
            <a:rPr lang="en-US" sz="1400" b="1" i="0" kern="1200"/>
            <a:t>Develop UCSF trainees as leaders and innovators in the health sciences</a:t>
          </a:r>
          <a:endParaRPr lang="en-US" sz="1400" b="1" i="0" kern="1200">
            <a:latin typeface="Arial"/>
            <a:ea typeface="+mn-ea"/>
            <a:cs typeface="+mn-cs"/>
          </a:endParaRPr>
        </a:p>
      </dsp:txBody>
      <dsp:txXfrm>
        <a:off x="430497" y="737551"/>
        <a:ext cx="7605538" cy="567900"/>
      </dsp:txXfrm>
    </dsp:sp>
    <dsp:sp modelId="{5189CAD1-401C-4DB3-A2FB-E5BF9DE0F605}">
      <dsp:nvSpPr>
        <dsp:cNvPr id="0" name=""/>
        <dsp:cNvSpPr/>
      </dsp:nvSpPr>
      <dsp:spPr>
        <a:xfrm>
          <a:off x="399775" y="1370338"/>
          <a:ext cx="7662932" cy="564296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2.3</a:t>
          </a:r>
          <a:r>
            <a:rPr lang="en-US" sz="1400" b="1" kern="1200">
              <a:latin typeface="Garamond"/>
            </a:rPr>
            <a:t>  </a:t>
          </a:r>
          <a:r>
            <a:rPr lang="en-US" sz="1400" b="1" i="0" kern="1200"/>
            <a:t>Bridge UCSF trainees into careers of the future</a:t>
          </a:r>
          <a:endParaRPr lang="en-US" sz="1400" b="1" i="0" kern="1200">
            <a:latin typeface="+mn-lt"/>
            <a:cs typeface="Calibri Light"/>
          </a:endParaRPr>
        </a:p>
      </dsp:txBody>
      <dsp:txXfrm>
        <a:off x="427322" y="1397885"/>
        <a:ext cx="7607838" cy="509202"/>
      </dsp:txXfrm>
    </dsp:sp>
    <dsp:sp modelId="{19030898-59BE-448C-A3BB-CCBC144A068F}">
      <dsp:nvSpPr>
        <dsp:cNvPr id="0" name=""/>
        <dsp:cNvSpPr/>
      </dsp:nvSpPr>
      <dsp:spPr>
        <a:xfrm>
          <a:off x="399775" y="1968798"/>
          <a:ext cx="7664436" cy="482151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2.4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</a:t>
          </a:r>
          <a:r>
            <a:rPr lang="en-US" sz="1400" b="1" i="0" kern="1200"/>
            <a:t>Make UCSF the desired destination to build a career in biomedical and pharmacotherapeutic science and practice </a:t>
          </a:r>
          <a:r>
            <a:rPr lang="en-US" sz="1400" b="1" i="0" kern="1200">
              <a:latin typeface="Garamond"/>
            </a:rPr>
            <a:t> </a:t>
          </a:r>
          <a:endParaRPr lang="en-US" sz="1400" b="1" i="0" kern="1200">
            <a:latin typeface="+mn-lt"/>
            <a:cs typeface="Calibri Light" panose="020F0302020204030204" pitchFamily="34" charset="0"/>
          </a:endParaRPr>
        </a:p>
      </dsp:txBody>
      <dsp:txXfrm>
        <a:off x="423312" y="1992335"/>
        <a:ext cx="7617362" cy="435077"/>
      </dsp:txXfrm>
    </dsp:sp>
    <dsp:sp modelId="{6F8EF1ED-0EEE-4CC9-9C51-C99CBE878FB2}">
      <dsp:nvSpPr>
        <dsp:cNvPr id="0" name=""/>
        <dsp:cNvSpPr/>
      </dsp:nvSpPr>
      <dsp:spPr>
        <a:xfrm>
          <a:off x="399775" y="2485114"/>
          <a:ext cx="7661736" cy="683283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2.5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</a:t>
          </a:r>
          <a:r>
            <a:rPr lang="en-US" sz="1400" b="1" i="0" kern="1200"/>
            <a:t>Expand UCSF’s education footprint along the entire career arc</a:t>
          </a:r>
          <a:endParaRPr lang="en-US" sz="1400" b="1" i="0" kern="1200">
            <a:latin typeface="+mn-lt"/>
            <a:cs typeface="Calibri Light" panose="020F0302020204030204" pitchFamily="34" charset="0"/>
          </a:endParaRPr>
        </a:p>
      </dsp:txBody>
      <dsp:txXfrm>
        <a:off x="433130" y="2518469"/>
        <a:ext cx="7595026" cy="616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A655B-E0DD-482A-821E-72DF8296F4EE}">
      <dsp:nvSpPr>
        <dsp:cNvPr id="0" name=""/>
        <dsp:cNvSpPr/>
      </dsp:nvSpPr>
      <dsp:spPr>
        <a:xfrm>
          <a:off x="429039" y="1988"/>
          <a:ext cx="7641137" cy="850367"/>
        </a:xfrm>
        <a:prstGeom prst="round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4.1: Enhance faculty, trainees, and staff well-being and recognize excellence and service, while supporting work-life balance</a:t>
          </a:r>
          <a:endParaRPr lang="en-US" sz="1400" b="1" kern="1200">
            <a:latin typeface="+mj-lt"/>
          </a:endParaRPr>
        </a:p>
      </dsp:txBody>
      <dsp:txXfrm>
        <a:off x="470550" y="43499"/>
        <a:ext cx="7558115" cy="767345"/>
      </dsp:txXfrm>
    </dsp:sp>
    <dsp:sp modelId="{4F883F11-636B-4320-8ED5-45B221F01D55}">
      <dsp:nvSpPr>
        <dsp:cNvPr id="0" name=""/>
        <dsp:cNvSpPr/>
      </dsp:nvSpPr>
      <dsp:spPr>
        <a:xfrm>
          <a:off x="429039" y="897729"/>
          <a:ext cx="7683046" cy="808169"/>
        </a:xfrm>
        <a:prstGeom prst="round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4.2: Recruit and retain exceptional and diverse faculty, trainees, and staff</a:t>
          </a:r>
          <a:endParaRPr lang="en-US" sz="1400" b="1" kern="1200">
            <a:latin typeface="Arial"/>
            <a:ea typeface="+mn-ea"/>
            <a:cs typeface="+mn-cs"/>
          </a:endParaRPr>
        </a:p>
      </dsp:txBody>
      <dsp:txXfrm>
        <a:off x="468491" y="937181"/>
        <a:ext cx="7604142" cy="729265"/>
      </dsp:txXfrm>
    </dsp:sp>
    <dsp:sp modelId="{5189CAD1-401C-4DB3-A2FB-E5BF9DE0F605}">
      <dsp:nvSpPr>
        <dsp:cNvPr id="0" name=""/>
        <dsp:cNvSpPr/>
      </dsp:nvSpPr>
      <dsp:spPr>
        <a:xfrm>
          <a:off x="429039" y="1751273"/>
          <a:ext cx="7678988" cy="749447"/>
        </a:xfrm>
        <a:prstGeom prst="round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4.3: Increase collaboration between clinical, translational, and discovery science faculty in teaching and research</a:t>
          </a:r>
          <a:endParaRPr lang="en-US" sz="1400" b="1" kern="1200">
            <a:latin typeface="+mn-lt"/>
            <a:cs typeface="Calibri Light" panose="020F0302020204030204" pitchFamily="34" charset="0"/>
          </a:endParaRPr>
        </a:p>
      </dsp:txBody>
      <dsp:txXfrm>
        <a:off x="465624" y="1787858"/>
        <a:ext cx="7605818" cy="676277"/>
      </dsp:txXfrm>
    </dsp:sp>
    <dsp:sp modelId="{19030898-59BE-448C-A3BB-CCBC144A068F}">
      <dsp:nvSpPr>
        <dsp:cNvPr id="0" name=""/>
        <dsp:cNvSpPr/>
      </dsp:nvSpPr>
      <dsp:spPr>
        <a:xfrm>
          <a:off x="429039" y="2546094"/>
          <a:ext cx="7680494" cy="640350"/>
        </a:xfrm>
        <a:prstGeom prst="round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4.4: Increase alumni involvement in the life of the School</a:t>
          </a:r>
          <a:endParaRPr lang="en-US" sz="1400" b="1" kern="1200">
            <a:latin typeface="+mn-lt"/>
            <a:cs typeface="Calibri Light" panose="020F0302020204030204" pitchFamily="34" charset="0"/>
          </a:endParaRPr>
        </a:p>
      </dsp:txBody>
      <dsp:txXfrm>
        <a:off x="460298" y="2577353"/>
        <a:ext cx="7617976" cy="577832"/>
      </dsp:txXfrm>
    </dsp:sp>
    <dsp:sp modelId="{6F8EF1ED-0EEE-4CC9-9C51-C99CBE878FB2}">
      <dsp:nvSpPr>
        <dsp:cNvPr id="0" name=""/>
        <dsp:cNvSpPr/>
      </dsp:nvSpPr>
      <dsp:spPr>
        <a:xfrm>
          <a:off x="429039" y="3231818"/>
          <a:ext cx="7677788" cy="703710"/>
        </a:xfrm>
        <a:prstGeom prst="round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4.5: Provide faculty, staff, and trainees mentoring and professional development</a:t>
          </a:r>
          <a:endParaRPr lang="en-US" sz="1400" b="1" kern="1200">
            <a:latin typeface="+mn-lt"/>
            <a:cs typeface="Calibri Light" panose="020F0302020204030204" pitchFamily="34" charset="0"/>
          </a:endParaRPr>
        </a:p>
      </dsp:txBody>
      <dsp:txXfrm>
        <a:off x="463391" y="3266170"/>
        <a:ext cx="7609084" cy="6350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A655B-E0DD-482A-821E-72DF8296F4EE}">
      <dsp:nvSpPr>
        <dsp:cNvPr id="0" name=""/>
        <dsp:cNvSpPr/>
      </dsp:nvSpPr>
      <dsp:spPr>
        <a:xfrm>
          <a:off x="3901" y="1145"/>
          <a:ext cx="7944073" cy="723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5.1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Cultivate a culture of diversity, equity, and inclusion (DEI)  among trainees, faculty, and staff in the school</a:t>
          </a:r>
          <a:endParaRPr lang="en-US" sz="1400" b="1" kern="1200">
            <a:latin typeface="+mj-lt"/>
          </a:endParaRPr>
        </a:p>
      </dsp:txBody>
      <dsp:txXfrm>
        <a:off x="39226" y="36470"/>
        <a:ext cx="7873423" cy="652976"/>
      </dsp:txXfrm>
    </dsp:sp>
    <dsp:sp modelId="{4F883F11-636B-4320-8ED5-45B221F01D55}">
      <dsp:nvSpPr>
        <dsp:cNvPr id="0" name=""/>
        <dsp:cNvSpPr/>
      </dsp:nvSpPr>
      <dsp:spPr>
        <a:xfrm>
          <a:off x="3901" y="788247"/>
          <a:ext cx="7989380" cy="727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Establish the infrastructure, programs, and events to support DEI efforts</a:t>
          </a:r>
          <a:endParaRPr lang="en-US" sz="1400" b="1" kern="1200">
            <a:latin typeface="Arial"/>
            <a:ea typeface="+mn-ea"/>
            <a:cs typeface="+mn-cs"/>
          </a:endParaRPr>
        </a:p>
      </dsp:txBody>
      <dsp:txXfrm>
        <a:off x="39413" y="823759"/>
        <a:ext cx="7918356" cy="656436"/>
      </dsp:txXfrm>
    </dsp:sp>
    <dsp:sp modelId="{5189CAD1-401C-4DB3-A2FB-E5BF9DE0F605}">
      <dsp:nvSpPr>
        <dsp:cNvPr id="0" name=""/>
        <dsp:cNvSpPr/>
      </dsp:nvSpPr>
      <dsp:spPr>
        <a:xfrm>
          <a:off x="7803" y="1610031"/>
          <a:ext cx="7989380" cy="756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5.3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Ensure all communications of the school, including web pages, posters, and newsletters, are culturally sensitive and adequately represent DEI efforts</a:t>
          </a:r>
          <a:endParaRPr lang="en-US" sz="1400" b="1" kern="1200">
            <a:latin typeface="+mn-lt"/>
            <a:cs typeface="Calibri Light" panose="020F0302020204030204" pitchFamily="34" charset="0"/>
          </a:endParaRPr>
        </a:p>
      </dsp:txBody>
      <dsp:txXfrm>
        <a:off x="44746" y="1646974"/>
        <a:ext cx="7915494" cy="682887"/>
      </dsp:txXfrm>
    </dsp:sp>
    <dsp:sp modelId="{19030898-59BE-448C-A3BB-CCBC144A068F}">
      <dsp:nvSpPr>
        <dsp:cNvPr id="0" name=""/>
        <dsp:cNvSpPr/>
      </dsp:nvSpPr>
      <dsp:spPr>
        <a:xfrm>
          <a:off x="3901" y="2399431"/>
          <a:ext cx="7989380" cy="6484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5.4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Increase recruitment and retention of diverse trainees, faculty, and staff</a:t>
          </a:r>
          <a:endParaRPr lang="en-US" sz="1400" b="1" kern="1200">
            <a:latin typeface="+mn-lt"/>
            <a:cs typeface="Calibri Light" panose="020F0302020204030204" pitchFamily="34" charset="0"/>
          </a:endParaRPr>
        </a:p>
      </dsp:txBody>
      <dsp:txXfrm>
        <a:off x="35557" y="2431087"/>
        <a:ext cx="7926068" cy="585160"/>
      </dsp:txXfrm>
    </dsp:sp>
    <dsp:sp modelId="{72372F25-9239-45F5-BA88-13B6DE4A25DC}">
      <dsp:nvSpPr>
        <dsp:cNvPr id="0" name=""/>
        <dsp:cNvSpPr/>
      </dsp:nvSpPr>
      <dsp:spPr>
        <a:xfrm>
          <a:off x="0" y="3112524"/>
          <a:ext cx="7989380" cy="710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5.5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Develop inclusive, equity-minded professionals through anti-oppressive curricula</a:t>
          </a:r>
          <a:endParaRPr lang="en-US" sz="1400" b="1" kern="1200">
            <a:latin typeface="+mn-lt"/>
            <a:cs typeface="Calibri Light" panose="020F0302020204030204" pitchFamily="34" charset="0"/>
          </a:endParaRPr>
        </a:p>
      </dsp:txBody>
      <dsp:txXfrm>
        <a:off x="34704" y="3147228"/>
        <a:ext cx="7919972" cy="6414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A655B-E0DD-482A-821E-72DF8296F4EE}">
      <dsp:nvSpPr>
        <dsp:cNvPr id="0" name=""/>
        <dsp:cNvSpPr/>
      </dsp:nvSpPr>
      <dsp:spPr>
        <a:xfrm>
          <a:off x="436163" y="46302"/>
          <a:ext cx="7747012" cy="749248"/>
        </a:xfrm>
        <a:prstGeom prst="roundRect">
          <a:avLst/>
        </a:prstGeom>
        <a:solidFill>
          <a:srgbClr val="90BD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6.1</a:t>
          </a:r>
          <a:r>
            <a:rPr lang="en-US" sz="1400" b="1" kern="1200" dirty="0">
              <a:latin typeface="Garamond"/>
            </a:rPr>
            <a:t> </a:t>
          </a:r>
          <a:r>
            <a:rPr lang="en-US" sz="1400" b="1" kern="1200" dirty="0"/>
            <a:t> Expand and diversify our sources of revenue and other support for faculty and learners</a:t>
          </a:r>
        </a:p>
      </dsp:txBody>
      <dsp:txXfrm>
        <a:off x="472738" y="82877"/>
        <a:ext cx="7673862" cy="676098"/>
      </dsp:txXfrm>
    </dsp:sp>
    <dsp:sp modelId="{4F883F11-636B-4320-8ED5-45B221F01D55}">
      <dsp:nvSpPr>
        <dsp:cNvPr id="0" name=""/>
        <dsp:cNvSpPr/>
      </dsp:nvSpPr>
      <dsp:spPr>
        <a:xfrm>
          <a:off x="436163" y="986569"/>
          <a:ext cx="7709800" cy="786840"/>
        </a:xfrm>
        <a:prstGeom prst="roundRect">
          <a:avLst/>
        </a:prstGeom>
        <a:solidFill>
          <a:srgbClr val="90BD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6.2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Support the </a:t>
          </a:r>
          <a:r>
            <a:rPr lang="en-US" sz="1400" b="1" kern="1200">
              <a:latin typeface="Garamond"/>
            </a:rPr>
            <a:t>Strategic</a:t>
          </a:r>
          <a:r>
            <a:rPr lang="en-US" sz="1400" b="1" kern="1200"/>
            <a:t> </a:t>
          </a:r>
          <a:r>
            <a:rPr lang="en-US" sz="1400" b="1" kern="1200">
              <a:latin typeface="Garamond"/>
            </a:rPr>
            <a:t>Plan</a:t>
          </a:r>
          <a:r>
            <a:rPr lang="en-US" sz="1400" b="1" kern="1200"/>
            <a:t> with necessary infrastructure</a:t>
          </a:r>
        </a:p>
      </dsp:txBody>
      <dsp:txXfrm>
        <a:off x="474573" y="1024979"/>
        <a:ext cx="7632980" cy="710020"/>
      </dsp:txXfrm>
    </dsp:sp>
    <dsp:sp modelId="{5189CAD1-401C-4DB3-A2FB-E5BF9DE0F605}">
      <dsp:nvSpPr>
        <dsp:cNvPr id="0" name=""/>
        <dsp:cNvSpPr/>
      </dsp:nvSpPr>
      <dsp:spPr>
        <a:xfrm>
          <a:off x="436163" y="1964428"/>
          <a:ext cx="7783351" cy="699698"/>
        </a:xfrm>
        <a:prstGeom prst="roundRect">
          <a:avLst/>
        </a:prstGeom>
        <a:solidFill>
          <a:srgbClr val="90BD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6.3</a:t>
          </a:r>
          <a:r>
            <a:rPr lang="en-US" sz="1400" b="1" kern="1200" dirty="0">
              <a:latin typeface="Garamond"/>
            </a:rPr>
            <a:t> </a:t>
          </a:r>
          <a:r>
            <a:rPr lang="en-US" sz="1400" b="1" kern="1200" dirty="0"/>
            <a:t> Enable School success by addressing internal barriers that hamper faculty and staff productivity</a:t>
          </a:r>
        </a:p>
      </dsp:txBody>
      <dsp:txXfrm>
        <a:off x="470319" y="1998584"/>
        <a:ext cx="7715039" cy="631386"/>
      </dsp:txXfrm>
    </dsp:sp>
    <dsp:sp modelId="{19030898-59BE-448C-A3BB-CCBC144A068F}">
      <dsp:nvSpPr>
        <dsp:cNvPr id="0" name=""/>
        <dsp:cNvSpPr/>
      </dsp:nvSpPr>
      <dsp:spPr>
        <a:xfrm>
          <a:off x="436163" y="2855144"/>
          <a:ext cx="7784879" cy="918910"/>
        </a:xfrm>
        <a:prstGeom prst="roundRect">
          <a:avLst/>
        </a:prstGeom>
        <a:solidFill>
          <a:srgbClr val="90BD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6.4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Enhance the school’s reputation, visibility, and audience engagement through strategic communications, both externally and internally</a:t>
          </a:r>
          <a:endParaRPr lang="en-US" sz="1400" b="1" kern="1200">
            <a:cs typeface="Calibri Light"/>
          </a:endParaRPr>
        </a:p>
      </dsp:txBody>
      <dsp:txXfrm>
        <a:off x="481020" y="2900001"/>
        <a:ext cx="7695165" cy="8291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A655B-E0DD-482A-821E-72DF8296F4EE}">
      <dsp:nvSpPr>
        <dsp:cNvPr id="0" name=""/>
        <dsp:cNvSpPr/>
      </dsp:nvSpPr>
      <dsp:spPr>
        <a:xfrm>
          <a:off x="430181" y="2631"/>
          <a:ext cx="7488582" cy="1168642"/>
        </a:xfrm>
        <a:prstGeom prst="roundRect">
          <a:avLst/>
        </a:prstGeom>
        <a:solidFill>
          <a:srgbClr val="6C62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7.1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To advance our education, research and clinical missions, </a:t>
          </a:r>
          <a:r>
            <a:rPr lang="en-US" sz="1400" b="1" u="sng" kern="1200"/>
            <a:t>establish transformative partnerships</a:t>
          </a:r>
          <a:r>
            <a:rPr lang="en-US" sz="1400" b="1" kern="1200"/>
            <a:t> with national and international organizations including other academic and health institutions, non-profit entities, professional organizations, and for-profit companies</a:t>
          </a:r>
          <a:endParaRPr lang="en-US" sz="1400" b="1" kern="1200">
            <a:latin typeface="+mj-lt"/>
          </a:endParaRPr>
        </a:p>
      </dsp:txBody>
      <dsp:txXfrm>
        <a:off x="487229" y="59679"/>
        <a:ext cx="7374486" cy="1054546"/>
      </dsp:txXfrm>
    </dsp:sp>
    <dsp:sp modelId="{4F883F11-636B-4320-8ED5-45B221F01D55}">
      <dsp:nvSpPr>
        <dsp:cNvPr id="0" name=""/>
        <dsp:cNvSpPr/>
      </dsp:nvSpPr>
      <dsp:spPr>
        <a:xfrm>
          <a:off x="430181" y="1273784"/>
          <a:ext cx="7513713" cy="1174833"/>
        </a:xfrm>
        <a:prstGeom prst="roundRect">
          <a:avLst/>
        </a:prstGeom>
        <a:solidFill>
          <a:srgbClr val="6C62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7.2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Facilitate the creation and goals of partnerships with external organizations by streamlining internal policies and processes including processes for contracts, material and data transfer, intellectual property, and student/faculty exchange</a:t>
          </a:r>
          <a:endParaRPr lang="en-US" sz="1400" b="1" kern="1200">
            <a:latin typeface="Arial"/>
            <a:ea typeface="+mn-ea"/>
            <a:cs typeface="+mn-cs"/>
          </a:endParaRPr>
        </a:p>
      </dsp:txBody>
      <dsp:txXfrm>
        <a:off x="487532" y="1331135"/>
        <a:ext cx="7399011" cy="1060131"/>
      </dsp:txXfrm>
    </dsp:sp>
    <dsp:sp modelId="{5189CAD1-401C-4DB3-A2FB-E5BF9DE0F605}">
      <dsp:nvSpPr>
        <dsp:cNvPr id="0" name=""/>
        <dsp:cNvSpPr/>
      </dsp:nvSpPr>
      <dsp:spPr>
        <a:xfrm>
          <a:off x="430181" y="2551128"/>
          <a:ext cx="7663179" cy="1222173"/>
        </a:xfrm>
        <a:prstGeom prst="roundRect">
          <a:avLst/>
        </a:prstGeom>
        <a:solidFill>
          <a:srgbClr val="6C62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7.3</a:t>
          </a:r>
          <a:r>
            <a:rPr lang="en-US" sz="1400" b="1" kern="1200">
              <a:latin typeface="Garamond"/>
            </a:rPr>
            <a:t> </a:t>
          </a:r>
          <a:r>
            <a:rPr lang="en-US" sz="1400" b="1" kern="1200"/>
            <a:t> Showcase transformative partnerships through robust communications</a:t>
          </a:r>
          <a:endParaRPr lang="en-US" sz="1400" b="1" kern="1200">
            <a:latin typeface="+mn-lt"/>
            <a:cs typeface="Calibri Light" panose="020F0302020204030204" pitchFamily="34" charset="0"/>
          </a:endParaRPr>
        </a:p>
      </dsp:txBody>
      <dsp:txXfrm>
        <a:off x="489843" y="2610790"/>
        <a:ext cx="7543855" cy="1102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3/7/23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cellor.ucsf.edu/priorities#equityandinclusio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esearch.ucsf.edu/sites/g/files/tkssra2931/f/UCSF_Task_Force_Report_Final_Anti-Racism_in_Research_IDEA.pdf" TargetMode="External"/><Relationship Id="rId5" Type="http://schemas.openxmlformats.org/officeDocument/2006/relationships/hyperlink" Target="https://graduate.ucsf.edu/news/task-force-calls-concrete-actions-dismantle-systemic-racism" TargetMode="External"/><Relationship Id="rId4" Type="http://schemas.openxmlformats.org/officeDocument/2006/relationships/hyperlink" Target="https://diversity.ucsf.edu/sites/default/files/2022-12/ODO%20Annual%20Report_2021_2022.pdf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057914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11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72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280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403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74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401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CC8856-ABBB-2D5C-D598-E988E0F92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Arial"/>
                <a:cs typeface="Arial"/>
              </a:rPr>
              <a:t>UCSF DEI Priorities, Goals, and Task Force Reports: </a:t>
            </a:r>
            <a:endParaRPr lang="en-US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buFont typeface="Calibri"/>
            </a:pPr>
            <a:r>
              <a:rPr lang="en" u="sng">
                <a:hlinkClick r:id="rId3"/>
              </a:rPr>
              <a:t>https://chancellor.ucsf.edu/priorities#equityandinclusion</a:t>
            </a:r>
            <a:endParaRPr lang="en-US"/>
          </a:p>
          <a:p>
            <a:pPr marL="285750" indent="-285750">
              <a:spcBef>
                <a:spcPts val="0"/>
              </a:spcBef>
              <a:buFont typeface="Calibri"/>
            </a:pPr>
            <a:r>
              <a:rPr lang="en" u="sng">
                <a:hlinkClick r:id="rId4"/>
              </a:rPr>
              <a:t>https://diversity.ucsf.edu/sites/default/files/2022-12/ODO%20Annual%20Report_2021_2022.pdf</a:t>
            </a:r>
            <a:endParaRPr lang="en-US"/>
          </a:p>
          <a:p>
            <a:pPr marL="285750" indent="-285750">
              <a:spcBef>
                <a:spcPts val="0"/>
              </a:spcBef>
              <a:buFont typeface="Calibri"/>
            </a:pPr>
            <a:r>
              <a:rPr lang="en" u="sng">
                <a:hlinkClick r:id="rId5"/>
              </a:rPr>
              <a:t>https://graduate.ucsf.edu/news/task-force-calls-concrete-actions-dismantle-systemic-racism</a:t>
            </a:r>
            <a:endParaRPr lang="en-US"/>
          </a:p>
          <a:p>
            <a:pPr marL="285750" indent="-285750">
              <a:spcBef>
                <a:spcPts val="0"/>
              </a:spcBef>
              <a:buFont typeface="Calibri"/>
            </a:pPr>
            <a:r>
              <a:rPr lang="en" u="sng">
                <a:hlinkClick r:id="rId6"/>
              </a:rPr>
              <a:t>https://research.ucsf.edu/sites/g/files/tkssra2931/f/UCSF_Task_Force_Report_Final_Anti-Racism_in_Research_IDEA.pdf</a:t>
            </a:r>
            <a:endParaRPr lang="en-US"/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145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367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117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8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number of new people: New faculty from BTS, Clin Pharma and Pharm Chem</a:t>
            </a:r>
          </a:p>
          <a:p>
            <a:r>
              <a:rPr lang="en-US" dirty="0"/>
              <a:t>We have new staff from each of the departments, and the deans office and QBI</a:t>
            </a:r>
          </a:p>
          <a:p>
            <a:r>
              <a:rPr lang="en-US" dirty="0"/>
              <a:t>So if you see them here at retreat. Please welcome them or on campus.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E5896-917A-4035-A860-408E1EC3CD5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2969219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13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look now move to the strategic plan</a:t>
            </a:r>
          </a:p>
          <a:p>
            <a:pPr marL="0" indent="0">
              <a:buNone/>
            </a:pPr>
            <a:r>
              <a:rPr lang="en-US" dirty="0"/>
              <a:t>Lots of meeting especially with the Leadership Group, the dean’s faculty advisory committee, and Faculty Council; </a:t>
            </a:r>
          </a:p>
          <a:p>
            <a:pPr marL="0" indent="0">
              <a:buNone/>
            </a:pPr>
            <a:r>
              <a:rPr lang="en-US" dirty="0"/>
              <a:t>Then the workgroups have been </a:t>
            </a:r>
            <a:r>
              <a:rPr lang="en-US" dirty="0" err="1"/>
              <a:t>meetng</a:t>
            </a:r>
            <a:r>
              <a:rPr lang="en-US" dirty="0"/>
              <a:t> since ; </a:t>
            </a:r>
          </a:p>
          <a:p>
            <a:pPr marL="0" indent="0">
              <a:buNone/>
            </a:pPr>
            <a:r>
              <a:rPr lang="en-US" dirty="0"/>
              <a:t>The work of all of these groups draft; Bring today to get feedback from a wider group; school and beyond.  Each work group had diverse representation from.</a:t>
            </a:r>
            <a:br>
              <a:rPr lang="en-US" dirty="0"/>
            </a:br>
            <a:r>
              <a:rPr lang="en-US" dirty="0"/>
              <a:t>The goal of today’s retreat is to look at the subgoals and help the leadership team identify the </a:t>
            </a:r>
            <a:r>
              <a:rPr lang="en-US" dirty="0" err="1"/>
              <a:t>prorities</a:t>
            </a:r>
            <a:r>
              <a:rPr lang="en-US" dirty="0"/>
              <a:t>; You’ll learn about what the subgoals are when you visit each station; and will have an opportunity provide some input.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12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221958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78CCB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timeline for Town Hall (late-Feb), action plans &amp; metrics (early March), LG review of plans &amp; metrics (April), LG on-going review of progress on goals/sub-goals (quarterly)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13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28148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BE1FD62-B3D6-896F-C02B-41444A9FF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proud to share our updated Mission and Vision Statements, which were developed by the Leadership Group, Faculty Council and the Dean’s Faculty Advisory Committee.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Stephanie will share instructions on how you can provide your feedback using Poll Everywhere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7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813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8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902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w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w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w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0C0F63-4A4F-7C4F-8CEF-057F32FE5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66987"/>
            <a:ext cx="2075688" cy="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>
                <a:solidFill>
                  <a:srgbClr val="18A3AC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>
                <a:solidFill>
                  <a:srgbClr val="178CCB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8A3AC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78CCB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rgbClr val="178CC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D7427-59A5-5E43-A406-0C045D5C28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75" y="2035175"/>
            <a:ext cx="1577975" cy="10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282" userDrawn="1">
          <p15:clr>
            <a:srgbClr val="FBAE40"/>
          </p15:clr>
        </p15:guide>
        <p15:guide id="2" pos="2434" userDrawn="1">
          <p15:clr>
            <a:srgbClr val="FBAE40"/>
          </p15:clr>
        </p15:guide>
        <p15:guide id="3" orient="horz" pos="1720" userDrawn="1">
          <p15:clr>
            <a:srgbClr val="FBAE40"/>
          </p15:clr>
        </p15:guide>
        <p15:guide id="4" orient="horz" pos="1928" userDrawn="1">
          <p15:clr>
            <a:srgbClr val="FBAE40"/>
          </p15:clr>
        </p15:guide>
        <p15:guide id="5" pos="2980" userDrawn="1">
          <p15:clr>
            <a:srgbClr val="FBAE40"/>
          </p15:clr>
        </p15:guide>
        <p15:guide id="6" pos="342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FDAEBB-F7A7-D54B-9AAA-07F101F97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850" y="188595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2444" userDrawn="1">
          <p15:clr>
            <a:srgbClr val="FBAE40"/>
          </p15:clr>
        </p15:guide>
        <p15:guide id="2" pos="3308" userDrawn="1">
          <p15:clr>
            <a:srgbClr val="FBAE40"/>
          </p15:clr>
        </p15:guide>
        <p15:guide id="3" orient="horz" pos="1188" userDrawn="1">
          <p15:clr>
            <a:srgbClr val="FBAE40"/>
          </p15:clr>
        </p15:guide>
        <p15:guide id="4" orient="horz" pos="20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4C535F-69CA-A941-8458-023FC4C60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15"/>
          <a:stretch/>
        </p:blipFill>
        <p:spPr>
          <a:xfrm>
            <a:off x="236861" y="247650"/>
            <a:ext cx="8907139" cy="4895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C85033-62F3-644F-B87F-93580F90CE6B}"/>
              </a:ext>
            </a:extLst>
          </p:cNvPr>
          <p:cNvSpPr/>
          <p:nvPr userDrawn="1"/>
        </p:nvSpPr>
        <p:spPr bwMode="auto">
          <a:xfrm>
            <a:off x="8267700" y="0"/>
            <a:ext cx="876300" cy="25082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rgbClr val="052049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D8F5B0-5C4A-9B45-B61B-B5E162DC37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  <p:extLst>
    <p:ext uri="{DCECCB84-F9BA-43D5-87BE-67443E8EF086}">
      <p15:sldGuideLst xmlns:p15="http://schemas.microsoft.com/office/powerpoint/2012/main">
        <p15:guide id="1" orient="horz" pos="156" userDrawn="1">
          <p15:clr>
            <a:srgbClr val="FBAE40"/>
          </p15:clr>
        </p15:guide>
        <p15:guide id="2" pos="576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orient="horz" userDrawn="1">
          <p15:clr>
            <a:srgbClr val="FBAE40"/>
          </p15:clr>
        </p15:guide>
        <p15:guide id="5" orient="horz" pos="322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CAE208-E5DF-A941-852C-555AEAC3C7B6}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D8F5B0-5C4A-9B45-B61B-B5E162DC37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9029FB4-DEB4-FB40-9F67-1329708ACC33}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0" y="244258"/>
            <a:ext cx="8893479" cy="48992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713C5A-44CB-B848-A58A-122919440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F22415-1F90-984F-ABB8-E194D72FEE14}"/>
              </a:ext>
            </a:extLst>
          </p:cNvPr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rgbClr val="052049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98BF98-BB3A-4143-9CB7-BC6BE88C49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15F1FF-CEF5-DC40-9303-60FE9EB3E55A}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92F2C4-EED8-6942-96EB-8770EF587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605D73-7E8F-0A44-BFE7-034ED51EA7CE}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85183-29E1-E04F-8A17-8F6EE91BD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46467C-9B12-8549-9EE5-1864A97AB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0615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46998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517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46C7BE93-8ACC-414E-BE57-D7413E16F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0615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17E8A3-81A6-E748-A6FA-B057642A8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46998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68E21D6E-1863-6D44-96ED-6535B5C0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4DF139D-BC7E-654E-8B11-20B16E9C7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6AFE32E7-0C25-D64E-9B77-DBCCFB5EF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085B1B8-2917-CE4D-9577-D5F35E924A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Teal">
    <p:bg>
      <p:bgPr>
        <a:solidFill>
          <a:srgbClr val="18A3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98BF98-BB3A-4143-9CB7-BC6BE88C49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7321" y="12971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9144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2EC81-8332-1841-B52E-36970D533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75" y="2035175"/>
            <a:ext cx="1575547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8629F2-01BE-F34A-89F7-754AC82A3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850" y="188595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0"/>
            <a:ext cx="2994420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91A8E-EEC8-6940-B9AC-362020E18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6125"/>
            <a:ext cx="1616075" cy="16160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288" userDrawn="1">
          <p15:clr>
            <a:srgbClr val="FBAE40"/>
          </p15:clr>
        </p15:guide>
        <p15:guide id="2" pos="489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6753" cy="2015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104DF-8CD0-414F-9C4F-CC3E5008C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78" y="2016125"/>
            <a:ext cx="1616075" cy="16160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rgbClr val="178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3/7/23</a:t>
            </a:fld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806FD-A674-3141-A480-C9E686170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2760609" cy="2015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C776A3-0F0E-7E49-AC6F-FD89BE6F79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78" y="2016125"/>
            <a:ext cx="1616075" cy="16160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1306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Town Hall · October 26, 2022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4DF139D-BC7E-654E-8B11-20B16E9C7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68E21D6E-1863-6D44-96ED-6535B5C0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3350076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39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Town Hall · October 26,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6A0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3500234893"/>
      </p:ext>
    </p:extLst>
  </p:cSld>
  <p:clrMapOvr>
    <a:masterClrMapping/>
  </p:clrMapOvr>
  <p:transition>
    <p:fade/>
  </p:transition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53588" y="318759"/>
            <a:ext cx="8173580" cy="458587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695747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800" i="0">
                <a:latin typeface="+mn-lt"/>
              </a:defRPr>
            </a:lvl1pPr>
            <a:lvl2pPr marL="230165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885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74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859119458"/>
      </p:ext>
    </p:extLst>
  </p:cSld>
  <p:clrMapOvr>
    <a:masterClrMapping/>
  </p:clrMapOvr>
  <p:transition>
    <p:fade/>
  </p:transition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8463-35EE-5481-87F3-528FEFC7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40402-DEE6-9DDA-5E9D-C58BB05D2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91521-EAF3-2CC4-987E-AECC2576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EED08-D8AA-59D6-E0D1-43EB754D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Town Hall · October 26,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2087E-517F-9CB9-7C56-E166CC9E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34708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6C16609F-8909-F746-B061-9392242D7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AC2C64-0B5D-9A4C-BC3A-C2F4E05354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401416"/>
            <a:ext cx="3824082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401416"/>
            <a:ext cx="3831618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9C7D9C97-8A9F-A04E-A137-581567305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CB652CA-B1A6-594B-AD63-71A3FE12AE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image" Target="../media/image1.wmf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0E3D883-D455-1646-B061-DC31439EF7F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700" y="4803775"/>
            <a:ext cx="476250" cy="22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DD1A57-5A60-7948-9B36-6D0BCEBC171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391525" y="0"/>
            <a:ext cx="482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4038" r:id="rId3"/>
    <p:sldLayoutId id="2147483981" r:id="rId4"/>
    <p:sldLayoutId id="2147483984" r:id="rId5"/>
    <p:sldLayoutId id="2147483982" r:id="rId6"/>
    <p:sldLayoutId id="2147483986" r:id="rId7"/>
    <p:sldLayoutId id="2147483999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26" userDrawn="1">
          <p15:clr>
            <a:srgbClr val="F26B43"/>
          </p15:clr>
        </p15:guide>
        <p15:guide id="2" orient="horz" pos="3168" userDrawn="1">
          <p15:clr>
            <a:srgbClr val="F26B43"/>
          </p15:clr>
        </p15:guide>
        <p15:guide id="3" pos="5288" userDrawn="1">
          <p15:clr>
            <a:srgbClr val="F26B43"/>
          </p15:clr>
        </p15:guide>
        <p15:guide id="4" pos="55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70C9C3-4427-2D47-885B-568EDC6DCA2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700" y="4803775"/>
            <a:ext cx="476250" cy="228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41D8E-1791-574F-8974-9C7B01B0225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391525" y="-3175"/>
            <a:ext cx="482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4037" r:id="rId2"/>
    <p:sldLayoutId id="2147483972" r:id="rId3"/>
    <p:sldLayoutId id="2147483975" r:id="rId4"/>
    <p:sldLayoutId id="2147483976" r:id="rId5"/>
    <p:sldLayoutId id="2147484001" r:id="rId6"/>
    <p:sldLayoutId id="2147483944" r:id="rId7"/>
    <p:sldLayoutId id="2147483951" r:id="rId8"/>
    <p:sldLayoutId id="2147483953" r:id="rId9"/>
    <p:sldLayoutId id="2147484000" r:id="rId10"/>
    <p:sldLayoutId id="2147483950" r:id="rId11"/>
    <p:sldLayoutId id="2147483960" r:id="rId12"/>
    <p:sldLayoutId id="2147483961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54" r:id="rId20"/>
    <p:sldLayoutId id="2147483959" r:id="rId21"/>
    <p:sldLayoutId id="2147484002" r:id="rId22"/>
    <p:sldLayoutId id="2147484003" r:id="rId23"/>
    <p:sldLayoutId id="2147484004" r:id="rId24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5286" userDrawn="1">
          <p15:clr>
            <a:srgbClr val="F26B43"/>
          </p15:clr>
        </p15:guide>
        <p15:guide id="3" pos="558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4827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9" r:id="rId2"/>
    <p:sldLayoutId id="2147484040" r:id="rId3"/>
    <p:sldLayoutId id="2147484041" r:id="rId4"/>
    <p:sldLayoutId id="2147484042" r:id="rId5"/>
    <p:sldLayoutId id="2147484043" r:id="rId6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0" Type="http://schemas.openxmlformats.org/officeDocument/2006/relationships/image" Target="../media/image4.wmf"/><Relationship Id="rId4" Type="http://schemas.openxmlformats.org/officeDocument/2006/relationships/audio" Target="../media/media2.mp3"/><Relationship Id="rId9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pn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A7C882-BB30-D47A-F77E-CB00C2638100}"/>
              </a:ext>
            </a:extLst>
          </p:cNvPr>
          <p:cNvSpPr/>
          <p:nvPr/>
        </p:nvSpPr>
        <p:spPr bwMode="auto">
          <a:xfrm>
            <a:off x="8267700" y="0"/>
            <a:ext cx="876300" cy="25082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632E3FF-AC44-362D-9554-005921F93D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>
          <a:xfrm>
            <a:off x="0" y="0"/>
            <a:ext cx="61722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B045E-D440-A2E2-ADB0-C1562E4BE6CA}"/>
              </a:ext>
            </a:extLst>
          </p:cNvPr>
          <p:cNvSpPr/>
          <p:nvPr/>
        </p:nvSpPr>
        <p:spPr bwMode="auto">
          <a:xfrm>
            <a:off x="541556" y="0"/>
            <a:ext cx="5666935" cy="4304714"/>
          </a:xfrm>
          <a:prstGeom prst="rect">
            <a:avLst/>
          </a:prstGeom>
          <a:solidFill>
            <a:srgbClr val="052049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AC95EFD2-61E2-E140-A992-34C613835ECD}"/>
              </a:ext>
            </a:extLst>
          </p:cNvPr>
          <p:cNvSpPr txBox="1">
            <a:spLocks/>
          </p:cNvSpPr>
          <p:nvPr/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kern="1200" cap="none" spc="0" baseline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3000" dirty="0">
                <a:cs typeface="Arial"/>
              </a:rPr>
              <a:t>School Town Hall</a:t>
            </a:r>
            <a:endParaRPr lang="en-US" sz="30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B40FF4C-C116-C67B-81BA-59B51DBC64B4}"/>
              </a:ext>
            </a:extLst>
          </p:cNvPr>
          <p:cNvSpPr txBox="1">
            <a:spLocks/>
          </p:cNvSpPr>
          <p:nvPr/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None/>
              <a:tabLst/>
              <a:defRPr lang="en-US" sz="16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30187" indent="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None/>
              <a:tabLst/>
              <a:defRPr lang="en-US" sz="20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7" indent="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None/>
              <a:tabLst/>
              <a:defRPr lang="en-US" sz="18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None/>
              <a:tabLst/>
              <a:defRPr lang="en-US" sz="16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5850" indent="0" algn="l" defTabSz="64008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None/>
              <a:defRPr lang="en-US" sz="20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2"/>
              <a:buChar char="•"/>
            </a:pPr>
            <a:r>
              <a:rPr lang="en-US" dirty="0"/>
              <a:t>Updates from the Dean</a:t>
            </a:r>
          </a:p>
          <a:p>
            <a:pPr marL="285750" indent="-285750">
              <a:buFont typeface="Arial" charset="2"/>
              <a:buChar char="•"/>
            </a:pPr>
            <a:r>
              <a:rPr lang="en-US" dirty="0"/>
              <a:t>Clinical Pharmacogenomics Program </a:t>
            </a:r>
          </a:p>
          <a:p>
            <a:pPr marL="285750" indent="-285750">
              <a:buFont typeface="Arial" charset="2"/>
              <a:buChar char="•"/>
            </a:pPr>
            <a:r>
              <a:rPr lang="en-US" dirty="0"/>
              <a:t>Strategic Planning Process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308939-E459-35EF-9507-5E2E7AE201E0}"/>
              </a:ext>
            </a:extLst>
          </p:cNvPr>
          <p:cNvSpPr txBox="1">
            <a:spLocks/>
          </p:cNvSpPr>
          <p:nvPr/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None/>
              <a:tabLst/>
              <a:defRPr lang="en-US" sz="1600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cs typeface="Arial"/>
              </a:rPr>
              <a:t>March 2,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B3979-E912-5253-A1A4-6FD7F60FB63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3"/>
            <a:ext cx="1143000" cy="306659"/>
          </a:xfrm>
          <a:prstGeom prst="rect">
            <a:avLst/>
          </a:prstGeom>
        </p:spPr>
      </p:pic>
      <p:pic>
        <p:nvPicPr>
          <p:cNvPr id="10" name="sonata-waldstein-op-53-iii-rondo-allegretto-moderato-678.mp3" descr="sonata-waldstein-op-53-iii-rondo-allegretto-moderato-678.mp3">
            <a:hlinkClick r:id="" action="ppaction://media"/>
            <a:extLst>
              <a:ext uri="{FF2B5EF4-FFF2-40B4-BE49-F238E27FC236}">
                <a16:creationId xmlns:a16="http://schemas.microsoft.com/office/drawing/2014/main" id="{8E37CCA2-8CD5-E114-04DC-B53EBA6DA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01960" y="58640"/>
            <a:ext cx="812800" cy="812800"/>
          </a:xfrm>
          <a:prstGeom prst="rect">
            <a:avLst/>
          </a:prstGeom>
        </p:spPr>
      </p:pic>
      <p:pic>
        <p:nvPicPr>
          <p:cNvPr id="11" name="Moving On Bell Lead Short" descr="Moving On Bell Lead Short">
            <a:hlinkClick r:id="" action="ppaction://media"/>
            <a:extLst>
              <a:ext uri="{FF2B5EF4-FFF2-40B4-BE49-F238E27FC236}">
                <a16:creationId xmlns:a16="http://schemas.microsoft.com/office/drawing/2014/main" id="{CBA86FE1-90C3-0405-981F-BAE32D1CE1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30638" y="849761"/>
            <a:ext cx="812800" cy="812800"/>
          </a:xfrm>
          <a:prstGeom prst="rect">
            <a:avLst/>
          </a:prstGeom>
        </p:spPr>
      </p:pic>
      <p:pic>
        <p:nvPicPr>
          <p:cNvPr id="12" name="Backbay Lounge">
            <a:hlinkClick r:id="" action="ppaction://media"/>
            <a:extLst>
              <a:ext uri="{FF2B5EF4-FFF2-40B4-BE49-F238E27FC236}">
                <a16:creationId xmlns:a16="http://schemas.microsoft.com/office/drawing/2014/main" id="{B6446D4B-1B3D-A802-FED3-4E2E099029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343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63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8B664-E8CB-4796-8AE3-A662347EFE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62405"/>
            <a:ext cx="4712528" cy="2181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2529" y="2962404"/>
            <a:ext cx="4444410" cy="2181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4704908" cy="29624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09" y="-1"/>
            <a:ext cx="4444409" cy="2962406"/>
          </a:xfrm>
        </p:spPr>
      </p:pic>
    </p:spTree>
    <p:extLst>
      <p:ext uri="{BB962C8B-B14F-4D97-AF65-F5344CB8AC3E}">
        <p14:creationId xmlns:p14="http://schemas.microsoft.com/office/powerpoint/2010/main" val="179185861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2"/>
            <a:ext cx="9144000" cy="514196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356" y="212775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120452" y="1"/>
            <a:ext cx="3025737" cy="2614841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6846967" y="3147912"/>
            <a:ext cx="2297033" cy="1995596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648165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AC63818-C4DA-4A59-812D-E7B7D8E1E735}"/>
              </a:ext>
            </a:extLst>
          </p:cNvPr>
          <p:cNvSpPr txBox="1"/>
          <p:nvPr/>
        </p:nvSpPr>
        <p:spPr bwMode="auto">
          <a:xfrm>
            <a:off x="224952" y="1302733"/>
            <a:ext cx="690207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Sept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5D034A-3E94-47EA-8749-6C021208DC0A}"/>
              </a:ext>
            </a:extLst>
          </p:cNvPr>
          <p:cNvSpPr txBox="1"/>
          <p:nvPr/>
        </p:nvSpPr>
        <p:spPr bwMode="auto">
          <a:xfrm>
            <a:off x="1017344" y="1295898"/>
            <a:ext cx="103733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Sept 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EB064-9608-4ABE-A015-BF2E70AADB2C}"/>
              </a:ext>
            </a:extLst>
          </p:cNvPr>
          <p:cNvSpPr txBox="1"/>
          <p:nvPr/>
        </p:nvSpPr>
        <p:spPr bwMode="auto">
          <a:xfrm>
            <a:off x="2050388" y="1305721"/>
            <a:ext cx="105642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Oct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BF30B-965E-4646-A3F0-693626F2060D}"/>
              </a:ext>
            </a:extLst>
          </p:cNvPr>
          <p:cNvSpPr txBox="1"/>
          <p:nvPr/>
        </p:nvSpPr>
        <p:spPr bwMode="auto">
          <a:xfrm>
            <a:off x="3052848" y="1299138"/>
            <a:ext cx="94733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Oct 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D5E3D-87F3-4A87-B7EA-27FEE3561755}"/>
              </a:ext>
            </a:extLst>
          </p:cNvPr>
          <p:cNvSpPr txBox="1"/>
          <p:nvPr/>
        </p:nvSpPr>
        <p:spPr bwMode="auto">
          <a:xfrm>
            <a:off x="61257" y="2007959"/>
            <a:ext cx="909940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latin typeface="Arial"/>
                <a:cs typeface="Helvetica"/>
              </a:rPr>
              <a:t>Dean’s Faculty Advisory Cmte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5EE0FA-849E-4A2F-95A8-F5116FE28C1A}"/>
              </a:ext>
            </a:extLst>
          </p:cNvPr>
          <p:cNvSpPr txBox="1"/>
          <p:nvPr/>
        </p:nvSpPr>
        <p:spPr bwMode="auto">
          <a:xfrm>
            <a:off x="1048083" y="2010056"/>
            <a:ext cx="98255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latin typeface="Arial"/>
                <a:cs typeface="Helvetica"/>
              </a:rPr>
              <a:t>Leadership Group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2E17F-713C-4BDB-AAC3-87D8C378B9A5}"/>
              </a:ext>
            </a:extLst>
          </p:cNvPr>
          <p:cNvSpPr txBox="1"/>
          <p:nvPr/>
        </p:nvSpPr>
        <p:spPr bwMode="auto">
          <a:xfrm>
            <a:off x="2127105" y="2009585"/>
            <a:ext cx="84145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latin typeface="Arial"/>
                <a:cs typeface="Helvetica"/>
              </a:rPr>
              <a:t>Faculty Council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BF131-1548-422C-ACDF-15B487F1E58C}"/>
              </a:ext>
            </a:extLst>
          </p:cNvPr>
          <p:cNvSpPr txBox="1"/>
          <p:nvPr/>
        </p:nvSpPr>
        <p:spPr bwMode="auto">
          <a:xfrm>
            <a:off x="3181652" y="2007624"/>
            <a:ext cx="781056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latin typeface="Arial"/>
                <a:cs typeface="Helvetica"/>
              </a:rPr>
              <a:t>Dean’s Faculty Advisory Cmte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FF8013-4B48-A3E7-C9FD-D9E01317769E}"/>
              </a:ext>
            </a:extLst>
          </p:cNvPr>
          <p:cNvSpPr txBox="1"/>
          <p:nvPr/>
        </p:nvSpPr>
        <p:spPr bwMode="auto">
          <a:xfrm>
            <a:off x="3981739" y="1298917"/>
            <a:ext cx="105642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Nov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59F13C-5ACA-F3D9-FA21-6D934108176F}"/>
              </a:ext>
            </a:extLst>
          </p:cNvPr>
          <p:cNvSpPr txBox="1"/>
          <p:nvPr/>
        </p:nvSpPr>
        <p:spPr bwMode="auto">
          <a:xfrm>
            <a:off x="4212235" y="2009437"/>
            <a:ext cx="60152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latin typeface="Arial"/>
                <a:cs typeface="Helvetica"/>
              </a:rPr>
              <a:t>Faculty </a:t>
            </a:r>
            <a:endParaRPr lang="en-US" sz="1200" b="1">
              <a:latin typeface="Arial"/>
              <a:cs typeface="Helvetica" panose="020B0604020202020204" pitchFamily="34" charset="0"/>
            </a:endParaRPr>
          </a:p>
          <a:p>
            <a:pPr algn="ctr"/>
            <a:r>
              <a:rPr lang="en-US" sz="1200" b="1">
                <a:latin typeface="Arial"/>
                <a:cs typeface="Helvetica"/>
              </a:rPr>
              <a:t>Council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6BEE3-F395-9AA3-1319-F8F5C028D7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4448B9D-31C6-4026-B131-6D2809F14023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765587B-5275-8CF3-072D-AD231D65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</a:rPr>
              <a:t>Development Process for Strategic Plan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6BE2E00-3452-4DC5-85D2-A6A7E76BFF0A}"/>
              </a:ext>
            </a:extLst>
          </p:cNvPr>
          <p:cNvSpPr/>
          <p:nvPr/>
        </p:nvSpPr>
        <p:spPr bwMode="auto">
          <a:xfrm rot="16200000">
            <a:off x="4454395" y="-2601488"/>
            <a:ext cx="65065" cy="865425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457E330-0D58-4D44-AECC-43E049D81228}"/>
              </a:ext>
            </a:extLst>
          </p:cNvPr>
          <p:cNvSpPr/>
          <p:nvPr/>
        </p:nvSpPr>
        <p:spPr bwMode="auto">
          <a:xfrm rot="16200000">
            <a:off x="377084" y="1574354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5D917C-9E60-4846-A149-DA9B53342F60}"/>
              </a:ext>
            </a:extLst>
          </p:cNvPr>
          <p:cNvSpPr/>
          <p:nvPr/>
        </p:nvSpPr>
        <p:spPr bwMode="auto">
          <a:xfrm rot="16200000">
            <a:off x="2381883" y="1573098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FE87BEE-6132-4D23-B5A3-756A5E7E582E}"/>
              </a:ext>
            </a:extLst>
          </p:cNvPr>
          <p:cNvSpPr/>
          <p:nvPr/>
        </p:nvSpPr>
        <p:spPr bwMode="auto">
          <a:xfrm rot="16200000">
            <a:off x="3364591" y="1560710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D542245-12DB-4735-A285-E3050C1CEEF8}"/>
              </a:ext>
            </a:extLst>
          </p:cNvPr>
          <p:cNvCxnSpPr>
            <a:cxnSpLocks/>
          </p:cNvCxnSpPr>
          <p:nvPr/>
        </p:nvCxnSpPr>
        <p:spPr>
          <a:xfrm rot="16200000">
            <a:off x="2024507" y="1558381"/>
            <a:ext cx="0" cy="18786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51280AC-6476-4694-87EF-7376321F19E2}"/>
              </a:ext>
            </a:extLst>
          </p:cNvPr>
          <p:cNvSpPr/>
          <p:nvPr/>
        </p:nvSpPr>
        <p:spPr bwMode="auto">
          <a:xfrm rot="16200000">
            <a:off x="1374086" y="1588289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9AD9155-CA5A-40CA-8A9F-02DFB8D2DC43}"/>
              </a:ext>
            </a:extLst>
          </p:cNvPr>
          <p:cNvSpPr/>
          <p:nvPr/>
        </p:nvSpPr>
        <p:spPr bwMode="auto">
          <a:xfrm rot="16200000">
            <a:off x="4348026" y="1573098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71119CB-FAD3-485E-9A07-45D5C12B029C}"/>
              </a:ext>
            </a:extLst>
          </p:cNvPr>
          <p:cNvSpPr/>
          <p:nvPr/>
        </p:nvSpPr>
        <p:spPr bwMode="auto">
          <a:xfrm rot="16200000">
            <a:off x="5373252" y="1558175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B19F8D-BAD5-48D1-B6E3-7C3575C03918}"/>
              </a:ext>
            </a:extLst>
          </p:cNvPr>
          <p:cNvSpPr txBox="1"/>
          <p:nvPr/>
        </p:nvSpPr>
        <p:spPr bwMode="auto">
          <a:xfrm>
            <a:off x="4938930" y="1296946"/>
            <a:ext cx="105642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Nov 22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0BA850-874F-4910-965A-1048EFDCEC98}"/>
              </a:ext>
            </a:extLst>
          </p:cNvPr>
          <p:cNvSpPr txBox="1"/>
          <p:nvPr/>
        </p:nvSpPr>
        <p:spPr bwMode="auto">
          <a:xfrm>
            <a:off x="5178438" y="2005544"/>
            <a:ext cx="84145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latin typeface="Arial"/>
                <a:cs typeface="Helvetica"/>
              </a:rPr>
              <a:t>Leadership Group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E72377D-7F88-485B-A43A-2069580D8811}"/>
              </a:ext>
            </a:extLst>
          </p:cNvPr>
          <p:cNvSpPr/>
          <p:nvPr/>
        </p:nvSpPr>
        <p:spPr bwMode="auto">
          <a:xfrm rot="16200000">
            <a:off x="6375432" y="1560422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EA54F0-5C06-4F45-B5E5-A0BB817E6735}"/>
              </a:ext>
            </a:extLst>
          </p:cNvPr>
          <p:cNvSpPr txBox="1"/>
          <p:nvPr/>
        </p:nvSpPr>
        <p:spPr bwMode="auto">
          <a:xfrm>
            <a:off x="5964003" y="1297892"/>
            <a:ext cx="105642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Dec 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C7BDB3-C941-4F60-B945-8FBF99D19316}"/>
              </a:ext>
            </a:extLst>
          </p:cNvPr>
          <p:cNvSpPr txBox="1"/>
          <p:nvPr/>
        </p:nvSpPr>
        <p:spPr bwMode="auto">
          <a:xfrm>
            <a:off x="6275714" y="2005544"/>
            <a:ext cx="60152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latin typeface="Arial"/>
                <a:cs typeface="Helvetica"/>
              </a:rPr>
              <a:t>Faculty </a:t>
            </a:r>
            <a:endParaRPr lang="en-US" sz="1200" b="1">
              <a:latin typeface="Arial"/>
              <a:cs typeface="Helvetica" panose="020B0604020202020204" pitchFamily="34" charset="0"/>
            </a:endParaRPr>
          </a:p>
          <a:p>
            <a:pPr algn="ctr"/>
            <a:r>
              <a:rPr lang="en-US" sz="1200" b="1">
                <a:latin typeface="Arial"/>
                <a:cs typeface="Helvetica"/>
              </a:rPr>
              <a:t>Council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B1B6C2-6051-D349-4E11-EA05FE12EFEE}"/>
              </a:ext>
            </a:extLst>
          </p:cNvPr>
          <p:cNvSpPr/>
          <p:nvPr/>
        </p:nvSpPr>
        <p:spPr bwMode="auto">
          <a:xfrm rot="16200000">
            <a:off x="8295400" y="1532867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050B2-56D9-01ED-4B9D-51C7377EB14C}"/>
              </a:ext>
            </a:extLst>
          </p:cNvPr>
          <p:cNvSpPr txBox="1"/>
          <p:nvPr/>
        </p:nvSpPr>
        <p:spPr bwMode="auto">
          <a:xfrm>
            <a:off x="8003820" y="2005544"/>
            <a:ext cx="984227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latin typeface="Arial"/>
                <a:cs typeface="Helvetica"/>
              </a:rPr>
              <a:t>Strategic Priority Workgroups 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DA8CF-BE3A-EAD6-CA3A-EB05C0650EA7}"/>
              </a:ext>
            </a:extLst>
          </p:cNvPr>
          <p:cNvSpPr txBox="1"/>
          <p:nvPr/>
        </p:nvSpPr>
        <p:spPr bwMode="auto">
          <a:xfrm>
            <a:off x="7912546" y="1303675"/>
            <a:ext cx="105642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January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C9BEC2-DF04-A5A2-8A58-D5102166705F}"/>
              </a:ext>
            </a:extLst>
          </p:cNvPr>
          <p:cNvSpPr txBox="1"/>
          <p:nvPr/>
        </p:nvSpPr>
        <p:spPr bwMode="auto">
          <a:xfrm>
            <a:off x="84729" y="2833913"/>
            <a:ext cx="869119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>
                <a:solidFill>
                  <a:schemeClr val="accent1"/>
                </a:solidFill>
                <a:latin typeface="Arial"/>
                <a:cs typeface="Helvetica"/>
              </a:rPr>
              <a:t>Drafted Strategic Priorities and Goals</a:t>
            </a:r>
            <a:endParaRPr lang="en-US" sz="1100" i="1">
              <a:solidFill>
                <a:schemeClr val="accent1"/>
              </a:solidFill>
              <a:latin typeface="Arial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93F8D-42AB-E667-7061-4649ECF8D5B1}"/>
              </a:ext>
            </a:extLst>
          </p:cNvPr>
          <p:cNvSpPr txBox="1"/>
          <p:nvPr/>
        </p:nvSpPr>
        <p:spPr bwMode="auto">
          <a:xfrm>
            <a:off x="1050837" y="2861126"/>
            <a:ext cx="760261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Revised</a:t>
            </a:r>
            <a:endParaRPr lang="en-US" sz="1100" i="1">
              <a:solidFill>
                <a:srgbClr val="178CCB"/>
              </a:solidFill>
              <a:latin typeface="Arial"/>
              <a:cs typeface="Helvetica" panose="020B0604020202020204" pitchFamily="34" charset="0"/>
            </a:endParaRPr>
          </a:p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Strategic Priorities and Goals</a:t>
            </a:r>
            <a:endParaRPr lang="en-US" sz="1100" i="1">
              <a:solidFill>
                <a:srgbClr val="178CCB"/>
              </a:solidFill>
              <a:latin typeface="Arial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9018B-45D7-CC3A-C753-A111E4248E0E}"/>
              </a:ext>
            </a:extLst>
          </p:cNvPr>
          <p:cNvSpPr txBox="1"/>
          <p:nvPr/>
        </p:nvSpPr>
        <p:spPr bwMode="auto">
          <a:xfrm>
            <a:off x="2125801" y="2833912"/>
            <a:ext cx="773869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Reviewed Strategic Plan process</a:t>
            </a:r>
            <a:endParaRPr lang="en-US" sz="1100" i="1">
              <a:solidFill>
                <a:srgbClr val="178CCB"/>
              </a:solidFill>
              <a:latin typeface="Arial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E3C1C-3832-31F1-1148-906560B315A9}"/>
              </a:ext>
            </a:extLst>
          </p:cNvPr>
          <p:cNvSpPr txBox="1"/>
          <p:nvPr/>
        </p:nvSpPr>
        <p:spPr bwMode="auto">
          <a:xfrm>
            <a:off x="3071495" y="2833912"/>
            <a:ext cx="937155" cy="118494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Drafted Mission &amp; Vision; reviewed Strategic Priorities </a:t>
            </a:r>
            <a:endParaRPr lang="en-US" sz="1600" i="1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and Goals</a:t>
            </a:r>
            <a:endParaRPr lang="en-US" sz="1600" i="1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BBA35-58A3-909B-4816-39E09A8DECA7}"/>
              </a:ext>
            </a:extLst>
          </p:cNvPr>
          <p:cNvSpPr txBox="1"/>
          <p:nvPr/>
        </p:nvSpPr>
        <p:spPr bwMode="auto">
          <a:xfrm>
            <a:off x="4010389" y="2833912"/>
            <a:ext cx="998386" cy="1015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Reviewed Mission &amp; Vision, Strategic Priorities </a:t>
            </a:r>
            <a:endParaRPr lang="en-US" sz="1600" i="1" dirty="0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and Goals</a:t>
            </a:r>
            <a:endParaRPr lang="en-US" sz="1600" i="1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EBB037-A84D-2795-3C47-E317BE595FDA}"/>
              </a:ext>
            </a:extLst>
          </p:cNvPr>
          <p:cNvSpPr txBox="1"/>
          <p:nvPr/>
        </p:nvSpPr>
        <p:spPr bwMode="auto">
          <a:xfrm>
            <a:off x="5235031" y="2833912"/>
            <a:ext cx="814690" cy="1015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Refined </a:t>
            </a:r>
            <a:endParaRPr lang="en-US" sz="1600" i="1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Mission &amp; Vision, Strategic Priorities </a:t>
            </a:r>
            <a:endParaRPr lang="en-US" sz="1600" i="1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and Goals</a:t>
            </a:r>
            <a:endParaRPr lang="en-US" sz="1600" i="1"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C3A03E-5E6B-D35A-AC02-F51D0C40B069}"/>
              </a:ext>
            </a:extLst>
          </p:cNvPr>
          <p:cNvSpPr txBox="1"/>
          <p:nvPr/>
        </p:nvSpPr>
        <p:spPr bwMode="auto">
          <a:xfrm>
            <a:off x="6323601" y="2806698"/>
            <a:ext cx="760261" cy="1015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Refined </a:t>
            </a:r>
            <a:endParaRPr lang="en-US" sz="1600" i="1" dirty="0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Mission &amp; Vision, Strategic Priorities </a:t>
            </a:r>
            <a:endParaRPr lang="en-US" sz="1600" i="1" dirty="0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and Goals</a:t>
            </a:r>
            <a:endParaRPr lang="en-US" sz="1600" i="1" dirty="0"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25582-C304-E24C-7418-F7A2F26185C3}"/>
              </a:ext>
            </a:extLst>
          </p:cNvPr>
          <p:cNvSpPr txBox="1"/>
          <p:nvPr/>
        </p:nvSpPr>
        <p:spPr bwMode="auto">
          <a:xfrm>
            <a:off x="8078923" y="2806698"/>
            <a:ext cx="760261" cy="1015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Refined </a:t>
            </a:r>
            <a:endParaRPr lang="en-US" sz="1600" i="1" dirty="0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Strategic Priorities and Goals; Drafted Sub-goals</a:t>
            </a:r>
            <a:endParaRPr lang="en-US" sz="1600" i="1" dirty="0">
              <a:cs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2856C4-FBC5-2A3F-4362-1BB176AC438A}"/>
              </a:ext>
            </a:extLst>
          </p:cNvPr>
          <p:cNvSpPr/>
          <p:nvPr/>
        </p:nvSpPr>
        <p:spPr bwMode="auto">
          <a:xfrm rot="16200000">
            <a:off x="7361949" y="1560422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8599E-26B8-1328-AEC0-44E334A10F3D}"/>
              </a:ext>
            </a:extLst>
          </p:cNvPr>
          <p:cNvSpPr txBox="1"/>
          <p:nvPr/>
        </p:nvSpPr>
        <p:spPr bwMode="auto">
          <a:xfrm>
            <a:off x="6896091" y="1304695"/>
            <a:ext cx="105642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100"/>
              <a:t>Dec 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FBF464-5BC1-0362-33D1-4E56846429FB}"/>
              </a:ext>
            </a:extLst>
          </p:cNvPr>
          <p:cNvSpPr txBox="1"/>
          <p:nvPr/>
        </p:nvSpPr>
        <p:spPr bwMode="auto">
          <a:xfrm>
            <a:off x="7208065" y="2806698"/>
            <a:ext cx="760261" cy="118494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Reviewed feedback from FC; confirmed  Strategic Priorities </a:t>
            </a:r>
            <a:endParaRPr lang="en-US" sz="1600" i="1">
              <a:solidFill>
                <a:srgbClr val="052049"/>
              </a:solidFill>
              <a:latin typeface="Arial"/>
              <a:cs typeface="Arial"/>
            </a:endParaRPr>
          </a:p>
          <a:p>
            <a:pPr algn="ctr"/>
            <a:r>
              <a:rPr lang="en-US" sz="1100" i="1">
                <a:solidFill>
                  <a:srgbClr val="178CCB"/>
                </a:solidFill>
                <a:latin typeface="Arial"/>
                <a:cs typeface="Helvetica"/>
              </a:rPr>
              <a:t>and Goals</a:t>
            </a:r>
            <a:endParaRPr lang="en-US" sz="1600" i="1"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FAB060-4C56-A2D0-8DFF-1F92CAF0E242}"/>
              </a:ext>
            </a:extLst>
          </p:cNvPr>
          <p:cNvSpPr txBox="1"/>
          <p:nvPr/>
        </p:nvSpPr>
        <p:spPr bwMode="auto">
          <a:xfrm>
            <a:off x="7103848" y="2005543"/>
            <a:ext cx="84145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latin typeface="Arial"/>
                <a:cs typeface="Helvetica"/>
              </a:rPr>
              <a:t>Leadership Group</a:t>
            </a:r>
          </a:p>
        </p:txBody>
      </p:sp>
    </p:spTree>
    <p:extLst>
      <p:ext uri="{BB962C8B-B14F-4D97-AF65-F5344CB8AC3E}">
        <p14:creationId xmlns:p14="http://schemas.microsoft.com/office/powerpoint/2010/main" val="171984859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F0681E-56DC-07EC-56AD-814686D21D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01551" y="4903629"/>
            <a:ext cx="246061" cy="116425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1FE995-67EC-F57E-8967-B73666FE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07" y="269362"/>
            <a:ext cx="8173580" cy="59734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</a:rPr>
              <a:t>Development Process for Strategic Plan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E0A6F-BBFF-993F-F38A-47BF4F58AA51}"/>
              </a:ext>
            </a:extLst>
          </p:cNvPr>
          <p:cNvSpPr txBox="1"/>
          <p:nvPr/>
        </p:nvSpPr>
        <p:spPr bwMode="auto">
          <a:xfrm>
            <a:off x="831843" y="1176854"/>
            <a:ext cx="690207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200" dirty="0"/>
              <a:t>Feb 6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ECC3A-CA24-1FB7-5622-B2375E0CF984}"/>
              </a:ext>
            </a:extLst>
          </p:cNvPr>
          <p:cNvSpPr txBox="1"/>
          <p:nvPr/>
        </p:nvSpPr>
        <p:spPr bwMode="auto">
          <a:xfrm>
            <a:off x="2333066" y="1177717"/>
            <a:ext cx="1037334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200" dirty="0"/>
              <a:t>Feb - Mar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51B61C-F374-C504-3C29-F58A10E25702}"/>
              </a:ext>
            </a:extLst>
          </p:cNvPr>
          <p:cNvSpPr txBox="1"/>
          <p:nvPr/>
        </p:nvSpPr>
        <p:spPr bwMode="auto">
          <a:xfrm>
            <a:off x="4086262" y="1160332"/>
            <a:ext cx="1197535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200" dirty="0"/>
              <a:t>Apr 11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9D1CC-B7EE-4622-AE7A-50FFD2BF83A8}"/>
              </a:ext>
            </a:extLst>
          </p:cNvPr>
          <p:cNvSpPr txBox="1"/>
          <p:nvPr/>
        </p:nvSpPr>
        <p:spPr bwMode="auto">
          <a:xfrm>
            <a:off x="5711897" y="1174940"/>
            <a:ext cx="947334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200"/>
              <a:t>May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14C300-14A2-B33B-5D65-BAAEF7040DA2}"/>
              </a:ext>
            </a:extLst>
          </p:cNvPr>
          <p:cNvSpPr txBox="1"/>
          <p:nvPr/>
        </p:nvSpPr>
        <p:spPr bwMode="auto">
          <a:xfrm>
            <a:off x="629771" y="2109925"/>
            <a:ext cx="1093636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Strategic Plan Retreat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85A2-2632-CE01-7694-E350B5B90EF7}"/>
              </a:ext>
            </a:extLst>
          </p:cNvPr>
          <p:cNvSpPr txBox="1"/>
          <p:nvPr/>
        </p:nvSpPr>
        <p:spPr bwMode="auto">
          <a:xfrm>
            <a:off x="2354849" y="2083888"/>
            <a:ext cx="1069362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latin typeface="Arial"/>
                <a:cs typeface="Helvetica"/>
              </a:rPr>
              <a:t>Strategic Priority Workgroups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0BB18-0605-0D86-160E-76757F108F39}"/>
              </a:ext>
            </a:extLst>
          </p:cNvPr>
          <p:cNvSpPr txBox="1"/>
          <p:nvPr/>
        </p:nvSpPr>
        <p:spPr bwMode="auto">
          <a:xfrm>
            <a:off x="4211547" y="2111639"/>
            <a:ext cx="954346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Leadership Group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2049E-0573-06BE-6CE5-E41F3706E1FB}"/>
              </a:ext>
            </a:extLst>
          </p:cNvPr>
          <p:cNvSpPr txBox="1"/>
          <p:nvPr/>
        </p:nvSpPr>
        <p:spPr bwMode="auto">
          <a:xfrm>
            <a:off x="5567117" y="2126914"/>
            <a:ext cx="1236895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latin typeface="Helvetica"/>
                <a:cs typeface="Helvetica"/>
              </a:rPr>
              <a:t>Communication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8A997-B1E3-BC0A-C243-733B90AD603E}"/>
              </a:ext>
            </a:extLst>
          </p:cNvPr>
          <p:cNvSpPr txBox="1"/>
          <p:nvPr/>
        </p:nvSpPr>
        <p:spPr bwMode="auto">
          <a:xfrm>
            <a:off x="7251761" y="1167409"/>
            <a:ext cx="105642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US" sz="1200" dirty="0"/>
              <a:t>On-going</a:t>
            </a:r>
          </a:p>
          <a:p>
            <a:r>
              <a:rPr lang="en-US" sz="1200" dirty="0">
                <a:cs typeface="Arial"/>
              </a:rPr>
              <a:t>Quarterly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A2015-2E17-A317-CCB9-EA16DD6A8F8E}"/>
              </a:ext>
            </a:extLst>
          </p:cNvPr>
          <p:cNvSpPr txBox="1"/>
          <p:nvPr/>
        </p:nvSpPr>
        <p:spPr bwMode="auto">
          <a:xfrm>
            <a:off x="7095961" y="2105121"/>
            <a:ext cx="136802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Leadership Group</a:t>
            </a:r>
            <a:endParaRPr lang="en-US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B75244-8F1F-FA9F-3543-39C23DF8A8E2}"/>
              </a:ext>
            </a:extLst>
          </p:cNvPr>
          <p:cNvSpPr/>
          <p:nvPr/>
        </p:nvSpPr>
        <p:spPr bwMode="auto">
          <a:xfrm rot="16200000">
            <a:off x="4455719" y="-2276640"/>
            <a:ext cx="72209" cy="808990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6882AD-D523-CB76-7515-28068B86553D}"/>
              </a:ext>
            </a:extLst>
          </p:cNvPr>
          <p:cNvSpPr/>
          <p:nvPr/>
        </p:nvSpPr>
        <p:spPr bwMode="auto">
          <a:xfrm rot="16200000">
            <a:off x="1012197" y="1614167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E77EEFD-FC9C-5F51-12C1-CFA8FB0C1806}"/>
              </a:ext>
            </a:extLst>
          </p:cNvPr>
          <p:cNvSpPr/>
          <p:nvPr/>
        </p:nvSpPr>
        <p:spPr bwMode="auto">
          <a:xfrm rot="16200000">
            <a:off x="4523105" y="1584941"/>
            <a:ext cx="323850" cy="366183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4E4D54-59D5-CF3F-4A87-D6024B58B1D4}"/>
              </a:ext>
            </a:extLst>
          </p:cNvPr>
          <p:cNvSpPr/>
          <p:nvPr/>
        </p:nvSpPr>
        <p:spPr bwMode="auto">
          <a:xfrm rot="16200000">
            <a:off x="6023640" y="1600523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b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BCD301-CEB1-725A-DF50-825EF3FFC226}"/>
              </a:ext>
            </a:extLst>
          </p:cNvPr>
          <p:cNvCxnSpPr>
            <a:cxnSpLocks/>
          </p:cNvCxnSpPr>
          <p:nvPr/>
        </p:nvCxnSpPr>
        <p:spPr>
          <a:xfrm rot="16200000">
            <a:off x="3013658" y="1598194"/>
            <a:ext cx="0" cy="18786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9804306-6E2C-5804-FA00-3C93030241B7}"/>
              </a:ext>
            </a:extLst>
          </p:cNvPr>
          <p:cNvSpPr/>
          <p:nvPr/>
        </p:nvSpPr>
        <p:spPr bwMode="auto">
          <a:xfrm rot="16200000">
            <a:off x="2689808" y="1607691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4F33266-AB4E-9446-BE38-0D11835CC0DE}"/>
              </a:ext>
            </a:extLst>
          </p:cNvPr>
          <p:cNvSpPr/>
          <p:nvPr/>
        </p:nvSpPr>
        <p:spPr bwMode="auto">
          <a:xfrm rot="16200000">
            <a:off x="7619145" y="1606107"/>
            <a:ext cx="323850" cy="3238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5A806-9FAF-0089-D197-E6F037CF0454}"/>
              </a:ext>
            </a:extLst>
          </p:cNvPr>
          <p:cNvSpPr txBox="1"/>
          <p:nvPr/>
        </p:nvSpPr>
        <p:spPr bwMode="auto">
          <a:xfrm>
            <a:off x="2402823" y="3009692"/>
            <a:ext cx="897819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Develop action plans and metrics for subgoals</a:t>
            </a:r>
            <a:endParaRPr lang="en-US" sz="1600" i="1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8A697-59CA-2777-9C41-7C08B1522107}"/>
              </a:ext>
            </a:extLst>
          </p:cNvPr>
          <p:cNvSpPr txBox="1"/>
          <p:nvPr/>
        </p:nvSpPr>
        <p:spPr bwMode="auto">
          <a:xfrm>
            <a:off x="590406" y="2963651"/>
            <a:ext cx="1069834" cy="1015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Affirm mission</a:t>
            </a:r>
            <a:r>
              <a:rPr lang="en-US" sz="1100" dirty="0">
                <a:effectLst/>
              </a:rPr>
              <a:t> </a:t>
            </a:r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/</a:t>
            </a:r>
            <a:r>
              <a:rPr lang="en-US" sz="1100" dirty="0">
                <a:effectLst/>
              </a:rPr>
              <a:t> </a:t>
            </a:r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vision statements; Refine and prioritize subgoals</a:t>
            </a:r>
            <a:endParaRPr lang="en-US" sz="1600" i="1" dirty="0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83C31-835A-5F8E-740E-EA0B256288F8}"/>
              </a:ext>
            </a:extLst>
          </p:cNvPr>
          <p:cNvSpPr txBox="1"/>
          <p:nvPr/>
        </p:nvSpPr>
        <p:spPr bwMode="auto">
          <a:xfrm>
            <a:off x="4236119" y="3009692"/>
            <a:ext cx="897819" cy="5078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Review action plans and metrics</a:t>
            </a:r>
            <a:endParaRPr lang="en-US" sz="1600" i="1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237322-D264-157E-613F-E9A901D93EC6}"/>
              </a:ext>
            </a:extLst>
          </p:cNvPr>
          <p:cNvSpPr txBox="1"/>
          <p:nvPr/>
        </p:nvSpPr>
        <p:spPr bwMode="auto">
          <a:xfrm>
            <a:off x="5736654" y="2849211"/>
            <a:ext cx="897819" cy="8463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Communicate and distribute strategic plan across school and campus</a:t>
            </a:r>
            <a:endParaRPr lang="en-US" sz="1600" i="1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957D0-348F-5A6C-FA5D-227ED40C8850}"/>
              </a:ext>
            </a:extLst>
          </p:cNvPr>
          <p:cNvSpPr txBox="1"/>
          <p:nvPr/>
        </p:nvSpPr>
        <p:spPr bwMode="auto">
          <a:xfrm>
            <a:off x="7331063" y="2925053"/>
            <a:ext cx="897819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i="1" dirty="0">
                <a:solidFill>
                  <a:srgbClr val="178CCB"/>
                </a:solidFill>
                <a:latin typeface="Arial"/>
                <a:cs typeface="Helvetica"/>
              </a:rPr>
              <a:t>Review progress and update as needed</a:t>
            </a:r>
            <a:endParaRPr lang="en-US" sz="1600" i="1" dirty="0"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3E3F7C-677F-96F6-F777-2460C6B59EED}"/>
              </a:ext>
            </a:extLst>
          </p:cNvPr>
          <p:cNvSpPr/>
          <p:nvPr/>
        </p:nvSpPr>
        <p:spPr bwMode="auto">
          <a:xfrm>
            <a:off x="2068958" y="997527"/>
            <a:ext cx="1608586" cy="3133898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678237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3004-7E9C-43D7-9AD0-69C119E4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10" y="278002"/>
            <a:ext cx="8173580" cy="5367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New Vision and Mission Statements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3FBF5DD-41B3-4B76-97F6-185B37D53238}"/>
              </a:ext>
            </a:extLst>
          </p:cNvPr>
          <p:cNvSpPr txBox="1">
            <a:spLocks/>
          </p:cNvSpPr>
          <p:nvPr/>
        </p:nvSpPr>
        <p:spPr>
          <a:xfrm>
            <a:off x="595767" y="1412789"/>
            <a:ext cx="8671361" cy="7871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None/>
              <a:tabLst/>
              <a:defRPr sz="1600" b="0" i="0">
                <a:solidFill>
                  <a:srgbClr val="05204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sz="20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sz="16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defTabSz="640064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sz="2000" b="0">
                <a:latin typeface="+mj-lt"/>
              </a:defRPr>
            </a:lvl5pPr>
            <a:lvl6pPr marL="2514537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726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915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103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dirty="0"/>
              <a:t>To be the global leader in innovating pharmacy education, biomedical research, and health care.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59D2F-623D-4B36-9CDF-A284D38C79D5}"/>
              </a:ext>
            </a:extLst>
          </p:cNvPr>
          <p:cNvSpPr txBox="1"/>
          <p:nvPr/>
        </p:nvSpPr>
        <p:spPr bwMode="auto">
          <a:xfrm>
            <a:off x="413134" y="1114637"/>
            <a:ext cx="28778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F530F82-EF09-49D5-BE26-DE20A60F26A3}"/>
              </a:ext>
            </a:extLst>
          </p:cNvPr>
          <p:cNvSpPr txBox="1">
            <a:spLocks/>
          </p:cNvSpPr>
          <p:nvPr/>
        </p:nvSpPr>
        <p:spPr>
          <a:xfrm>
            <a:off x="595767" y="3221284"/>
            <a:ext cx="8788400" cy="1217337"/>
          </a:xfrm>
          <a:prstGeom prst="rect">
            <a:avLst/>
          </a:prstGeom>
        </p:spPr>
        <p:txBody>
          <a:bodyPr/>
          <a:lstStyle>
            <a:lvl1pPr marL="233357" indent="-23335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dirty="0">
                <a:solidFill>
                  <a:srgbClr val="052049"/>
                </a:solidFill>
              </a:rPr>
              <a:t>The UCSF School of Pharmacy leads in research, education, clinical care, and entrepreneurship to expand knowledge and improve the health of people everywhere.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BA5E7-6C55-4B47-8CFA-3D6150117C67}"/>
              </a:ext>
            </a:extLst>
          </p:cNvPr>
          <p:cNvSpPr txBox="1"/>
          <p:nvPr/>
        </p:nvSpPr>
        <p:spPr bwMode="auto">
          <a:xfrm>
            <a:off x="413134" y="2822639"/>
            <a:ext cx="2975415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10CD0-DC3C-4EDD-B675-97EBCA44E6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4448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3004-7E9C-43D7-9AD0-69C119E4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68553" cy="558235"/>
          </a:xfrm>
        </p:spPr>
        <p:txBody>
          <a:bodyPr/>
          <a:lstStyle/>
          <a:p>
            <a:r>
              <a:rPr lang="en-US" dirty="0">
                <a:latin typeface="+mn-lt"/>
                <a:cs typeface="Arial"/>
              </a:rPr>
              <a:t>Strategic Priority Co-Leads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9A937F-C2FC-47D9-A9EF-C05C41C3D967}"/>
              </a:ext>
            </a:extLst>
          </p:cNvPr>
          <p:cNvGraphicFramePr/>
          <p:nvPr/>
        </p:nvGraphicFramePr>
        <p:xfrm>
          <a:off x="153954" y="647700"/>
          <a:ext cx="8671178" cy="4067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CEFBE-AC89-4731-B951-47B22193AB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543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55BCFF-D121-4DFD-9B0A-AB40EA7C5AE1}"/>
              </a:ext>
            </a:extLst>
          </p:cNvPr>
          <p:cNvSpPr/>
          <p:nvPr/>
        </p:nvSpPr>
        <p:spPr bwMode="auto">
          <a:xfrm>
            <a:off x="551330" y="60512"/>
            <a:ext cx="7698441" cy="999565"/>
          </a:xfrm>
          <a:prstGeom prst="round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Research  Workgroup</a:t>
            </a:r>
            <a:endParaRPr lang="en-US" sz="3600">
              <a:solidFill>
                <a:schemeClr val="bg1"/>
              </a:solidFill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AD84B9-A70B-4BA9-94CF-5D33B0426DDF}"/>
              </a:ext>
            </a:extLst>
          </p:cNvPr>
          <p:cNvSpPr/>
          <p:nvPr/>
        </p:nvSpPr>
        <p:spPr bwMode="auto">
          <a:xfrm>
            <a:off x="793376" y="1196788"/>
            <a:ext cx="7523630" cy="3402921"/>
          </a:xfrm>
          <a:prstGeom prst="roundRect">
            <a:avLst/>
          </a:prstGeom>
          <a:solidFill>
            <a:srgbClr val="DDF9FB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Robin Corelli,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Tanja </a:t>
            </a:r>
            <a:r>
              <a:rPr lang="en-US" sz="2400" b="0" i="0" err="1">
                <a:solidFill>
                  <a:srgbClr val="000000"/>
                </a:solidFill>
                <a:effectLst/>
              </a:rPr>
              <a:t>Kortemme</a:t>
            </a:r>
            <a:r>
              <a:rPr lang="en-US" sz="2400" b="0" i="0">
                <a:solidFill>
                  <a:srgbClr val="000000"/>
                </a:solidFill>
                <a:effectLst/>
              </a:rPr>
              <a:t>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endParaRPr lang="en-US" sz="2400" b="0" i="0">
              <a:solidFill>
                <a:srgbClr val="000000"/>
              </a:solidFill>
              <a:effectLst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Steven Altschuler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Bill Degrado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Bo Huang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Deanna Kroetz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Akin Oni-</a:t>
            </a:r>
            <a:r>
              <a:rPr lang="en-US" sz="2400" b="0" i="0" err="1">
                <a:solidFill>
                  <a:srgbClr val="000000"/>
                </a:solidFill>
                <a:effectLst/>
              </a:rPr>
              <a:t>Orisan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Kathryn Phillips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Catera Wilder </a:t>
            </a:r>
            <a:endParaRPr lang="en-US" sz="2000" b="0" i="0">
              <a:solidFill>
                <a:srgbClr val="000000"/>
              </a:solidFill>
              <a:effectLst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88E3E-E5E4-4CA4-B16F-4DD2D8BCF7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6DE57-D456-4533-ADBA-8FE915C7C8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59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5450-7252-408C-8D11-1030EEFC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1" y="103030"/>
            <a:ext cx="8173580" cy="624757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r>
              <a:rPr lang="en-US" b="1">
                <a:solidFill>
                  <a:schemeClr val="accent2"/>
                </a:solidFill>
                <a:latin typeface="Garamond"/>
                <a:cs typeface="Arial"/>
              </a:rPr>
              <a:t>1. Research</a:t>
            </a:r>
            <a:endParaRPr lang="en-US" b="1">
              <a:solidFill>
                <a:schemeClr val="accent2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A5C42B-8311-4E24-8E15-CD0C8254C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2956" y="668701"/>
          <a:ext cx="8640008" cy="3903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6E643-F19D-4490-ABEF-061CDA78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2F3E4-9E2A-47ED-993D-B5C6795C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40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55BCFF-D121-4DFD-9B0A-AB40EA7C5AE1}"/>
              </a:ext>
            </a:extLst>
          </p:cNvPr>
          <p:cNvSpPr/>
          <p:nvPr/>
        </p:nvSpPr>
        <p:spPr bwMode="auto">
          <a:xfrm>
            <a:off x="551330" y="60512"/>
            <a:ext cx="7698441" cy="999565"/>
          </a:xfrm>
          <a:prstGeom prst="roundRect">
            <a:avLst/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Education Workgroup</a:t>
            </a:r>
            <a:endParaRPr lang="en-US" sz="3200">
              <a:solidFill>
                <a:schemeClr val="bg1"/>
              </a:solidFill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AD84B9-A70B-4BA9-94CF-5D33B0426DDF}"/>
              </a:ext>
            </a:extLst>
          </p:cNvPr>
          <p:cNvSpPr/>
          <p:nvPr/>
        </p:nvSpPr>
        <p:spPr bwMode="auto">
          <a:xfrm>
            <a:off x="793376" y="1196788"/>
            <a:ext cx="7523630" cy="3402921"/>
          </a:xfrm>
          <a:prstGeom prst="roundRect">
            <a:avLst/>
          </a:prstGeom>
          <a:solidFill>
            <a:srgbClr val="FFE1E1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Conan MacDougall,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Brian Shoichet,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endParaRPr lang="en-US" sz="2400" b="0" i="0">
              <a:solidFill>
                <a:srgbClr val="000000"/>
              </a:solidFill>
              <a:effectLst/>
            </a:endParaRPr>
          </a:p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Mandy Brown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Leslie Floren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Katherine Gruenberg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Igor Mitrovic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l" rtl="0" fontAlgn="base"/>
            <a:endParaRPr lang="en-US" sz="1600" b="0" i="0">
              <a:solidFill>
                <a:srgbClr val="000000"/>
              </a:solidFill>
              <a:effectLst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3725A7-603B-440E-8CA6-0A0593DB5B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E3479-2620-49B0-A61B-AFC6912A2E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7707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5450-7252-408C-8D11-1030EEFC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1" y="128788"/>
            <a:ext cx="8173580" cy="598999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r>
              <a:rPr lang="en-US" b="1">
                <a:solidFill>
                  <a:srgbClr val="C00000"/>
                </a:solidFill>
                <a:latin typeface="Garamond"/>
                <a:cs typeface="Arial"/>
              </a:rPr>
              <a:t>2. Education</a:t>
            </a:r>
            <a:endParaRPr lang="en-US" sz="1600" b="1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A5C42B-8311-4E24-8E15-CD0C8254C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0814" y="736717"/>
          <a:ext cx="8523268" cy="316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D3665-51D7-46A7-8822-D2B4C6DF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CC144-6178-4A7C-8773-34B145FC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25952D-AE18-4ECB-15D8-ED98DF6D9804}"/>
              </a:ext>
            </a:extLst>
          </p:cNvPr>
          <p:cNvGrpSpPr/>
          <p:nvPr/>
        </p:nvGrpSpPr>
        <p:grpSpPr>
          <a:xfrm>
            <a:off x="753651" y="3915214"/>
            <a:ext cx="7636698" cy="605493"/>
            <a:chOff x="399775" y="2838008"/>
            <a:chExt cx="7636698" cy="60549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02FBBD8-33B4-DE87-7B0F-3B5B13D08E9C}"/>
                </a:ext>
              </a:extLst>
            </p:cNvPr>
            <p:cNvSpPr/>
            <p:nvPr/>
          </p:nvSpPr>
          <p:spPr>
            <a:xfrm>
              <a:off x="399775" y="2838008"/>
              <a:ext cx="7636698" cy="60549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5CF6AC6A-F7FC-CB5F-48D8-7F54BC99B501}"/>
                </a:ext>
              </a:extLst>
            </p:cNvPr>
            <p:cNvSpPr txBox="1"/>
            <p:nvPr/>
          </p:nvSpPr>
          <p:spPr>
            <a:xfrm>
              <a:off x="429333" y="2867566"/>
              <a:ext cx="7577582" cy="5463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bg1"/>
                  </a:solidFill>
                  <a:ea typeface="+mn-lt"/>
                  <a:cs typeface="+mn-lt"/>
                </a:rPr>
                <a:t>2.6 Leverage and develop educational technologies and faculty/staff expertise to</a:t>
              </a:r>
              <a:br>
                <a:rPr lang="en-US" sz="1400" b="1" kern="1200" dirty="0">
                  <a:solidFill>
                    <a:schemeClr val="bg1"/>
                  </a:solidFill>
                  <a:ea typeface="+mn-lt"/>
                  <a:cs typeface="+mn-lt"/>
                </a:rPr>
              </a:br>
              <a:r>
                <a:rPr lang="en-US" sz="1400" b="1" kern="1200" dirty="0">
                  <a:solidFill>
                    <a:schemeClr val="bg1"/>
                  </a:solidFill>
                  <a:ea typeface="+mn-lt"/>
                  <a:cs typeface="+mn-lt"/>
                </a:rPr>
                <a:t>deliver and transform health professions 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911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5CA08-6E55-257E-A377-F0CCF05C35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3657A4-2AB9-C0EB-EE2F-8DD484761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>
                <a:cs typeface="Arial"/>
              </a:rPr>
              <a:t>Updates from the Dean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cs typeface="Arial"/>
              </a:rPr>
              <a:t>Clinical Pharmacogenomics Program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cs typeface="Arial"/>
              </a:rPr>
              <a:t>School Strategic Planning Process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cs typeface="Arial"/>
              </a:rPr>
              <a:t>Panel Discussion and Q&amp;A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B162A19-1435-741B-99F0-E66D7048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05" y="683261"/>
            <a:ext cx="7753790" cy="45858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sz="3200" dirty="0">
                <a:cs typeface="Arial"/>
              </a:rPr>
              <a:t>Agenda</a:t>
            </a:r>
            <a:br>
              <a:rPr lang="en-US" sz="3200" dirty="0">
                <a:cs typeface="Arial"/>
              </a:rPr>
            </a:br>
            <a:br>
              <a:rPr lang="en-US" sz="3200" dirty="0">
                <a:cs typeface="Arial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6541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55BCFF-D121-4DFD-9B0A-AB40EA7C5AE1}"/>
              </a:ext>
            </a:extLst>
          </p:cNvPr>
          <p:cNvSpPr/>
          <p:nvPr/>
        </p:nvSpPr>
        <p:spPr bwMode="auto">
          <a:xfrm>
            <a:off x="551330" y="32804"/>
            <a:ext cx="7698441" cy="999565"/>
          </a:xfrm>
          <a:prstGeom prst="roundRect">
            <a:avLst/>
          </a:prstGeom>
          <a:solidFill>
            <a:srgbClr val="F48024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chemeClr val="bg1"/>
                </a:solidFill>
                <a:latin typeface="+mj-lt"/>
              </a:rPr>
              <a:t>Patient Care Workgroup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AD84B9-A70B-4BA9-94CF-5D33B0426DDF}"/>
              </a:ext>
            </a:extLst>
          </p:cNvPr>
          <p:cNvSpPr/>
          <p:nvPr/>
        </p:nvSpPr>
        <p:spPr bwMode="auto">
          <a:xfrm>
            <a:off x="726141" y="1182933"/>
            <a:ext cx="7523630" cy="3402921"/>
          </a:xfrm>
          <a:prstGeom prst="roundRect">
            <a:avLst/>
          </a:prstGeom>
          <a:solidFill>
            <a:srgbClr val="FDE4CF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Lisa Kroon,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Katherine Yang,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endParaRPr lang="en-US" sz="2400" b="0" i="0">
              <a:solidFill>
                <a:srgbClr val="000000"/>
              </a:solidFill>
              <a:effectLst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Ashley Thompson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Shirley Wong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Donna Dare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Matt Jacobson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Desi Kotis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Rita Shane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248F92-4E6B-4DC8-AB54-109F77F8F7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7277D-E662-430F-A6F0-FC3F928C77B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6323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5450-7252-408C-8D11-1030EEFC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1" y="128788"/>
            <a:ext cx="8173580" cy="598999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r>
              <a:rPr lang="en-US" b="1">
                <a:solidFill>
                  <a:srgbClr val="F48024"/>
                </a:solidFill>
                <a:latin typeface="Garamond"/>
                <a:cs typeface="Arial"/>
              </a:rPr>
              <a:t>3. Patient Care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D7F58-4B5F-4B4E-A22B-88F32373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74388-5DE6-4635-AFAB-FED04DEB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21</a:t>
            </a:fld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96510BE-E652-DC59-8FB2-6D8CBC6CE5AD}"/>
              </a:ext>
            </a:extLst>
          </p:cNvPr>
          <p:cNvSpPr/>
          <p:nvPr/>
        </p:nvSpPr>
        <p:spPr bwMode="auto">
          <a:xfrm>
            <a:off x="713509" y="935182"/>
            <a:ext cx="7640804" cy="678873"/>
          </a:xfrm>
          <a:prstGeom prst="roundRect">
            <a:avLst/>
          </a:prstGeom>
          <a:solidFill>
            <a:srgbClr val="F48024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>
              <a:lnSpc>
                <a:spcPct val="90000"/>
              </a:lnSpc>
            </a:pPr>
            <a:endParaRPr lang="en-US" sz="1400" b="1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3.1  Pharmacists take ownership of medication management with emphasis on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vulnerable, high-risk patients to optimize health outcomes.</a:t>
            </a:r>
          </a:p>
          <a:p>
            <a:pPr>
              <a:lnSpc>
                <a:spcPct val="90000"/>
              </a:lnSpc>
            </a:pPr>
            <a:endParaRPr lang="en-US" sz="14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59F758E-7FC2-43EB-0971-F7CEC1289B95}"/>
              </a:ext>
            </a:extLst>
          </p:cNvPr>
          <p:cNvSpPr/>
          <p:nvPr/>
        </p:nvSpPr>
        <p:spPr bwMode="auto">
          <a:xfrm>
            <a:off x="713509" y="1821450"/>
            <a:ext cx="7633876" cy="796636"/>
          </a:xfrm>
          <a:prstGeom prst="roundRect">
            <a:avLst/>
          </a:prstGeom>
          <a:solidFill>
            <a:srgbClr val="F48024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  <a:ea typeface="+mn-lt"/>
                <a:cs typeface="+mn-lt"/>
              </a:rPr>
              <a:t>3.2  Translate health data to design precise, safe, and cost-effective medication therapies </a:t>
            </a:r>
          </a:p>
          <a:p>
            <a:pPr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  <a:ea typeface="+mn-lt"/>
                <a:cs typeface="+mn-lt"/>
              </a:rPr>
              <a:t>for individual patients and populations</a:t>
            </a:r>
            <a:endParaRPr lang="en-US" sz="14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557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55BCFF-D121-4DFD-9B0A-AB40EA7C5AE1}"/>
              </a:ext>
            </a:extLst>
          </p:cNvPr>
          <p:cNvSpPr/>
          <p:nvPr/>
        </p:nvSpPr>
        <p:spPr bwMode="auto">
          <a:xfrm>
            <a:off x="551330" y="18950"/>
            <a:ext cx="7698441" cy="99956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chemeClr val="bg1"/>
                </a:solidFill>
                <a:latin typeface="+mj-lt"/>
              </a:rPr>
              <a:t>People Workgroup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AD84B9-A70B-4BA9-94CF-5D33B0426DDF}"/>
              </a:ext>
            </a:extLst>
          </p:cNvPr>
          <p:cNvSpPr/>
          <p:nvPr/>
        </p:nvSpPr>
        <p:spPr bwMode="auto">
          <a:xfrm>
            <a:off x="726141" y="1182933"/>
            <a:ext cx="7523630" cy="3402921"/>
          </a:xfrm>
          <a:prstGeom prst="roundRect">
            <a:avLst/>
          </a:prstGeom>
          <a:solidFill>
            <a:srgbClr val="C9DBFF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 rtl="0" fontAlgn="base"/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ctr" rtl="0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Michelle Arkin and Sharon Youmans, </a:t>
            </a:r>
            <a:r>
              <a:rPr lang="en-US" sz="2400" dirty="0">
                <a:solidFill>
                  <a:srgbClr val="000000"/>
                </a:solidFill>
              </a:rPr>
              <a:t>Co-leads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  </a:t>
            </a:r>
          </a:p>
          <a:p>
            <a:pPr algn="ctr" rtl="0" fontAlgn="base"/>
            <a:r>
              <a:rPr lang="en-US" sz="2400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Guo </a:t>
            </a:r>
            <a:endParaRPr lang="en-US" sz="2400" b="0" i="0" dirty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Karen Hamblett </a:t>
            </a:r>
            <a:endParaRPr lang="en-US" sz="2400" b="0" i="0" dirty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Ray Ho </a:t>
            </a:r>
            <a:endParaRPr lang="en-US" sz="2400" b="0" i="0" dirty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Justin Lewis </a:t>
            </a:r>
            <a:endParaRPr lang="en-US" sz="2400" b="0" i="0" dirty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Aashish </a:t>
            </a:r>
            <a:r>
              <a:rPr lang="en-US" sz="2400" b="0" i="0" dirty="0" err="1">
                <a:solidFill>
                  <a:srgbClr val="000000"/>
                </a:solidFill>
                <a:effectLst/>
              </a:rPr>
              <a:t>Manglik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</a:t>
            </a:r>
            <a:endParaRPr lang="en-US" sz="2400" b="0" i="0" dirty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Keya Patel </a:t>
            </a:r>
            <a:endParaRPr lang="en-US" sz="2400" b="0" i="0" dirty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Caleb </a:t>
            </a:r>
            <a:r>
              <a:rPr lang="en-US" sz="2400" b="0" i="0" dirty="0" err="1">
                <a:solidFill>
                  <a:srgbClr val="000000"/>
                </a:solidFill>
                <a:effectLst/>
              </a:rPr>
              <a:t>Rux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</a:t>
            </a:r>
            <a:endParaRPr lang="en-US" sz="2400" b="0" i="0" dirty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000" b="0" i="0" dirty="0">
                <a:solidFill>
                  <a:srgbClr val="000000"/>
                </a:solidFill>
                <a:effectLst/>
              </a:rPr>
              <a:t>Zi Yao</a:t>
            </a:r>
          </a:p>
          <a:p>
            <a:pPr algn="ctr" rtl="0" fontAlgn="base"/>
            <a:endParaRPr lang="en-US" sz="2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91D5EB-5004-402F-B9BE-ADBC0FE0E3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846A6-0B66-47A8-9223-5322E823A4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177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5450-7252-408C-8D11-1030EEFC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1" y="90152"/>
            <a:ext cx="8173580" cy="637636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r>
              <a:rPr lang="en-US" b="1">
                <a:solidFill>
                  <a:schemeClr val="tx1">
                    <a:lumMod val="90000"/>
                    <a:lumOff val="10000"/>
                  </a:schemeClr>
                </a:solidFill>
                <a:latin typeface="Garamond"/>
                <a:cs typeface="Arial"/>
              </a:rPr>
              <a:t>4. People</a:t>
            </a:r>
            <a:endParaRPr lang="en-US" b="1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A5C42B-8311-4E24-8E15-CD0C8254C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2956" y="727788"/>
          <a:ext cx="8541126" cy="393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4A6A8-FFC0-41E8-9A43-75A3B873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83385-1C0E-460C-AD3E-9111DA4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36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55BCFF-D121-4DFD-9B0A-AB40EA7C5AE1}"/>
              </a:ext>
            </a:extLst>
          </p:cNvPr>
          <p:cNvSpPr/>
          <p:nvPr/>
        </p:nvSpPr>
        <p:spPr bwMode="auto">
          <a:xfrm>
            <a:off x="425879" y="18950"/>
            <a:ext cx="8311757" cy="999565"/>
          </a:xfrm>
          <a:prstGeom prst="round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chemeClr val="bg1"/>
                </a:solidFill>
                <a:latin typeface="+mj-lt"/>
              </a:rPr>
              <a:t>Diversity, Equity &amp; Inclusion Workgroup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AD84B9-A70B-4BA9-94CF-5D33B0426DDF}"/>
              </a:ext>
            </a:extLst>
          </p:cNvPr>
          <p:cNvSpPr/>
          <p:nvPr/>
        </p:nvSpPr>
        <p:spPr bwMode="auto">
          <a:xfrm>
            <a:off x="726141" y="1182933"/>
            <a:ext cx="7523630" cy="3402921"/>
          </a:xfrm>
          <a:prstGeom prst="roundRect">
            <a:avLst/>
          </a:prstGeom>
          <a:solidFill>
            <a:srgbClr val="D6EDFA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Ryan Hernandez,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Stephanie Hsia,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endParaRPr lang="en-US" sz="2400" b="0" i="0">
              <a:solidFill>
                <a:srgbClr val="000000"/>
              </a:solidFill>
              <a:effectLst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Danica Fujimori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Joel Gonzales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Michael Keiser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Daisha Matthews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Rupa Tuan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Samantha Valle-Oseguera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Carla Washington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E7D161-B593-45FC-8602-E746C3A2B2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94C09-A024-4BD3-BF4B-9CB8B3B809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2496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5450-7252-408C-8D11-1030EEFC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1" y="128788"/>
            <a:ext cx="8173580" cy="598999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r>
              <a:rPr lang="en-US" b="1">
                <a:solidFill>
                  <a:srgbClr val="178CCB"/>
                </a:solidFill>
                <a:latin typeface="Garamond"/>
                <a:cs typeface="Arial"/>
              </a:rPr>
              <a:t>5. DEI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A5C42B-8311-4E24-8E15-CD0C8254C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167" y="660034"/>
          <a:ext cx="7997184" cy="3823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EA32B-E051-48B5-AC16-F0D38759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87969-3B47-461E-93D6-4C4E75BE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9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55BCFF-D121-4DFD-9B0A-AB40EA7C5AE1}"/>
              </a:ext>
            </a:extLst>
          </p:cNvPr>
          <p:cNvSpPr/>
          <p:nvPr/>
        </p:nvSpPr>
        <p:spPr bwMode="auto">
          <a:xfrm>
            <a:off x="455774" y="57863"/>
            <a:ext cx="8232452" cy="999565"/>
          </a:xfrm>
          <a:prstGeom prst="round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chemeClr val="bg1"/>
                </a:solidFill>
                <a:latin typeface="+mj-lt"/>
              </a:rPr>
              <a:t>Strategic Support Workgroup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AD84B9-A70B-4BA9-94CF-5D33B0426DDF}"/>
              </a:ext>
            </a:extLst>
          </p:cNvPr>
          <p:cNvSpPr/>
          <p:nvPr/>
        </p:nvSpPr>
        <p:spPr bwMode="auto">
          <a:xfrm>
            <a:off x="726141" y="1182933"/>
            <a:ext cx="7523630" cy="3402921"/>
          </a:xfrm>
          <a:prstGeom prst="roundRect">
            <a:avLst/>
          </a:prstGeom>
          <a:solidFill>
            <a:srgbClr val="EBF5D7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Eric Davila,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Alesia Woods, </a:t>
            </a:r>
            <a:r>
              <a:rPr lang="en-US" sz="2400">
                <a:solidFill>
                  <a:srgbClr val="000000"/>
                </a:solidFill>
              </a:rPr>
              <a:t>Co-lead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Adam Abate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Kim Cantero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Jaime Fraser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fontAlgn="base"/>
            <a:r>
              <a:rPr lang="en-US" sz="2400" b="0" i="0">
                <a:solidFill>
                  <a:srgbClr val="000000"/>
                </a:solidFill>
                <a:effectLst/>
              </a:rPr>
              <a:t>Bo O’Hare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Adam </a:t>
            </a:r>
            <a:r>
              <a:rPr lang="en-US" sz="2400" b="0" i="0" err="1">
                <a:solidFill>
                  <a:srgbClr val="000000"/>
                </a:solidFill>
                <a:effectLst/>
              </a:rPr>
              <a:t>Renslo</a:t>
            </a:r>
            <a:r>
              <a:rPr lang="en-US" sz="2400" b="0" i="0">
                <a:solidFill>
                  <a:srgbClr val="000000"/>
                </a:solidFill>
                <a:effectLst/>
              </a:rPr>
              <a:t>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Jim Wells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  <a:p>
            <a:pPr algn="ctr" rtl="0" fontAlgn="base"/>
            <a:r>
              <a:rPr lang="en-US" sz="2400" b="0" i="0">
                <a:solidFill>
                  <a:srgbClr val="000000"/>
                </a:solidFill>
                <a:effectLst/>
              </a:rPr>
              <a:t>Beth Winger </a:t>
            </a:r>
            <a:endParaRPr lang="en-US" sz="2400" b="0" i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28C710-39B4-4D0F-887E-8BAE296167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599C-74DA-41F3-872E-C276B957EC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0120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5450-7252-408C-8D11-1030EEFC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1" y="90152"/>
            <a:ext cx="8173580" cy="637636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r>
              <a:rPr lang="en-US" b="1">
                <a:solidFill>
                  <a:srgbClr val="90BD31"/>
                </a:solidFill>
                <a:latin typeface="Garamond"/>
                <a:cs typeface="Arial"/>
              </a:rPr>
              <a:t>6. Strategic Support</a:t>
            </a:r>
            <a:endParaRPr lang="en-US" b="1">
              <a:solidFill>
                <a:srgbClr val="90BD3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A5C42B-8311-4E24-8E15-CD0C8254C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2107" y="727788"/>
          <a:ext cx="8657207" cy="3820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C0CE3-F920-4458-8558-B20A8F95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6F8C1-9906-4692-A98E-BA73A1C4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55BCFF-D121-4DFD-9B0A-AB40EA7C5AE1}"/>
              </a:ext>
            </a:extLst>
          </p:cNvPr>
          <p:cNvSpPr/>
          <p:nvPr/>
        </p:nvSpPr>
        <p:spPr bwMode="auto">
          <a:xfrm>
            <a:off x="455774" y="57863"/>
            <a:ext cx="8232452" cy="999565"/>
          </a:xfrm>
          <a:prstGeom prst="roundRect">
            <a:avLst/>
          </a:prstGeom>
          <a:solidFill>
            <a:srgbClr val="6C62D0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chemeClr val="bg1"/>
                </a:solidFill>
                <a:latin typeface="+mj-lt"/>
              </a:rPr>
              <a:t>Transformative Partnerships Workgroup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AD84B9-A70B-4BA9-94CF-5D33B0426DDF}"/>
              </a:ext>
            </a:extLst>
          </p:cNvPr>
          <p:cNvSpPr/>
          <p:nvPr/>
        </p:nvSpPr>
        <p:spPr bwMode="auto">
          <a:xfrm>
            <a:off x="726141" y="1182933"/>
            <a:ext cx="7523630" cy="3347164"/>
          </a:xfrm>
          <a:prstGeom prst="roundRect">
            <a:avLst/>
          </a:prstGeom>
          <a:solidFill>
            <a:srgbClr val="E1DFF5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/>
            <a:r>
              <a:rPr lang="en-US" sz="2400">
                <a:ea typeface="+mn-lt"/>
                <a:cs typeface="+mn-lt"/>
              </a:rPr>
              <a:t>Jennifer </a:t>
            </a:r>
            <a:r>
              <a:rPr lang="en-US" sz="2400" err="1">
                <a:ea typeface="+mn-lt"/>
                <a:cs typeface="+mn-lt"/>
              </a:rPr>
              <a:t>Cocohoba</a:t>
            </a:r>
            <a:r>
              <a:rPr lang="en-US" sz="2400">
                <a:ea typeface="+mn-lt"/>
                <a:cs typeface="+mn-lt"/>
              </a:rPr>
              <a:t>, Co-lead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sz="2400">
                <a:ea typeface="+mn-lt"/>
                <a:cs typeface="+mn-lt"/>
              </a:rPr>
              <a:t>Nevan </a:t>
            </a:r>
            <a:r>
              <a:rPr lang="en-US" sz="2400" err="1">
                <a:ea typeface="+mn-lt"/>
                <a:cs typeface="+mn-lt"/>
              </a:rPr>
              <a:t>Krogan</a:t>
            </a:r>
            <a:r>
              <a:rPr lang="en-US" sz="2400">
                <a:ea typeface="+mn-lt"/>
                <a:cs typeface="+mn-lt"/>
              </a:rPr>
              <a:t>, Co-lead</a:t>
            </a:r>
            <a:endParaRPr lang="en-US">
              <a:cs typeface="Arial"/>
            </a:endParaRPr>
          </a:p>
          <a:p>
            <a:pPr algn="ctr"/>
            <a:r>
              <a:rPr lang="en-US" sz="2400">
                <a:ea typeface="+mn-lt"/>
                <a:cs typeface="+mn-lt"/>
              </a:rPr>
              <a:t>Kevin </a:t>
            </a:r>
            <a:r>
              <a:rPr lang="en-US" sz="2400" err="1">
                <a:ea typeface="+mn-lt"/>
                <a:cs typeface="+mn-lt"/>
              </a:rPr>
              <a:t>Rodondi</a:t>
            </a:r>
            <a:endParaRPr lang="en-US" sz="2400">
              <a:ea typeface="+mn-lt"/>
              <a:cs typeface="+mn-lt"/>
            </a:endParaRPr>
          </a:p>
          <a:p>
            <a:pPr algn="ctr"/>
            <a:r>
              <a:rPr lang="en-US" sz="2400">
                <a:ea typeface="+mn-lt"/>
                <a:cs typeface="+mn-lt"/>
              </a:rPr>
              <a:t>Andrej Sali</a:t>
            </a:r>
            <a:endParaRPr lang="en-US"/>
          </a:p>
          <a:p>
            <a:pPr algn="ctr"/>
            <a:r>
              <a:rPr lang="en-US" sz="2400">
                <a:ea typeface="+mn-lt"/>
                <a:cs typeface="+mn-lt"/>
              </a:rPr>
              <a:t>Seth Shipman</a:t>
            </a:r>
            <a:endParaRPr lang="en-US" sz="2400" b="0" i="0">
              <a:effectLst/>
              <a:ea typeface="+mn-lt"/>
              <a:cs typeface="+mn-lt"/>
            </a:endParaRPr>
          </a:p>
          <a:p>
            <a:pPr algn="ctr"/>
            <a:r>
              <a:rPr lang="en-US" sz="2400">
                <a:ea typeface="+mn-lt"/>
                <a:cs typeface="+mn-lt"/>
              </a:rPr>
              <a:t>Marilyn Stebbins</a:t>
            </a:r>
            <a:endParaRPr lang="en-US" sz="2400" b="0" i="0">
              <a:effectLst/>
              <a:ea typeface="+mn-lt"/>
              <a:cs typeface="+mn-lt"/>
            </a:endParaRPr>
          </a:p>
          <a:p>
            <a:pPr algn="ctr"/>
            <a:r>
              <a:rPr lang="en-US" sz="2400">
                <a:ea typeface="+mn-lt"/>
                <a:cs typeface="+mn-lt"/>
              </a:rPr>
              <a:t>Bani Tamraz</a:t>
            </a:r>
            <a:endParaRPr lang="en-US" sz="2400" b="0" i="0">
              <a:effectLst/>
              <a:ea typeface="+mn-lt"/>
              <a:cs typeface="+mn-lt"/>
            </a:endParaRPr>
          </a:p>
          <a:p>
            <a:pPr algn="ctr"/>
            <a:r>
              <a:rPr lang="en-US" sz="2400">
                <a:ea typeface="+mn-lt"/>
                <a:cs typeface="+mn-lt"/>
              </a:rPr>
              <a:t>Balyn Zaro</a:t>
            </a:r>
            <a:endParaRPr lang="en-US" sz="2400" b="0" i="0">
              <a:effectLst/>
              <a:ea typeface="+mn-lt"/>
              <a:cs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EE7FB7-E816-46BC-A9A0-9584B9A369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2D02E-2036-4360-A1BA-25CC378922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404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5450-7252-408C-8D11-1030EEFC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1" y="115910"/>
            <a:ext cx="8173580" cy="611878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r>
              <a:rPr lang="en-US" b="1">
                <a:solidFill>
                  <a:srgbClr val="6C62D0"/>
                </a:solidFill>
                <a:latin typeface="Garamond"/>
                <a:cs typeface="Arial"/>
              </a:rPr>
              <a:t>7. Transformative Partnerships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A5C42B-8311-4E24-8E15-CD0C8254C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0540" y="729611"/>
          <a:ext cx="8523542" cy="377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67EA3-8F67-4D77-8F0D-010978D1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Pharmacy Retreat - Strategic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6AEF2-ADE6-4CD5-81A8-5606F766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6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0E6F32-76C3-B845-7D50-FB9F394915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2466" y="279401"/>
            <a:ext cx="8579191" cy="4572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+mn-lt"/>
              </a:rPr>
              <a:t>Welcome to Our New Faculty and Staff  </a:t>
            </a:r>
            <a:r>
              <a:rPr lang="en-US" sz="1600" dirty="0">
                <a:latin typeface="+mn-lt"/>
              </a:rPr>
              <a:t>(Since Jan 2022)</a:t>
            </a:r>
            <a:endParaRPr lang="en-US" sz="3200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9C967-48B9-DA99-8B94-0E212A374F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8133" y="1121014"/>
            <a:ext cx="2119539" cy="236744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BTS</a:t>
            </a:r>
          </a:p>
          <a:p>
            <a:r>
              <a:rPr lang="en-US" sz="1200" dirty="0"/>
              <a:t>Shondell Moody (CAO)</a:t>
            </a:r>
          </a:p>
          <a:p>
            <a:r>
              <a:rPr lang="en-US" sz="1200" dirty="0"/>
              <a:t>Wan-Yu Lai</a:t>
            </a:r>
          </a:p>
          <a:p>
            <a:endParaRPr lang="en-US" sz="300" dirty="0"/>
          </a:p>
          <a:p>
            <a:pPr marL="0" indent="0">
              <a:buNone/>
            </a:pPr>
            <a:r>
              <a:rPr lang="en-US" sz="1200" b="1" dirty="0"/>
              <a:t>Clinical Pharmacy</a:t>
            </a:r>
          </a:p>
          <a:p>
            <a:r>
              <a:rPr lang="en-US" sz="1200" dirty="0"/>
              <a:t>Alexandra Diiorio</a:t>
            </a:r>
          </a:p>
          <a:p>
            <a:r>
              <a:rPr lang="en-US" sz="1200" dirty="0"/>
              <a:t>Yvette Hellier</a:t>
            </a:r>
          </a:p>
          <a:p>
            <a:r>
              <a:rPr lang="en-US" sz="1200" dirty="0"/>
              <a:t>Jeanie Tran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789BF75-D1D8-E99D-720D-158004BF0195}"/>
              </a:ext>
            </a:extLst>
          </p:cNvPr>
          <p:cNvSpPr txBox="1">
            <a:spLocks/>
          </p:cNvSpPr>
          <p:nvPr/>
        </p:nvSpPr>
        <p:spPr>
          <a:xfrm>
            <a:off x="816687" y="1106423"/>
            <a:ext cx="2825464" cy="39596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33357" indent="-23335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BTS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Catera Wilder, PhD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Kyle Cromer, PhD (joint)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Arun Wiita, MD, PhD (joint)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Christopher Hernandez, PhD (joint)</a:t>
            </a:r>
          </a:p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Clinical Pharmacy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Shannan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Takhar, PharmD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Emily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Mrig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, PhD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Beth Winger, MD, PhD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Amelia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Deitchman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, PharmD, PhD</a:t>
            </a:r>
          </a:p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Pharmaceutical Chemistry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Kevin Leung, PhD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Katherine Susa, PhD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E6830E2-1A58-E5AE-36A0-23BC4A56E08A}"/>
              </a:ext>
            </a:extLst>
          </p:cNvPr>
          <p:cNvSpPr txBox="1">
            <a:spLocks/>
          </p:cNvSpPr>
          <p:nvPr/>
        </p:nvSpPr>
        <p:spPr>
          <a:xfrm>
            <a:off x="6859006" y="1121014"/>
            <a:ext cx="2204000" cy="24105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33357" indent="-23335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Dean’s Office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Ryan Johannesen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Nathan Dang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Joanne Chun</a:t>
            </a:r>
          </a:p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Pharmaceutical Chemistry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Kimberly Cantero (CAO)</a:t>
            </a: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Arezou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Razavi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233357" marR="0" lvl="0" indent="-233357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Francisco Noriega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727CB0-E539-4E68-067D-9938103A309D}"/>
              </a:ext>
            </a:extLst>
          </p:cNvPr>
          <p:cNvSpPr txBox="1"/>
          <p:nvPr/>
        </p:nvSpPr>
        <p:spPr bwMode="auto">
          <a:xfrm>
            <a:off x="6354748" y="829872"/>
            <a:ext cx="815929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ea typeface="+mn-ea"/>
                <a:cs typeface="+mn-cs"/>
              </a:rPr>
              <a:t>New Staff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CB660E-E063-D008-7D88-B9329F1D49B9}"/>
              </a:ext>
            </a:extLst>
          </p:cNvPr>
          <p:cNvCxnSpPr/>
          <p:nvPr/>
        </p:nvCxnSpPr>
        <p:spPr>
          <a:xfrm>
            <a:off x="4468761" y="904441"/>
            <a:ext cx="0" cy="397727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CE7B60EB-39C9-7266-2E23-0212FA07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43" y="1184114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FCB2FB7-C50C-C3D7-B45D-C369E7203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25" y="1919326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0F94087-C492-0CC2-F90A-7A3B0C334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42" y="2697122"/>
            <a:ext cx="640080" cy="6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hannan Takhar">
            <a:extLst>
              <a:ext uri="{FF2B5EF4-FFF2-40B4-BE49-F238E27FC236}">
                <a16:creationId xmlns:a16="http://schemas.microsoft.com/office/drawing/2014/main" id="{1C68AEEC-208E-7569-ACA8-CBF8B307F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797" y="4332698"/>
            <a:ext cx="640080" cy="6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Leung">
            <a:extLst>
              <a:ext uri="{FF2B5EF4-FFF2-40B4-BE49-F238E27FC236}">
                <a16:creationId xmlns:a16="http://schemas.microsoft.com/office/drawing/2014/main" id="{FD512763-5F08-11C0-78B6-45D1D1C63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3402" y="3531521"/>
            <a:ext cx="640080" cy="71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7"/>
          <a:stretch/>
        </p:blipFill>
        <p:spPr>
          <a:xfrm>
            <a:off x="95843" y="3520549"/>
            <a:ext cx="640080" cy="674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048" y="4356351"/>
            <a:ext cx="640080" cy="640080"/>
          </a:xfrm>
          <a:prstGeom prst="rect">
            <a:avLst/>
          </a:prstGeom>
        </p:spPr>
      </p:pic>
      <p:pic>
        <p:nvPicPr>
          <p:cNvPr id="5" name="Picture 4" descr="Beth Apsel Winger, MD, PhD">
            <a:extLst>
              <a:ext uri="{FF2B5EF4-FFF2-40B4-BE49-F238E27FC236}">
                <a16:creationId xmlns:a16="http://schemas.microsoft.com/office/drawing/2014/main" id="{2AA187C8-0C3D-48ED-A84D-1BAD185A675B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4602" y="196852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DD568A-BDF6-437B-9ED1-E089CB4ED3FB}"/>
              </a:ext>
            </a:extLst>
          </p:cNvPr>
          <p:cNvPicPr>
            <a:picLocks noGrp="1"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402" y="2778673"/>
            <a:ext cx="640080" cy="640080"/>
          </a:xfrm>
          <a:prstGeom prst="rect">
            <a:avLst/>
          </a:prstGeom>
        </p:spPr>
      </p:pic>
      <p:pic>
        <p:nvPicPr>
          <p:cNvPr id="8" name="Picture 7" descr="Emily Hammad Mrig, PhD (@emilyallia) / Twitter">
            <a:extLst>
              <a:ext uri="{FF2B5EF4-FFF2-40B4-BE49-F238E27FC236}">
                <a16:creationId xmlns:a16="http://schemas.microsoft.com/office/drawing/2014/main" id="{03674E5E-487B-4E63-A41C-3802114F0B9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048" y="1174090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589" y="3686105"/>
            <a:ext cx="640080" cy="651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882" y="3691966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175" y="3681825"/>
            <a:ext cx="640080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468" y="3673153"/>
            <a:ext cx="640080" cy="640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477" y="3673153"/>
            <a:ext cx="640080" cy="6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84" y="4390608"/>
            <a:ext cx="640080" cy="6138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334" y="4351613"/>
            <a:ext cx="640080" cy="64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5"/>
          <a:stretch/>
        </p:blipFill>
        <p:spPr>
          <a:xfrm>
            <a:off x="6992182" y="4329869"/>
            <a:ext cx="640080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984" y="4364331"/>
            <a:ext cx="640080" cy="6400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B727CB0-E539-4E68-067D-9938103A309D}"/>
              </a:ext>
            </a:extLst>
          </p:cNvPr>
          <p:cNvSpPr txBox="1"/>
          <p:nvPr/>
        </p:nvSpPr>
        <p:spPr bwMode="auto">
          <a:xfrm>
            <a:off x="1751485" y="854548"/>
            <a:ext cx="1043555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ea typeface="+mn-ea"/>
                <a:cs typeface="+mn-cs"/>
              </a:rPr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95474367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5CA08-6E55-257E-A377-F0CCF05C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30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B162A19-1435-741B-99F0-E66D7048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+mn-lt"/>
                <a:cs typeface="Arial"/>
              </a:rPr>
              <a:t>Panel Discussion and Q&amp;A:</a:t>
            </a:r>
            <a:br>
              <a:rPr lang="en-US" dirty="0">
                <a:latin typeface="+mn-lt"/>
                <a:cs typeface="Arial"/>
              </a:rPr>
            </a:br>
            <a:r>
              <a:rPr lang="en-US" dirty="0">
                <a:latin typeface="+mn-lt"/>
                <a:cs typeface="Arial"/>
              </a:rPr>
              <a:t>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4726897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5F433-C8E1-1756-B817-91FAA330E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C13EF-3591-7416-B0FF-4B4E31D5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85" y="777337"/>
            <a:ext cx="8632226" cy="3595158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 and support our faculty, students and staff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Dean’s Office sponsoring happy hours for faculty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postdocs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Genentech-UCSF School of Pharmacy PhD Student Diversity Fellowship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Create new opportunities for PharmD students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Finalizing agreement for new APPE slots at Pfizer San Diego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Computational Drug Discovery Master's Program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Hiring new teaching faculty in basic science departments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 PharmD Admissions To Date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8B4D-13D8-8A8C-B96E-8DD2B4FF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Updates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C6AADB21-03EB-ADBB-1C39-CDA4A64E1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813384"/>
              </p:ext>
            </p:extLst>
          </p:nvPr>
        </p:nvGraphicFramePr>
        <p:xfrm>
          <a:off x="5399027" y="3936194"/>
          <a:ext cx="356304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018">
                  <a:extLst>
                    <a:ext uri="{9D8B030D-6E8A-4147-A177-3AD203B41FA5}">
                      <a16:colId xmlns:a16="http://schemas.microsoft.com/office/drawing/2014/main" val="886307296"/>
                    </a:ext>
                  </a:extLst>
                </a:gridCol>
                <a:gridCol w="1062101">
                  <a:extLst>
                    <a:ext uri="{9D8B030D-6E8A-4147-A177-3AD203B41FA5}">
                      <a16:colId xmlns:a16="http://schemas.microsoft.com/office/drawing/2014/main" val="3440020117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1629762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Accepted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Waitlisted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Accepted offer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98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44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98723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5F433-C8E1-1756-B817-91FAA330E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C13EF-3591-7416-B0FF-4B4E31D5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5" y="657470"/>
            <a:ext cx="8137665" cy="1573843"/>
          </a:xfrm>
        </p:spPr>
        <p:txBody>
          <a:bodyPr>
            <a:noAutofit/>
          </a:bodyPr>
          <a:lstStyle/>
          <a:p>
            <a:r>
              <a:rPr lang="en-US" b="1" dirty="0"/>
              <a:t>Foster transformative partnerships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QBI mini-symposium on emerging infectious disease on 2/28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Launch of new Clinical Pharmacogenomics Program</a:t>
            </a:r>
          </a:p>
          <a:p>
            <a:pPr lvl="1"/>
            <a:r>
              <a:rPr lang="en-US" dirty="0"/>
              <a:t>UCSF Representation at AACP Annual Meeting (July)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8B4D-13D8-8A8C-B96E-8DD2B4FF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</a:rPr>
              <a:t>Updates (continued)</a:t>
            </a:r>
          </a:p>
        </p:txBody>
      </p:sp>
      <p:graphicFrame>
        <p:nvGraphicFramePr>
          <p:cNvPr id="6" name="Content Placeholder 14">
            <a:extLst>
              <a:ext uri="{FF2B5EF4-FFF2-40B4-BE49-F238E27FC236}">
                <a16:creationId xmlns:a16="http://schemas.microsoft.com/office/drawing/2014/main" id="{F90B410F-F471-495D-CF09-CCA2D46FD355}"/>
              </a:ext>
            </a:extLst>
          </p:cNvPr>
          <p:cNvGraphicFramePr>
            <a:graphicFrameLocks/>
          </p:cNvGraphicFramePr>
          <p:nvPr/>
        </p:nvGraphicFramePr>
        <p:xfrm>
          <a:off x="518166" y="2351180"/>
          <a:ext cx="8137525" cy="2481072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718957">
                  <a:extLst>
                    <a:ext uri="{9D8B030D-6E8A-4147-A177-3AD203B41FA5}">
                      <a16:colId xmlns:a16="http://schemas.microsoft.com/office/drawing/2014/main" val="2305213698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67224297"/>
                    </a:ext>
                  </a:extLst>
                </a:gridCol>
                <a:gridCol w="5847462">
                  <a:extLst>
                    <a:ext uri="{9D8B030D-6E8A-4147-A177-3AD203B41FA5}">
                      <a16:colId xmlns:a16="http://schemas.microsoft.com/office/drawing/2014/main" val="2267562617"/>
                    </a:ext>
                  </a:extLst>
                </a:gridCol>
              </a:tblGrid>
              <a:tr h="187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Authors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Title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extLst>
                  <a:ext uri="{0D108BD9-81ED-4DB2-BD59-A6C34878D82A}">
                    <a16:rowId xmlns:a16="http://schemas.microsoft.com/office/drawing/2014/main" val="2768237616"/>
                  </a:ext>
                </a:extLst>
              </a:tr>
              <a:tr h="187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Mini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Kathy Giacomini / Lawrence Lin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How Can Pharmacy School Faculty Get Research Funding from FDA?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extLst>
                  <a:ext uri="{0D108BD9-81ED-4DB2-BD59-A6C34878D82A}">
                    <a16:rowId xmlns:a16="http://schemas.microsoft.com/office/drawing/2014/main" val="3915896824"/>
                  </a:ext>
                </a:extLst>
              </a:tr>
              <a:tr h="187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CPD Section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Tram Cat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Surviving to Thriving: What’s New in Continuing Professional Development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extLst>
                  <a:ext uri="{0D108BD9-81ED-4DB2-BD59-A6C34878D82A}">
                    <a16:rowId xmlns:a16="http://schemas.microsoft.com/office/drawing/2014/main" val="3636557603"/>
                  </a:ext>
                </a:extLst>
              </a:tr>
              <a:tr h="339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Mini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Laura Armstrong / Yukiko Watanabe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Low tech course-level mapping report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extLst>
                  <a:ext uri="{0D108BD9-81ED-4DB2-BD59-A6C34878D82A}">
                    <a16:rowId xmlns:a16="http://schemas.microsoft.com/office/drawing/2014/main" val="1410741535"/>
                  </a:ext>
                </a:extLst>
              </a:tr>
              <a:tr h="187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Mini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Julie Reed / 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Conan MacDougall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Structured Communication Methods, QUILT &amp; Critical Reflection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extLst>
                  <a:ext uri="{0D108BD9-81ED-4DB2-BD59-A6C34878D82A}">
                    <a16:rowId xmlns:a16="http://schemas.microsoft.com/office/drawing/2014/main" val="440433651"/>
                  </a:ext>
                </a:extLst>
              </a:tr>
              <a:tr h="187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Mini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Stephanie Hsia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Structural competency curricula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extLst>
                  <a:ext uri="{0D108BD9-81ED-4DB2-BD59-A6C34878D82A}">
                    <a16:rowId xmlns:a16="http://schemas.microsoft.com/office/drawing/2014/main" val="4044643100"/>
                  </a:ext>
                </a:extLst>
              </a:tr>
              <a:tr h="339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Mini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Val </a:t>
                      </a:r>
                      <a:r>
                        <a:rPr lang="en-US" sz="1200" u="none" strike="noStrike" dirty="0" err="1">
                          <a:effectLst/>
                        </a:rPr>
                        <a:t>Clinard</a:t>
                      </a:r>
                      <a:r>
                        <a:rPr lang="en-US" sz="1200" u="none" strike="noStrike" dirty="0">
                          <a:effectLst/>
                        </a:rPr>
                        <a:t> / 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Kirsten </a:t>
                      </a:r>
                      <a:r>
                        <a:rPr lang="en-US" sz="1200" u="none" strike="noStrike" dirty="0" err="1">
                          <a:effectLst/>
                        </a:rPr>
                        <a:t>Balano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How do other professions evaluate student pharmacists: APPE-based Interprofessional Evaluation of student pharmacists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18288" marB="18288"/>
                </a:tc>
                <a:extLst>
                  <a:ext uri="{0D108BD9-81ED-4DB2-BD59-A6C34878D82A}">
                    <a16:rowId xmlns:a16="http://schemas.microsoft.com/office/drawing/2014/main" val="476401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01661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7FE408-BB6B-163D-448E-FF1C1152F5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School Town Hall · October 26,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45FA35-EB02-9DF5-930D-51F26B4147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38E8C-6689-F4FA-3035-0C3FD798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421E81-2AF4-C493-FDB4-ADD82E76F6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BD8D25-E229-F364-28E8-2CEEC3E8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1443BFA-6EDF-1CAF-BB0A-7856D3A9B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0791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C64404-029D-8742-8FEB-29FD9CC4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8B664-E8CB-4796-8AE3-A662347EFE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509B29-ECC7-459E-FCC8-528AFF6D99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47503" y="0"/>
            <a:ext cx="5347210" cy="51066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35AC4-41F4-2047-0551-0085ADD9E95D}"/>
              </a:ext>
            </a:extLst>
          </p:cNvPr>
          <p:cNvSpPr txBox="1">
            <a:spLocks/>
          </p:cNvSpPr>
          <p:nvPr/>
        </p:nvSpPr>
        <p:spPr>
          <a:xfrm>
            <a:off x="183240" y="1423981"/>
            <a:ext cx="7753790" cy="458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</a:rPr>
              <a:t>Congratulations</a:t>
            </a:r>
          </a:p>
          <a:p>
            <a:r>
              <a:rPr lang="en-US" b="1" dirty="0">
                <a:latin typeface="Arial" panose="020B0604020202020204" pitchFamily="34" charset="0"/>
              </a:rPr>
              <a:t>Bani </a:t>
            </a:r>
            <a:r>
              <a:rPr lang="en-US" b="1" dirty="0" err="1">
                <a:latin typeface="Arial" panose="020B0604020202020204" pitchFamily="34" charset="0"/>
              </a:rPr>
              <a:t>Tamraz</a:t>
            </a:r>
            <a:r>
              <a:rPr lang="en-US" b="1" dirty="0">
                <a:latin typeface="Arial" panose="020B0604020202020204" pitchFamily="34" charset="0"/>
              </a:rPr>
              <a:t> and</a:t>
            </a:r>
          </a:p>
          <a:p>
            <a:r>
              <a:rPr lang="en-US" b="1" dirty="0">
                <a:latin typeface="Arial" panose="020B0604020202020204" pitchFamily="34" charset="0"/>
              </a:rPr>
              <a:t>Lisa Kroon!</a:t>
            </a:r>
          </a:p>
        </p:txBody>
      </p:sp>
    </p:spTree>
    <p:extLst>
      <p:ext uri="{BB962C8B-B14F-4D97-AF65-F5344CB8AC3E}">
        <p14:creationId xmlns:p14="http://schemas.microsoft.com/office/powerpoint/2010/main" val="24280232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5CA08-6E55-257E-A377-F0CCF05C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8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B162A19-1435-741B-99F0-E66D7048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sz="3200" dirty="0">
                <a:latin typeface="+mn-lt"/>
                <a:cs typeface="Arial"/>
              </a:rPr>
              <a:t>School Strategic Planning Process</a:t>
            </a:r>
          </a:p>
        </p:txBody>
      </p:sp>
    </p:spTree>
    <p:extLst>
      <p:ext uri="{BB962C8B-B14F-4D97-AF65-F5344CB8AC3E}">
        <p14:creationId xmlns:p14="http://schemas.microsoft.com/office/powerpoint/2010/main" val="31296861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07D1D8-CAC4-FAFD-7F33-EB900421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259" y="3452311"/>
            <a:ext cx="5148249" cy="969325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000" b="1" dirty="0">
                <a:latin typeface="+mn-lt"/>
              </a:rPr>
              <a:t>School of Pharmacy Retreat 2/6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CA298-3E3D-94B2-B15C-8D55F1251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258" y="4421404"/>
            <a:ext cx="4979105" cy="558716"/>
          </a:xfr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ea typeface="+mn-ea"/>
              </a:rPr>
              <a:t>107 attendees</a:t>
            </a:r>
            <a:r>
              <a:rPr lang="en-US" sz="1800" dirty="0">
                <a:latin typeface="+mn-lt"/>
                <a:ea typeface="+mn-ea"/>
              </a:rPr>
              <a:t>: faculty, staff, students, alumni, UCSF leaders</a:t>
            </a:r>
          </a:p>
        </p:txBody>
      </p:sp>
      <p:pic>
        <p:nvPicPr>
          <p:cNvPr id="14" name="Picture 13" descr="A group of people looking at a whiteboard&#10;&#10;Description automatically generated with medium confidence">
            <a:extLst>
              <a:ext uri="{FF2B5EF4-FFF2-40B4-BE49-F238E27FC236}">
                <a16:creationId xmlns:a16="http://schemas.microsoft.com/office/drawing/2014/main" id="{C6C9A087-DABD-FB0E-0EAC-9DD954AFA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5" y="1"/>
            <a:ext cx="3636213" cy="3269579"/>
          </a:xfrm>
          <a:prstGeom prst="rect">
            <a:avLst/>
          </a:prstGeom>
        </p:spPr>
      </p:pic>
      <p:pic>
        <p:nvPicPr>
          <p:cNvPr id="8" name="Picture 7" descr="A group of people in a conference room&#10;&#10;Description automatically generated with medium confidence">
            <a:extLst>
              <a:ext uri="{FF2B5EF4-FFF2-40B4-BE49-F238E27FC236}">
                <a16:creationId xmlns:a16="http://schemas.microsoft.com/office/drawing/2014/main" id="{F113C149-12BB-F8C1-6107-DA9CA0750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729037" y="-1"/>
            <a:ext cx="5412677" cy="3269580"/>
          </a:xfrm>
          <a:prstGeom prst="rect">
            <a:avLst/>
          </a:prstGeom>
        </p:spPr>
      </p:pic>
      <p:pic>
        <p:nvPicPr>
          <p:cNvPr id="10" name="Picture 9" descr="A group of people standing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1E30D024-97BC-F757-A496-690CEF875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3354457"/>
            <a:ext cx="3636213" cy="17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3687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 marL="295275" marR="0" indent="-295275" algn="l" defTabSz="640080" rtl="0" eaLnBrk="1" fontAlgn="auto" latinLnBrk="0" hangingPunct="1">
          <a:lnSpc>
            <a:spcPct val="100000"/>
          </a:lnSpc>
          <a:spcBef>
            <a:spcPts val="0"/>
          </a:spcBef>
          <a:spcAft>
            <a:spcPts val="1000"/>
          </a:spcAft>
          <a:buClr>
            <a:srgbClr val="0093D0"/>
          </a:buClr>
          <a:buSzPct val="80000"/>
          <a:buFont typeface="Wingdings" charset="2"/>
          <a:buChar char="§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52049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Blank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DAFBFDB520B24DB406E4BE468B2FDF" ma:contentTypeVersion="11" ma:contentTypeDescription="Create a new document." ma:contentTypeScope="" ma:versionID="9f063cb0d8c4da4d4ea28aa0b4cc9538">
  <xsd:schema xmlns:xsd="http://www.w3.org/2001/XMLSchema" xmlns:xs="http://www.w3.org/2001/XMLSchema" xmlns:p="http://schemas.microsoft.com/office/2006/metadata/properties" xmlns:ns2="42e0c5b0-54cc-4cca-9728-2c1d04d27873" xmlns:ns3="e7ddaa56-68ef-412f-b034-967b3a8396aa" targetNamespace="http://schemas.microsoft.com/office/2006/metadata/properties" ma:root="true" ma:fieldsID="a3769ca20cf78c94f60325545575b135" ns2:_="" ns3:_="">
    <xsd:import namespace="42e0c5b0-54cc-4cca-9728-2c1d04d27873"/>
    <xsd:import namespace="e7ddaa56-68ef-412f-b034-967b3a839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0c5b0-54cc-4cca-9728-2c1d04d27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973eda6-ee47-49cd-8b90-1ba368fd38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daa56-68ef-412f-b034-967b3a8396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42e0c5b0-54cc-4cca-9728-2c1d04d278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8FDD09-521C-49C8-85F7-12D8A5FF09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e0c5b0-54cc-4cca-9728-2c1d04d27873"/>
    <ds:schemaRef ds:uri="e7ddaa56-68ef-412f-b034-967b3a8396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48DB2A-A2BB-49B9-B517-04CB45F2482A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7ddaa56-68ef-412f-b034-967b3a8396aa"/>
    <ds:schemaRef ds:uri="42e0c5b0-54cc-4cca-9728-2c1d04d2787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50</TotalTime>
  <Words>1828</Words>
  <Application>Microsoft Macintosh PowerPoint</Application>
  <PresentationFormat>On-screen Show (16:9)</PresentationFormat>
  <Paragraphs>340</Paragraphs>
  <Slides>30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.AppleSystemUIFont</vt:lpstr>
      <vt:lpstr>Arial</vt:lpstr>
      <vt:lpstr>Calibri</vt:lpstr>
      <vt:lpstr>Calibri Light</vt:lpstr>
      <vt:lpstr>Garamond</vt:lpstr>
      <vt:lpstr>Helvetica</vt:lpstr>
      <vt:lpstr>Helvetica Neue Light</vt:lpstr>
      <vt:lpstr>Symbol</vt:lpstr>
      <vt:lpstr>Wingdings</vt:lpstr>
      <vt:lpstr>UCSF Classic</vt:lpstr>
      <vt:lpstr>UCSF Contemporary</vt:lpstr>
      <vt:lpstr>Blank</vt:lpstr>
      <vt:lpstr>PowerPoint Presentation</vt:lpstr>
      <vt:lpstr>Agenda  </vt:lpstr>
      <vt:lpstr>Welcome to Our New Faculty and Staff  (Since Jan 2022)</vt:lpstr>
      <vt:lpstr>Updates</vt:lpstr>
      <vt:lpstr>Updates (continued)</vt:lpstr>
      <vt:lpstr>PowerPoint Presentation</vt:lpstr>
      <vt:lpstr>PowerPoint Presentation</vt:lpstr>
      <vt:lpstr>School Strategic Planning Process</vt:lpstr>
      <vt:lpstr>School of Pharmacy Retreat 2/6</vt:lpstr>
      <vt:lpstr>PowerPoint Presentation</vt:lpstr>
      <vt:lpstr>PowerPoint Presentation</vt:lpstr>
      <vt:lpstr>Development Process for Strategic Plan</vt:lpstr>
      <vt:lpstr>Development Process for Strategic Plan</vt:lpstr>
      <vt:lpstr>New Vision and Mission Statements</vt:lpstr>
      <vt:lpstr>Strategic Priority Co-Leads</vt:lpstr>
      <vt:lpstr>PowerPoint Presentation</vt:lpstr>
      <vt:lpstr>1. Research</vt:lpstr>
      <vt:lpstr>PowerPoint Presentation</vt:lpstr>
      <vt:lpstr>2. Education</vt:lpstr>
      <vt:lpstr>PowerPoint Presentation</vt:lpstr>
      <vt:lpstr>3. Patient Care</vt:lpstr>
      <vt:lpstr>PowerPoint Presentation</vt:lpstr>
      <vt:lpstr>4. People</vt:lpstr>
      <vt:lpstr>PowerPoint Presentation</vt:lpstr>
      <vt:lpstr>5. DEI</vt:lpstr>
      <vt:lpstr>PowerPoint Presentation</vt:lpstr>
      <vt:lpstr>6. Strategic Support</vt:lpstr>
      <vt:lpstr>PowerPoint Presentation</vt:lpstr>
      <vt:lpstr>7. Transformative Partnerships</vt:lpstr>
      <vt:lpstr>Panel Discussion and Q&amp;A: Strategic Plan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Gadye, Levi</cp:lastModifiedBy>
  <cp:revision>29</cp:revision>
  <cp:lastPrinted>2023-03-02T15:33:19Z</cp:lastPrinted>
  <dcterms:created xsi:type="dcterms:W3CDTF">2017-04-18T17:07:44Z</dcterms:created>
  <dcterms:modified xsi:type="dcterms:W3CDTF">2023-03-07T20:13:34Z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0x0101006DDAFBFDB520B24DB406E4BE468B2FDF</vt:lpwstr>
  </property>
  <property fmtid="{D5CDD505-2E9C-101B-9397-08002B2CF9AE}" pid="3" name="MediaServiceImageTags">
    <vt:lpwstr/>
  </property>
</Properties>
</file>