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7" r:id="rId2"/>
    <p:sldId id="266"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2709C6C-5321-E641-A33A-74ED7EE99B16}" name="Kroon, Lisa" initials="KL" userId="S::Lisa.Kroon@ucsf.edu::2fa041b7-8a1d-48de-9885-b929646de98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5329A0-EBC0-40A6-86E8-DE1C41F00D1B}" v="28" dt="2023-10-15T01:58:30.0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4979" autoAdjust="0"/>
    <p:restoredTop sz="59743" autoAdjust="0"/>
  </p:normalViewPr>
  <p:slideViewPr>
    <p:cSldViewPr snapToGrid="0">
      <p:cViewPr varScale="1">
        <p:scale>
          <a:sx n="40" d="100"/>
          <a:sy n="40" d="100"/>
        </p:scale>
        <p:origin x="1272" y="3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8/10/relationships/authors" Target="author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F3E22C-5FF6-4EC9-86AC-250FDD907C0E}" type="datetimeFigureOut">
              <a:rPr lang="en-US" smtClean="0"/>
              <a:t>10/17/2023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E5B882-82D4-48CD-BABC-F6E94CFBC2BA}" type="slidenum">
              <a:rPr lang="en-US" smtClean="0"/>
              <a:t>‹#›</a:t>
            </a:fld>
            <a:endParaRPr lang="en-US"/>
          </a:p>
        </p:txBody>
      </p:sp>
    </p:spTree>
    <p:extLst>
      <p:ext uri="{BB962C8B-B14F-4D97-AF65-F5344CB8AC3E}">
        <p14:creationId xmlns:p14="http://schemas.microsoft.com/office/powerpoint/2010/main" val="1244657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AI not new to clinical pharmacy practice</a:t>
            </a:r>
          </a:p>
          <a:p>
            <a:endParaRPr lang="en-US" dirty="0"/>
          </a:p>
          <a:p>
            <a:r>
              <a:rPr lang="en-US" dirty="0"/>
              <a:t>As AI continues to evolve in general and at UCSF, as </a:t>
            </a:r>
            <a:r>
              <a:rPr lang="en-US" dirty="0" err="1"/>
              <a:t>wth</a:t>
            </a:r>
            <a:r>
              <a:rPr lang="en-US" dirty="0"/>
              <a:t> everything need to be ready to embrace changes and welcome changes that will evolve pharmacists to practice at top of license.</a:t>
            </a:r>
          </a:p>
          <a:p>
            <a:endParaRPr lang="en-US" dirty="0"/>
          </a:p>
          <a:p>
            <a:r>
              <a:rPr lang="en-US" dirty="0"/>
              <a:t>It may be helpful to paint a picture.  We work very closely with our medical center pharmacy colleagues but pharmacy is smaller and the model is different than that of the SOM.  In the SOP (primary appointment) we have 24 faculty with some kind of pharmacy patient care, admin or consultative service.  17 of those persons are practicing at UCSF – mix of outpatient, TOC, inpatient roles.</a:t>
            </a:r>
          </a:p>
          <a:p>
            <a:endParaRPr lang="en-US" dirty="0"/>
          </a:p>
          <a:p>
            <a:r>
              <a:rPr lang="en-US" dirty="0"/>
              <a:t>All of us have the opportunities to promote…</a:t>
            </a:r>
          </a:p>
          <a:p>
            <a:endParaRPr lang="en-US" dirty="0"/>
          </a:p>
          <a:p>
            <a:r>
              <a:rPr lang="en-US" dirty="0"/>
              <a:t>*******************************************</a:t>
            </a:r>
          </a:p>
          <a:p>
            <a:endParaRPr lang="en-US" dirty="0"/>
          </a:p>
          <a:p>
            <a:r>
              <a:rPr lang="en-US" dirty="0"/>
              <a:t>1.  Brian Alldredge – outpatient – neurology  - UCSF</a:t>
            </a:r>
          </a:p>
          <a:p>
            <a:r>
              <a:rPr lang="en-US" dirty="0"/>
              <a:t>2.  Kirsten Balano – outpatient – primary care – Outside</a:t>
            </a:r>
          </a:p>
          <a:p>
            <a:r>
              <a:rPr lang="en-US" dirty="0"/>
              <a:t>3.  Leslie Floren – inpatient – TOC – UCSF</a:t>
            </a:r>
          </a:p>
          <a:p>
            <a:r>
              <a:rPr lang="en-US" dirty="0"/>
              <a:t>4.  Tram Cat – inpatient – critical care – UCSF</a:t>
            </a:r>
          </a:p>
          <a:p>
            <a:r>
              <a:rPr lang="en-US" dirty="0"/>
              <a:t>5.  Val Clinard – inpatient – TOC – UCSF</a:t>
            </a:r>
          </a:p>
          <a:p>
            <a:r>
              <a:rPr lang="en-US" dirty="0"/>
              <a:t>6.  Jen Cocohoba – outpatient – HIV – UCSF</a:t>
            </a:r>
          </a:p>
          <a:p>
            <a:r>
              <a:rPr lang="en-US" dirty="0"/>
              <a:t>7.  Robin Corelli – administrative – primary care – Outside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8.  Cathi Dennehy – inpatient – TOC – UCSF</a:t>
            </a:r>
          </a:p>
          <a:p>
            <a:r>
              <a:rPr lang="en-US" dirty="0"/>
              <a:t>9.  Katherine Gruenberg – inpatient – ID – UCSF</a:t>
            </a:r>
          </a:p>
          <a:p>
            <a:r>
              <a:rPr lang="en-US" dirty="0"/>
              <a:t>10.  Stuart Heard – administrative – CPCS – UCSF</a:t>
            </a:r>
          </a:p>
          <a:p>
            <a:r>
              <a:rPr lang="en-US" dirty="0"/>
              <a:t>11.  Stephanie Hsia – outpatient – Hypertension – UCSF</a:t>
            </a:r>
          </a:p>
          <a:p>
            <a:r>
              <a:rPr lang="en-US" dirty="0"/>
              <a:t>12.  Lisa Kroon – outpatient – Diabetes – UCSF</a:t>
            </a:r>
          </a:p>
          <a:p>
            <a:r>
              <a:rPr lang="en-US" dirty="0"/>
              <a:t>13.  Janel Long-Boyle – inpatient – pediatric oncology – UCSF</a:t>
            </a:r>
          </a:p>
          <a:p>
            <a:r>
              <a:rPr lang="en-US" dirty="0"/>
              <a:t>14.  Shal Lynch – administrative – </a:t>
            </a:r>
            <a:r>
              <a:rPr lang="en-US" dirty="0" err="1"/>
              <a:t>MediCal</a:t>
            </a:r>
            <a:r>
              <a:rPr lang="en-US" dirty="0"/>
              <a:t> DUR – Outside</a:t>
            </a:r>
          </a:p>
          <a:p>
            <a:r>
              <a:rPr lang="en-US" dirty="0"/>
              <a:t>15.  Conan MacDougall – inpatient – ID – UCSF</a:t>
            </a:r>
          </a:p>
          <a:p>
            <a:r>
              <a:rPr lang="en-US" dirty="0"/>
              <a:t>16.  Tiffany Pon – inpatient – General Medicine – Outside</a:t>
            </a:r>
          </a:p>
          <a:p>
            <a:r>
              <a:rPr lang="en-US" dirty="0"/>
              <a:t>17.  Jaekyu Shin – outpatient – primary care/geriatrics – Outside</a:t>
            </a:r>
          </a:p>
          <a:p>
            <a:r>
              <a:rPr lang="en-US" dirty="0"/>
              <a:t>18. Shannan Takhar – outpatient – primary care – Outside</a:t>
            </a:r>
          </a:p>
          <a:p>
            <a:r>
              <a:rPr lang="en-US" dirty="0"/>
              <a:t>19.  Bani Tamraz – administrative/consultation – </a:t>
            </a:r>
            <a:r>
              <a:rPr lang="en-US" dirty="0" err="1"/>
              <a:t>PgX</a:t>
            </a:r>
            <a:r>
              <a:rPr lang="en-US" dirty="0"/>
              <a:t> – UCSF</a:t>
            </a:r>
          </a:p>
          <a:p>
            <a:r>
              <a:rPr lang="en-US" dirty="0"/>
              <a:t>20.  Candy Tsourounis – administrative – general medicine – UCSF</a:t>
            </a:r>
          </a:p>
          <a:p>
            <a:r>
              <a:rPr lang="en-US" dirty="0"/>
              <a:t>21.  Sam Valle-</a:t>
            </a:r>
            <a:r>
              <a:rPr lang="en-US" dirty="0" err="1"/>
              <a:t>Osguera</a:t>
            </a:r>
            <a:r>
              <a:rPr lang="en-US" dirty="0"/>
              <a:t> – outpatient – primary care – outside</a:t>
            </a:r>
          </a:p>
          <a:p>
            <a:r>
              <a:rPr lang="en-US" dirty="0"/>
              <a:t>22.  Shirley Wong – outpatient – HTN – UCSF</a:t>
            </a:r>
          </a:p>
          <a:p>
            <a:r>
              <a:rPr lang="en-US" dirty="0"/>
              <a:t>23.  Katherine Yang – inpatient – ID – UCSF</a:t>
            </a:r>
          </a:p>
          <a:p>
            <a:r>
              <a:rPr lang="en-US" dirty="0"/>
              <a:t>24.  Crystal Zhou – outpatient – Cardiology - UCSF </a:t>
            </a:r>
          </a:p>
          <a:p>
            <a:endParaRPr lang="en-US" dirty="0"/>
          </a:p>
          <a:p>
            <a:r>
              <a:rPr lang="en-US" dirty="0"/>
              <a:t>24 faculty with some kind of pharmacy patient care administrative or consultative practice</a:t>
            </a:r>
          </a:p>
          <a:p>
            <a:r>
              <a:rPr lang="en-US" dirty="0"/>
              <a:t>17 at UCSF </a:t>
            </a:r>
            <a:r>
              <a:rPr lang="en-US" dirty="0">
                <a:sym typeface="Wingdings" panose="05000000000000000000" pitchFamily="2" charset="2"/>
              </a:rPr>
              <a:t> 6 outpatient, 3 TOC, 8 inpatient</a:t>
            </a:r>
            <a:endParaRPr lang="en-US" dirty="0"/>
          </a:p>
          <a:p>
            <a:endParaRPr lang="en-US" dirty="0"/>
          </a:p>
        </p:txBody>
      </p:sp>
      <p:sp>
        <p:nvSpPr>
          <p:cNvPr id="4" name="Slide Number Placeholder 3"/>
          <p:cNvSpPr>
            <a:spLocks noGrp="1"/>
          </p:cNvSpPr>
          <p:nvPr>
            <p:ph type="sldNum" sz="quarter" idx="5"/>
          </p:nvPr>
        </p:nvSpPr>
        <p:spPr/>
        <p:txBody>
          <a:bodyPr/>
          <a:lstStyle/>
          <a:p>
            <a:fld id="{DBE5B882-82D4-48CD-BABC-F6E94CFBC2BA}" type="slidenum">
              <a:rPr lang="en-US" smtClean="0"/>
              <a:t>1</a:t>
            </a:fld>
            <a:endParaRPr lang="en-US"/>
          </a:p>
        </p:txBody>
      </p:sp>
    </p:spTree>
    <p:extLst>
      <p:ext uri="{BB962C8B-B14F-4D97-AF65-F5344CB8AC3E}">
        <p14:creationId xmlns:p14="http://schemas.microsoft.com/office/powerpoint/2010/main" val="4247306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busy slide discusses existing and potential ways that AI can and will shape the practice of pharmacy</a:t>
            </a:r>
          </a:p>
          <a:p>
            <a:r>
              <a:rPr lang="en-US" dirty="0"/>
              <a:t>Everything is safety and efficacy</a:t>
            </a:r>
          </a:p>
        </p:txBody>
      </p:sp>
      <p:sp>
        <p:nvSpPr>
          <p:cNvPr id="4" name="Slide Number Placeholder 3"/>
          <p:cNvSpPr>
            <a:spLocks noGrp="1"/>
          </p:cNvSpPr>
          <p:nvPr>
            <p:ph type="sldNum" sz="quarter" idx="5"/>
          </p:nvPr>
        </p:nvSpPr>
        <p:spPr/>
        <p:txBody>
          <a:bodyPr/>
          <a:lstStyle/>
          <a:p>
            <a:fld id="{DBE5B882-82D4-48CD-BABC-F6E94CFBC2BA}" type="slidenum">
              <a:rPr lang="en-US" smtClean="0"/>
              <a:t>2</a:t>
            </a:fld>
            <a:endParaRPr lang="en-US"/>
          </a:p>
        </p:txBody>
      </p:sp>
    </p:spTree>
    <p:extLst>
      <p:ext uri="{BB962C8B-B14F-4D97-AF65-F5344CB8AC3E}">
        <p14:creationId xmlns:p14="http://schemas.microsoft.com/office/powerpoint/2010/main" val="29590356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EE144-2FAE-577F-42EC-30F1807347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1744F0F-F604-DB90-B984-CCE0296B5D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09C91EE-995F-317C-802B-FBCCF3DD28FA}"/>
              </a:ext>
            </a:extLst>
          </p:cNvPr>
          <p:cNvSpPr>
            <a:spLocks noGrp="1"/>
          </p:cNvSpPr>
          <p:nvPr>
            <p:ph type="dt" sz="half" idx="10"/>
          </p:nvPr>
        </p:nvSpPr>
        <p:spPr/>
        <p:txBody>
          <a:bodyPr/>
          <a:lstStyle/>
          <a:p>
            <a:fld id="{A73CFE95-EE27-4209-A4DD-AE89E5A76A89}" type="datetimeFigureOut">
              <a:rPr lang="en-US" smtClean="0"/>
              <a:t>10/17/2023</a:t>
            </a:fld>
            <a:endParaRPr lang="en-US"/>
          </a:p>
        </p:txBody>
      </p:sp>
      <p:sp>
        <p:nvSpPr>
          <p:cNvPr id="5" name="Footer Placeholder 4">
            <a:extLst>
              <a:ext uri="{FF2B5EF4-FFF2-40B4-BE49-F238E27FC236}">
                <a16:creationId xmlns:a16="http://schemas.microsoft.com/office/drawing/2014/main" id="{E467804B-780D-40A4-6C56-EAC542A2F1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1645B4-5F91-3A8E-0D26-0360F1A1230E}"/>
              </a:ext>
            </a:extLst>
          </p:cNvPr>
          <p:cNvSpPr>
            <a:spLocks noGrp="1"/>
          </p:cNvSpPr>
          <p:nvPr>
            <p:ph type="sldNum" sz="quarter" idx="12"/>
          </p:nvPr>
        </p:nvSpPr>
        <p:spPr/>
        <p:txBody>
          <a:bodyPr/>
          <a:lstStyle/>
          <a:p>
            <a:fld id="{E80E7D85-01F0-4D5E-B887-8D75C5CB18C7}" type="slidenum">
              <a:rPr lang="en-US" smtClean="0"/>
              <a:t>‹#›</a:t>
            </a:fld>
            <a:endParaRPr lang="en-US"/>
          </a:p>
        </p:txBody>
      </p:sp>
    </p:spTree>
    <p:extLst>
      <p:ext uri="{BB962C8B-B14F-4D97-AF65-F5344CB8AC3E}">
        <p14:creationId xmlns:p14="http://schemas.microsoft.com/office/powerpoint/2010/main" val="2044332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C65EE-5C34-281A-FB78-FD2E067D6BB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4CE806C-E6DA-6290-B013-CC9362B063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F19BF3-6633-6166-BC6C-6381F90188A9}"/>
              </a:ext>
            </a:extLst>
          </p:cNvPr>
          <p:cNvSpPr>
            <a:spLocks noGrp="1"/>
          </p:cNvSpPr>
          <p:nvPr>
            <p:ph type="dt" sz="half" idx="10"/>
          </p:nvPr>
        </p:nvSpPr>
        <p:spPr/>
        <p:txBody>
          <a:bodyPr/>
          <a:lstStyle/>
          <a:p>
            <a:fld id="{A73CFE95-EE27-4209-A4DD-AE89E5A76A89}" type="datetimeFigureOut">
              <a:rPr lang="en-US" smtClean="0"/>
              <a:t>10/17/2023</a:t>
            </a:fld>
            <a:endParaRPr lang="en-US"/>
          </a:p>
        </p:txBody>
      </p:sp>
      <p:sp>
        <p:nvSpPr>
          <p:cNvPr id="5" name="Footer Placeholder 4">
            <a:extLst>
              <a:ext uri="{FF2B5EF4-FFF2-40B4-BE49-F238E27FC236}">
                <a16:creationId xmlns:a16="http://schemas.microsoft.com/office/drawing/2014/main" id="{69E234D5-1A8C-BA15-56EE-95B464A709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686CA8-C710-615D-3ECF-A73F97C13EDB}"/>
              </a:ext>
            </a:extLst>
          </p:cNvPr>
          <p:cNvSpPr>
            <a:spLocks noGrp="1"/>
          </p:cNvSpPr>
          <p:nvPr>
            <p:ph type="sldNum" sz="quarter" idx="12"/>
          </p:nvPr>
        </p:nvSpPr>
        <p:spPr/>
        <p:txBody>
          <a:bodyPr/>
          <a:lstStyle/>
          <a:p>
            <a:fld id="{E80E7D85-01F0-4D5E-B887-8D75C5CB18C7}" type="slidenum">
              <a:rPr lang="en-US" smtClean="0"/>
              <a:t>‹#›</a:t>
            </a:fld>
            <a:endParaRPr lang="en-US"/>
          </a:p>
        </p:txBody>
      </p:sp>
    </p:spTree>
    <p:extLst>
      <p:ext uri="{BB962C8B-B14F-4D97-AF65-F5344CB8AC3E}">
        <p14:creationId xmlns:p14="http://schemas.microsoft.com/office/powerpoint/2010/main" val="694053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3845BC-8825-6917-1324-3DDEFEB0926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CA86F0C-AD8C-F5D3-5920-7442D2753D4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13B98C-805B-895C-204E-972378AC2C20}"/>
              </a:ext>
            </a:extLst>
          </p:cNvPr>
          <p:cNvSpPr>
            <a:spLocks noGrp="1"/>
          </p:cNvSpPr>
          <p:nvPr>
            <p:ph type="dt" sz="half" idx="10"/>
          </p:nvPr>
        </p:nvSpPr>
        <p:spPr/>
        <p:txBody>
          <a:bodyPr/>
          <a:lstStyle/>
          <a:p>
            <a:fld id="{A73CFE95-EE27-4209-A4DD-AE89E5A76A89}" type="datetimeFigureOut">
              <a:rPr lang="en-US" smtClean="0"/>
              <a:t>10/17/2023</a:t>
            </a:fld>
            <a:endParaRPr lang="en-US"/>
          </a:p>
        </p:txBody>
      </p:sp>
      <p:sp>
        <p:nvSpPr>
          <p:cNvPr id="5" name="Footer Placeholder 4">
            <a:extLst>
              <a:ext uri="{FF2B5EF4-FFF2-40B4-BE49-F238E27FC236}">
                <a16:creationId xmlns:a16="http://schemas.microsoft.com/office/drawing/2014/main" id="{6B5EDF0E-C825-B488-558F-16A29C20DE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2A01F3-5D0A-E80A-98DA-F706C25E54E8}"/>
              </a:ext>
            </a:extLst>
          </p:cNvPr>
          <p:cNvSpPr>
            <a:spLocks noGrp="1"/>
          </p:cNvSpPr>
          <p:nvPr>
            <p:ph type="sldNum" sz="quarter" idx="12"/>
          </p:nvPr>
        </p:nvSpPr>
        <p:spPr/>
        <p:txBody>
          <a:bodyPr/>
          <a:lstStyle/>
          <a:p>
            <a:fld id="{E80E7D85-01F0-4D5E-B887-8D75C5CB18C7}" type="slidenum">
              <a:rPr lang="en-US" smtClean="0"/>
              <a:t>‹#›</a:t>
            </a:fld>
            <a:endParaRPr lang="en-US"/>
          </a:p>
        </p:txBody>
      </p:sp>
    </p:spTree>
    <p:extLst>
      <p:ext uri="{BB962C8B-B14F-4D97-AF65-F5344CB8AC3E}">
        <p14:creationId xmlns:p14="http://schemas.microsoft.com/office/powerpoint/2010/main" val="685603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BB120-B92F-E1F5-6B83-74BB397221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C67622-1CCA-65C3-490B-5FC2BD88F1F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A5A747-AB00-0D10-F078-1A32B1BEC9EA}"/>
              </a:ext>
            </a:extLst>
          </p:cNvPr>
          <p:cNvSpPr>
            <a:spLocks noGrp="1"/>
          </p:cNvSpPr>
          <p:nvPr>
            <p:ph type="dt" sz="half" idx="10"/>
          </p:nvPr>
        </p:nvSpPr>
        <p:spPr/>
        <p:txBody>
          <a:bodyPr/>
          <a:lstStyle/>
          <a:p>
            <a:fld id="{A73CFE95-EE27-4209-A4DD-AE89E5A76A89}" type="datetimeFigureOut">
              <a:rPr lang="en-US" smtClean="0"/>
              <a:t>10/17/2023</a:t>
            </a:fld>
            <a:endParaRPr lang="en-US"/>
          </a:p>
        </p:txBody>
      </p:sp>
      <p:sp>
        <p:nvSpPr>
          <p:cNvPr id="5" name="Footer Placeholder 4">
            <a:extLst>
              <a:ext uri="{FF2B5EF4-FFF2-40B4-BE49-F238E27FC236}">
                <a16:creationId xmlns:a16="http://schemas.microsoft.com/office/drawing/2014/main" id="{F942F30D-36AF-3B82-FA44-E88DDCDBB7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6BF69F-DA26-17BA-8B3B-79518B25E7F2}"/>
              </a:ext>
            </a:extLst>
          </p:cNvPr>
          <p:cNvSpPr>
            <a:spLocks noGrp="1"/>
          </p:cNvSpPr>
          <p:nvPr>
            <p:ph type="sldNum" sz="quarter" idx="12"/>
          </p:nvPr>
        </p:nvSpPr>
        <p:spPr/>
        <p:txBody>
          <a:bodyPr/>
          <a:lstStyle/>
          <a:p>
            <a:fld id="{E80E7D85-01F0-4D5E-B887-8D75C5CB18C7}" type="slidenum">
              <a:rPr lang="en-US" smtClean="0"/>
              <a:t>‹#›</a:t>
            </a:fld>
            <a:endParaRPr lang="en-US"/>
          </a:p>
        </p:txBody>
      </p:sp>
    </p:spTree>
    <p:extLst>
      <p:ext uri="{BB962C8B-B14F-4D97-AF65-F5344CB8AC3E}">
        <p14:creationId xmlns:p14="http://schemas.microsoft.com/office/powerpoint/2010/main" val="3612658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7AF09-0782-4EF6-6A34-6E045509109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49BC163-ACF7-4FE8-BECC-F3996A6DA2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352AAB-0CE3-B532-445C-9CB240EF203F}"/>
              </a:ext>
            </a:extLst>
          </p:cNvPr>
          <p:cNvSpPr>
            <a:spLocks noGrp="1"/>
          </p:cNvSpPr>
          <p:nvPr>
            <p:ph type="dt" sz="half" idx="10"/>
          </p:nvPr>
        </p:nvSpPr>
        <p:spPr/>
        <p:txBody>
          <a:bodyPr/>
          <a:lstStyle/>
          <a:p>
            <a:fld id="{A73CFE95-EE27-4209-A4DD-AE89E5A76A89}" type="datetimeFigureOut">
              <a:rPr lang="en-US" smtClean="0"/>
              <a:t>10/17/2023</a:t>
            </a:fld>
            <a:endParaRPr lang="en-US"/>
          </a:p>
        </p:txBody>
      </p:sp>
      <p:sp>
        <p:nvSpPr>
          <p:cNvPr id="5" name="Footer Placeholder 4">
            <a:extLst>
              <a:ext uri="{FF2B5EF4-FFF2-40B4-BE49-F238E27FC236}">
                <a16:creationId xmlns:a16="http://schemas.microsoft.com/office/drawing/2014/main" id="{AFF8A6DD-24B4-34D0-5A2A-AD99262A3C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13D7D2-2225-21E3-3E18-7965427A1227}"/>
              </a:ext>
            </a:extLst>
          </p:cNvPr>
          <p:cNvSpPr>
            <a:spLocks noGrp="1"/>
          </p:cNvSpPr>
          <p:nvPr>
            <p:ph type="sldNum" sz="quarter" idx="12"/>
          </p:nvPr>
        </p:nvSpPr>
        <p:spPr/>
        <p:txBody>
          <a:bodyPr/>
          <a:lstStyle/>
          <a:p>
            <a:fld id="{E80E7D85-01F0-4D5E-B887-8D75C5CB18C7}" type="slidenum">
              <a:rPr lang="en-US" smtClean="0"/>
              <a:t>‹#›</a:t>
            </a:fld>
            <a:endParaRPr lang="en-US"/>
          </a:p>
        </p:txBody>
      </p:sp>
    </p:spTree>
    <p:extLst>
      <p:ext uri="{BB962C8B-B14F-4D97-AF65-F5344CB8AC3E}">
        <p14:creationId xmlns:p14="http://schemas.microsoft.com/office/powerpoint/2010/main" val="958337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431E0-F34F-BA6C-DD83-9D22CB1A2D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0B3C3B-FA5C-80C1-7433-56230243D9E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8D86CAB-E7BE-7A3E-17BE-D41BB9492FA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3080370-E32D-B318-A0D7-252C279A9522}"/>
              </a:ext>
            </a:extLst>
          </p:cNvPr>
          <p:cNvSpPr>
            <a:spLocks noGrp="1"/>
          </p:cNvSpPr>
          <p:nvPr>
            <p:ph type="dt" sz="half" idx="10"/>
          </p:nvPr>
        </p:nvSpPr>
        <p:spPr/>
        <p:txBody>
          <a:bodyPr/>
          <a:lstStyle/>
          <a:p>
            <a:fld id="{A73CFE95-EE27-4209-A4DD-AE89E5A76A89}" type="datetimeFigureOut">
              <a:rPr lang="en-US" smtClean="0"/>
              <a:t>10/17/2023</a:t>
            </a:fld>
            <a:endParaRPr lang="en-US"/>
          </a:p>
        </p:txBody>
      </p:sp>
      <p:sp>
        <p:nvSpPr>
          <p:cNvPr id="6" name="Footer Placeholder 5">
            <a:extLst>
              <a:ext uri="{FF2B5EF4-FFF2-40B4-BE49-F238E27FC236}">
                <a16:creationId xmlns:a16="http://schemas.microsoft.com/office/drawing/2014/main" id="{A9AA5211-5080-5E6F-E65C-A9A89DC6CC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8EB878-1004-B435-F4C3-EB4B3665EFE5}"/>
              </a:ext>
            </a:extLst>
          </p:cNvPr>
          <p:cNvSpPr>
            <a:spLocks noGrp="1"/>
          </p:cNvSpPr>
          <p:nvPr>
            <p:ph type="sldNum" sz="quarter" idx="12"/>
          </p:nvPr>
        </p:nvSpPr>
        <p:spPr/>
        <p:txBody>
          <a:bodyPr/>
          <a:lstStyle/>
          <a:p>
            <a:fld id="{E80E7D85-01F0-4D5E-B887-8D75C5CB18C7}" type="slidenum">
              <a:rPr lang="en-US" smtClean="0"/>
              <a:t>‹#›</a:t>
            </a:fld>
            <a:endParaRPr lang="en-US"/>
          </a:p>
        </p:txBody>
      </p:sp>
    </p:spTree>
    <p:extLst>
      <p:ext uri="{BB962C8B-B14F-4D97-AF65-F5344CB8AC3E}">
        <p14:creationId xmlns:p14="http://schemas.microsoft.com/office/powerpoint/2010/main" val="273016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F4383-0FEC-C527-9AF6-010A6F27786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D4239AD-81A2-256C-F924-3FEA97489D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9EF5EEA-6774-9F3E-7DC1-6631DBA270E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BDDA1B-281A-8AF1-D313-CFEE1A689F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41A76D-A3A1-B5E9-0066-CCD07EB85C8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D05CA3-167D-0227-D71D-C8A145862853}"/>
              </a:ext>
            </a:extLst>
          </p:cNvPr>
          <p:cNvSpPr>
            <a:spLocks noGrp="1"/>
          </p:cNvSpPr>
          <p:nvPr>
            <p:ph type="dt" sz="half" idx="10"/>
          </p:nvPr>
        </p:nvSpPr>
        <p:spPr/>
        <p:txBody>
          <a:bodyPr/>
          <a:lstStyle/>
          <a:p>
            <a:fld id="{A73CFE95-EE27-4209-A4DD-AE89E5A76A89}" type="datetimeFigureOut">
              <a:rPr lang="en-US" smtClean="0"/>
              <a:t>10/17/2023</a:t>
            </a:fld>
            <a:endParaRPr lang="en-US"/>
          </a:p>
        </p:txBody>
      </p:sp>
      <p:sp>
        <p:nvSpPr>
          <p:cNvPr id="8" name="Footer Placeholder 7">
            <a:extLst>
              <a:ext uri="{FF2B5EF4-FFF2-40B4-BE49-F238E27FC236}">
                <a16:creationId xmlns:a16="http://schemas.microsoft.com/office/drawing/2014/main" id="{A898CE83-175E-B876-7D80-2DBD3586848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5497B4C-04DC-59C3-7D62-BCC21FB5AEFA}"/>
              </a:ext>
            </a:extLst>
          </p:cNvPr>
          <p:cNvSpPr>
            <a:spLocks noGrp="1"/>
          </p:cNvSpPr>
          <p:nvPr>
            <p:ph type="sldNum" sz="quarter" idx="12"/>
          </p:nvPr>
        </p:nvSpPr>
        <p:spPr/>
        <p:txBody>
          <a:bodyPr/>
          <a:lstStyle/>
          <a:p>
            <a:fld id="{E80E7D85-01F0-4D5E-B887-8D75C5CB18C7}" type="slidenum">
              <a:rPr lang="en-US" smtClean="0"/>
              <a:t>‹#›</a:t>
            </a:fld>
            <a:endParaRPr lang="en-US"/>
          </a:p>
        </p:txBody>
      </p:sp>
    </p:spTree>
    <p:extLst>
      <p:ext uri="{BB962C8B-B14F-4D97-AF65-F5344CB8AC3E}">
        <p14:creationId xmlns:p14="http://schemas.microsoft.com/office/powerpoint/2010/main" val="3032563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5ACDD-B99F-455E-9683-E8B80EE131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20BDCFD-AF1A-8CC3-4347-86172A700CB7}"/>
              </a:ext>
            </a:extLst>
          </p:cNvPr>
          <p:cNvSpPr>
            <a:spLocks noGrp="1"/>
          </p:cNvSpPr>
          <p:nvPr>
            <p:ph type="dt" sz="half" idx="10"/>
          </p:nvPr>
        </p:nvSpPr>
        <p:spPr/>
        <p:txBody>
          <a:bodyPr/>
          <a:lstStyle/>
          <a:p>
            <a:fld id="{A73CFE95-EE27-4209-A4DD-AE89E5A76A89}" type="datetimeFigureOut">
              <a:rPr lang="en-US" smtClean="0"/>
              <a:t>10/17/2023</a:t>
            </a:fld>
            <a:endParaRPr lang="en-US"/>
          </a:p>
        </p:txBody>
      </p:sp>
      <p:sp>
        <p:nvSpPr>
          <p:cNvPr id="4" name="Footer Placeholder 3">
            <a:extLst>
              <a:ext uri="{FF2B5EF4-FFF2-40B4-BE49-F238E27FC236}">
                <a16:creationId xmlns:a16="http://schemas.microsoft.com/office/drawing/2014/main" id="{5CED85BE-DA59-62A0-14F9-2C776C5EB22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3E4323E-71C1-7378-F0AE-9BD487845A80}"/>
              </a:ext>
            </a:extLst>
          </p:cNvPr>
          <p:cNvSpPr>
            <a:spLocks noGrp="1"/>
          </p:cNvSpPr>
          <p:nvPr>
            <p:ph type="sldNum" sz="quarter" idx="12"/>
          </p:nvPr>
        </p:nvSpPr>
        <p:spPr/>
        <p:txBody>
          <a:bodyPr/>
          <a:lstStyle/>
          <a:p>
            <a:fld id="{E80E7D85-01F0-4D5E-B887-8D75C5CB18C7}" type="slidenum">
              <a:rPr lang="en-US" smtClean="0"/>
              <a:t>‹#›</a:t>
            </a:fld>
            <a:endParaRPr lang="en-US"/>
          </a:p>
        </p:txBody>
      </p:sp>
    </p:spTree>
    <p:extLst>
      <p:ext uri="{BB962C8B-B14F-4D97-AF65-F5344CB8AC3E}">
        <p14:creationId xmlns:p14="http://schemas.microsoft.com/office/powerpoint/2010/main" val="754846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5C6C33-B354-C1FA-ADD8-7BED97FECB64}"/>
              </a:ext>
            </a:extLst>
          </p:cNvPr>
          <p:cNvSpPr>
            <a:spLocks noGrp="1"/>
          </p:cNvSpPr>
          <p:nvPr>
            <p:ph type="dt" sz="half" idx="10"/>
          </p:nvPr>
        </p:nvSpPr>
        <p:spPr/>
        <p:txBody>
          <a:bodyPr/>
          <a:lstStyle/>
          <a:p>
            <a:fld id="{A73CFE95-EE27-4209-A4DD-AE89E5A76A89}" type="datetimeFigureOut">
              <a:rPr lang="en-US" smtClean="0"/>
              <a:t>10/17/2023</a:t>
            </a:fld>
            <a:endParaRPr lang="en-US"/>
          </a:p>
        </p:txBody>
      </p:sp>
      <p:sp>
        <p:nvSpPr>
          <p:cNvPr id="3" name="Footer Placeholder 2">
            <a:extLst>
              <a:ext uri="{FF2B5EF4-FFF2-40B4-BE49-F238E27FC236}">
                <a16:creationId xmlns:a16="http://schemas.microsoft.com/office/drawing/2014/main" id="{2A824E1D-DFA4-DA5E-AF61-EDAD3676569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7FB64E2-9D2B-999E-A208-FD4020445B95}"/>
              </a:ext>
            </a:extLst>
          </p:cNvPr>
          <p:cNvSpPr>
            <a:spLocks noGrp="1"/>
          </p:cNvSpPr>
          <p:nvPr>
            <p:ph type="sldNum" sz="quarter" idx="12"/>
          </p:nvPr>
        </p:nvSpPr>
        <p:spPr/>
        <p:txBody>
          <a:bodyPr/>
          <a:lstStyle/>
          <a:p>
            <a:fld id="{E80E7D85-01F0-4D5E-B887-8D75C5CB18C7}" type="slidenum">
              <a:rPr lang="en-US" smtClean="0"/>
              <a:t>‹#›</a:t>
            </a:fld>
            <a:endParaRPr lang="en-US"/>
          </a:p>
        </p:txBody>
      </p:sp>
    </p:spTree>
    <p:extLst>
      <p:ext uri="{BB962C8B-B14F-4D97-AF65-F5344CB8AC3E}">
        <p14:creationId xmlns:p14="http://schemas.microsoft.com/office/powerpoint/2010/main" val="3948616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7FAF8-0C7A-E981-C93E-843EA457A1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A12A38B-D036-C686-9213-6B2180861C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1075912-A26A-0947-8602-FF94648303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989359-CD56-A978-8832-E1A5413CF1F6}"/>
              </a:ext>
            </a:extLst>
          </p:cNvPr>
          <p:cNvSpPr>
            <a:spLocks noGrp="1"/>
          </p:cNvSpPr>
          <p:nvPr>
            <p:ph type="dt" sz="half" idx="10"/>
          </p:nvPr>
        </p:nvSpPr>
        <p:spPr/>
        <p:txBody>
          <a:bodyPr/>
          <a:lstStyle/>
          <a:p>
            <a:fld id="{A73CFE95-EE27-4209-A4DD-AE89E5A76A89}" type="datetimeFigureOut">
              <a:rPr lang="en-US" smtClean="0"/>
              <a:t>10/17/2023</a:t>
            </a:fld>
            <a:endParaRPr lang="en-US"/>
          </a:p>
        </p:txBody>
      </p:sp>
      <p:sp>
        <p:nvSpPr>
          <p:cNvPr id="6" name="Footer Placeholder 5">
            <a:extLst>
              <a:ext uri="{FF2B5EF4-FFF2-40B4-BE49-F238E27FC236}">
                <a16:creationId xmlns:a16="http://schemas.microsoft.com/office/drawing/2014/main" id="{02B62206-F513-15FB-26DB-073E71A771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9D8E1A-809A-870B-24BB-9AB78E0EE330}"/>
              </a:ext>
            </a:extLst>
          </p:cNvPr>
          <p:cNvSpPr>
            <a:spLocks noGrp="1"/>
          </p:cNvSpPr>
          <p:nvPr>
            <p:ph type="sldNum" sz="quarter" idx="12"/>
          </p:nvPr>
        </p:nvSpPr>
        <p:spPr/>
        <p:txBody>
          <a:bodyPr/>
          <a:lstStyle/>
          <a:p>
            <a:fld id="{E80E7D85-01F0-4D5E-B887-8D75C5CB18C7}" type="slidenum">
              <a:rPr lang="en-US" smtClean="0"/>
              <a:t>‹#›</a:t>
            </a:fld>
            <a:endParaRPr lang="en-US"/>
          </a:p>
        </p:txBody>
      </p:sp>
    </p:spTree>
    <p:extLst>
      <p:ext uri="{BB962C8B-B14F-4D97-AF65-F5344CB8AC3E}">
        <p14:creationId xmlns:p14="http://schemas.microsoft.com/office/powerpoint/2010/main" val="2510104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7C057-2DD8-A621-8B93-D9B22BB139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4AD2F55-D5C1-2EDF-3396-F0809113DE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718157-5751-A775-4AE6-05F83620BB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18194A-E4D9-89D6-762E-6C859F13E614}"/>
              </a:ext>
            </a:extLst>
          </p:cNvPr>
          <p:cNvSpPr>
            <a:spLocks noGrp="1"/>
          </p:cNvSpPr>
          <p:nvPr>
            <p:ph type="dt" sz="half" idx="10"/>
          </p:nvPr>
        </p:nvSpPr>
        <p:spPr/>
        <p:txBody>
          <a:bodyPr/>
          <a:lstStyle/>
          <a:p>
            <a:fld id="{A73CFE95-EE27-4209-A4DD-AE89E5A76A89}" type="datetimeFigureOut">
              <a:rPr lang="en-US" smtClean="0"/>
              <a:t>10/17/2023</a:t>
            </a:fld>
            <a:endParaRPr lang="en-US"/>
          </a:p>
        </p:txBody>
      </p:sp>
      <p:sp>
        <p:nvSpPr>
          <p:cNvPr id="6" name="Footer Placeholder 5">
            <a:extLst>
              <a:ext uri="{FF2B5EF4-FFF2-40B4-BE49-F238E27FC236}">
                <a16:creationId xmlns:a16="http://schemas.microsoft.com/office/drawing/2014/main" id="{31E7553F-E7A4-0FDF-31F4-9102C804AA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8AB95A-3534-2086-68B2-3C51E3C7757E}"/>
              </a:ext>
            </a:extLst>
          </p:cNvPr>
          <p:cNvSpPr>
            <a:spLocks noGrp="1"/>
          </p:cNvSpPr>
          <p:nvPr>
            <p:ph type="sldNum" sz="quarter" idx="12"/>
          </p:nvPr>
        </p:nvSpPr>
        <p:spPr/>
        <p:txBody>
          <a:bodyPr/>
          <a:lstStyle/>
          <a:p>
            <a:fld id="{E80E7D85-01F0-4D5E-B887-8D75C5CB18C7}" type="slidenum">
              <a:rPr lang="en-US" smtClean="0"/>
              <a:t>‹#›</a:t>
            </a:fld>
            <a:endParaRPr lang="en-US"/>
          </a:p>
        </p:txBody>
      </p:sp>
    </p:spTree>
    <p:extLst>
      <p:ext uri="{BB962C8B-B14F-4D97-AF65-F5344CB8AC3E}">
        <p14:creationId xmlns:p14="http://schemas.microsoft.com/office/powerpoint/2010/main" val="1983258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90A771-42D7-DC32-BF50-357BDE3B38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9552320-FB16-57AA-7E9C-B1B0EBFEE9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5D3172-BB7F-9BF7-7B41-DDCAF154A7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3CFE95-EE27-4209-A4DD-AE89E5A76A89}" type="datetimeFigureOut">
              <a:rPr lang="en-US" smtClean="0"/>
              <a:t>10/17/2023</a:t>
            </a:fld>
            <a:endParaRPr lang="en-US"/>
          </a:p>
        </p:txBody>
      </p:sp>
      <p:sp>
        <p:nvSpPr>
          <p:cNvPr id="5" name="Footer Placeholder 4">
            <a:extLst>
              <a:ext uri="{FF2B5EF4-FFF2-40B4-BE49-F238E27FC236}">
                <a16:creationId xmlns:a16="http://schemas.microsoft.com/office/drawing/2014/main" id="{050AAF27-3784-5275-A9C4-1237E555C1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200638B-1765-050C-DF85-361DF1981A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0E7D85-01F0-4D5E-B887-8D75C5CB18C7}" type="slidenum">
              <a:rPr lang="en-US" smtClean="0"/>
              <a:t>‹#›</a:t>
            </a:fld>
            <a:endParaRPr lang="en-US"/>
          </a:p>
        </p:txBody>
      </p:sp>
    </p:spTree>
    <p:extLst>
      <p:ext uri="{BB962C8B-B14F-4D97-AF65-F5344CB8AC3E}">
        <p14:creationId xmlns:p14="http://schemas.microsoft.com/office/powerpoint/2010/main" val="4074712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CD700-DC05-E59A-97F3-C9DA8686E531}"/>
              </a:ext>
            </a:extLst>
          </p:cNvPr>
          <p:cNvSpPr>
            <a:spLocks noGrp="1"/>
          </p:cNvSpPr>
          <p:nvPr>
            <p:ph type="title"/>
          </p:nvPr>
        </p:nvSpPr>
        <p:spPr/>
        <p:txBody>
          <a:bodyPr/>
          <a:lstStyle/>
          <a:p>
            <a:r>
              <a:rPr lang="en-US" dirty="0"/>
              <a:t>Artificial intelligence in pharmacy practice</a:t>
            </a:r>
          </a:p>
        </p:txBody>
      </p:sp>
      <p:sp>
        <p:nvSpPr>
          <p:cNvPr id="5" name="Content Placeholder 4">
            <a:extLst>
              <a:ext uri="{FF2B5EF4-FFF2-40B4-BE49-F238E27FC236}">
                <a16:creationId xmlns:a16="http://schemas.microsoft.com/office/drawing/2014/main" id="{D60DE707-9E87-F6A3-5A08-8CAE5E68212D}"/>
              </a:ext>
            </a:extLst>
          </p:cNvPr>
          <p:cNvSpPr>
            <a:spLocks noGrp="1"/>
          </p:cNvSpPr>
          <p:nvPr>
            <p:ph idx="1"/>
          </p:nvPr>
        </p:nvSpPr>
        <p:spPr/>
        <p:txBody>
          <a:bodyPr>
            <a:normAutofit/>
          </a:bodyPr>
          <a:lstStyle/>
          <a:p>
            <a:r>
              <a:rPr lang="en-US" dirty="0"/>
              <a:t>Exists, albeit usually in “lower” (narrow, reactive) forms</a:t>
            </a:r>
          </a:p>
          <a:p>
            <a:pPr lvl="1"/>
            <a:r>
              <a:rPr lang="en-US" dirty="0"/>
              <a:t>Example:  EMR clinical decision support systems -- drug interaction checkers, PGx ordering prompts to order PGx testing, order “out of bounds” warnings</a:t>
            </a:r>
          </a:p>
          <a:p>
            <a:pPr lvl="1"/>
            <a:r>
              <a:rPr lang="en-US" dirty="0"/>
              <a:t>Robots at Mission Bay Owens Pharmacy preparing IV therapy</a:t>
            </a:r>
          </a:p>
          <a:p>
            <a:pPr marL="457200" lvl="1" indent="0">
              <a:buNone/>
            </a:pPr>
            <a:endParaRPr lang="en-US" dirty="0"/>
          </a:p>
          <a:p>
            <a:r>
              <a:rPr lang="en-US" dirty="0"/>
              <a:t>Push to next level of AI power</a:t>
            </a:r>
          </a:p>
          <a:p>
            <a:pPr lvl="1"/>
            <a:r>
              <a:rPr lang="en-US" dirty="0"/>
              <a:t>Leverage to fullest extent allows pharmacists to practice at top of license</a:t>
            </a:r>
          </a:p>
          <a:p>
            <a:pPr lvl="1"/>
            <a:endParaRPr lang="en-US" dirty="0"/>
          </a:p>
          <a:p>
            <a:pPr lvl="1"/>
            <a:r>
              <a:rPr lang="en-US" dirty="0"/>
              <a:t>UCSF Medical Center and faculty involved at other practice sites have opportunities to promote, test, envision new AI systems related to medications, to aid in patient care.</a:t>
            </a:r>
          </a:p>
        </p:txBody>
      </p:sp>
    </p:spTree>
    <p:extLst>
      <p:ext uri="{BB962C8B-B14F-4D97-AF65-F5344CB8AC3E}">
        <p14:creationId xmlns:p14="http://schemas.microsoft.com/office/powerpoint/2010/main" val="3668507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4">
            <a:extLst>
              <a:ext uri="{FF2B5EF4-FFF2-40B4-BE49-F238E27FC236}">
                <a16:creationId xmlns:a16="http://schemas.microsoft.com/office/drawing/2014/main" id="{9BED0746-55D3-9264-29F1-5D1E7CAE79D3}"/>
              </a:ext>
            </a:extLst>
          </p:cNvPr>
          <p:cNvGraphicFramePr>
            <a:graphicFrameLocks noGrp="1"/>
          </p:cNvGraphicFramePr>
          <p:nvPr>
            <p:ph sz="half" idx="1"/>
            <p:extLst>
              <p:ext uri="{D42A27DB-BD31-4B8C-83A1-F6EECF244321}">
                <p14:modId xmlns:p14="http://schemas.microsoft.com/office/powerpoint/2010/main" val="3745374098"/>
              </p:ext>
            </p:extLst>
          </p:nvPr>
        </p:nvGraphicFramePr>
        <p:xfrm>
          <a:off x="254231" y="1443875"/>
          <a:ext cx="11683538" cy="5323320"/>
        </p:xfrm>
        <a:graphic>
          <a:graphicData uri="http://schemas.openxmlformats.org/drawingml/2006/table">
            <a:tbl>
              <a:tblPr firstRow="1" bandRow="1">
                <a:tableStyleId>{5940675A-B579-460E-94D1-54222C63F5DA}</a:tableStyleId>
              </a:tblPr>
              <a:tblGrid>
                <a:gridCol w="2920884">
                  <a:extLst>
                    <a:ext uri="{9D8B030D-6E8A-4147-A177-3AD203B41FA5}">
                      <a16:colId xmlns:a16="http://schemas.microsoft.com/office/drawing/2014/main" val="3945264115"/>
                    </a:ext>
                  </a:extLst>
                </a:gridCol>
                <a:gridCol w="5841770">
                  <a:extLst>
                    <a:ext uri="{9D8B030D-6E8A-4147-A177-3AD203B41FA5}">
                      <a16:colId xmlns:a16="http://schemas.microsoft.com/office/drawing/2014/main" val="2125448249"/>
                    </a:ext>
                  </a:extLst>
                </a:gridCol>
                <a:gridCol w="2920884">
                  <a:extLst>
                    <a:ext uri="{9D8B030D-6E8A-4147-A177-3AD203B41FA5}">
                      <a16:colId xmlns:a16="http://schemas.microsoft.com/office/drawing/2014/main" val="850982211"/>
                    </a:ext>
                  </a:extLst>
                </a:gridCol>
              </a:tblGrid>
              <a:tr h="1574280">
                <a:tc>
                  <a:txBody>
                    <a:bodyPr/>
                    <a:lstStyle/>
                    <a:p>
                      <a:endParaRPr lang="en-US" dirty="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77002663"/>
                  </a:ext>
                </a:extLst>
              </a:tr>
              <a:tr h="383427">
                <a:tc>
                  <a:txBody>
                    <a:bodyPr/>
                    <a:lstStyle/>
                    <a:p>
                      <a:pPr algn="ctr"/>
                      <a:r>
                        <a:rPr lang="en-US" b="1" dirty="0"/>
                        <a:t>Increasing efficiency of medication dispensing</a:t>
                      </a: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US" b="1" dirty="0"/>
                        <a:t>Enhancing pharmacist </a:t>
                      </a:r>
                    </a:p>
                    <a:p>
                      <a:pPr algn="ctr"/>
                      <a:r>
                        <a:rPr lang="en-US" b="1" dirty="0"/>
                        <a:t>clinical decision making</a:t>
                      </a: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US" b="1" dirty="0"/>
                        <a:t>Performing other patient-facing care tasks</a:t>
                      </a: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278852601"/>
                  </a:ext>
                </a:extLst>
              </a:tr>
              <a:tr h="383427">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Robotics for preparing, verifying, dispensing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Predictive inventory management and management of drug shortages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Prioritizing orders reviewed by pharmacist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Predicting pickup times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Optimizing staffing models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lang="en-US" sz="1800" i="1" dirty="0"/>
                        <a:t>Reactive AI</a:t>
                      </a:r>
                      <a:r>
                        <a:rPr lang="en-US" sz="1800" dirty="0"/>
                        <a:t>:  drug interaction checkers, simple CDS alerts</a:t>
                      </a:r>
                    </a:p>
                    <a:p>
                      <a:pPr marL="285750" indent="-285750">
                        <a:buFont typeface="Arial" panose="020B0604020202020204" pitchFamily="34" charset="0"/>
                        <a:buChar char="•"/>
                      </a:pPr>
                      <a:r>
                        <a:rPr lang="en-US" sz="1800" i="1" dirty="0"/>
                        <a:t>Effectiveness</a:t>
                      </a:r>
                      <a:r>
                        <a:rPr lang="en-US" sz="1800" dirty="0"/>
                        <a:t>:   predictive warfarin dosing, optimizing medication selection based on numerous patient factors, </a:t>
                      </a:r>
                    </a:p>
                    <a:p>
                      <a:pPr marL="285750" indent="-285750">
                        <a:buFont typeface="Arial" panose="020B0604020202020204" pitchFamily="34" charset="0"/>
                        <a:buChar char="•"/>
                      </a:pPr>
                      <a:r>
                        <a:rPr lang="en-US" sz="1800" i="1" dirty="0"/>
                        <a:t>Safety</a:t>
                      </a:r>
                      <a:r>
                        <a:rPr lang="en-US" sz="1800" dirty="0"/>
                        <a:t>:  Predict populations at risk of adverse effects, identification and prediction of medication errors, algorithms to optimize dosing for narrow therapeutic index drugs, </a:t>
                      </a:r>
                    </a:p>
                    <a:p>
                      <a:pPr marL="285750" indent="-285750">
                        <a:buFont typeface="Arial" panose="020B0604020202020204" pitchFamily="34" charset="0"/>
                        <a:buChar char="•"/>
                      </a:pPr>
                      <a:r>
                        <a:rPr lang="en-US" sz="1800" i="1" dirty="0"/>
                        <a:t>Cognitive tasks</a:t>
                      </a:r>
                      <a:r>
                        <a:rPr lang="en-US" sz="1800" dirty="0"/>
                        <a:t>:  literature searches for state of the art evidence, in depth chart reviews for medication histories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i="1" dirty="0"/>
                        <a:t>Population health:  </a:t>
                      </a:r>
                      <a:r>
                        <a:rPr lang="en-US" sz="1800" dirty="0"/>
                        <a:t>medication reviews, CEA</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285750" indent="-285750">
                        <a:buFont typeface="Arial" panose="020B0604020202020204" pitchFamily="34" charset="0"/>
                        <a:buChar char="•"/>
                      </a:pPr>
                      <a:r>
                        <a:rPr lang="en-US" sz="1800" dirty="0"/>
                        <a:t>AI guided medication Q&amp;A (e.g. chatbot)</a:t>
                      </a:r>
                    </a:p>
                    <a:p>
                      <a:pPr marL="285750" indent="-285750">
                        <a:buFont typeface="Arial" panose="020B0604020202020204" pitchFamily="34" charset="0"/>
                        <a:buChar char="•"/>
                      </a:pPr>
                      <a:r>
                        <a:rPr lang="en-US" sz="1800" dirty="0"/>
                        <a:t>AI enhanced pharmacist-patient counseling services</a:t>
                      </a:r>
                    </a:p>
                    <a:p>
                      <a:pPr marL="285750" indent="-285750">
                        <a:buFont typeface="Arial" panose="020B0604020202020204" pitchFamily="34" charset="0"/>
                        <a:buChar char="•"/>
                      </a:pPr>
                      <a:r>
                        <a:rPr lang="en-US" sz="1800" dirty="0"/>
                        <a:t>Medication adherence calculators and reminders</a:t>
                      </a:r>
                    </a:p>
                    <a:p>
                      <a:pPr marL="285750" indent="-285750">
                        <a:buFont typeface="Arial" panose="020B0604020202020204" pitchFamily="34" charset="0"/>
                        <a:buChar char="•"/>
                      </a:pPr>
                      <a:r>
                        <a:rPr lang="en-US" sz="1800" dirty="0"/>
                        <a:t>Behavior change support </a:t>
                      </a:r>
                    </a:p>
                    <a:p>
                      <a:pPr marL="285750" indent="-285750">
                        <a:buFont typeface="Arial" panose="020B0604020202020204" pitchFamily="34" charset="0"/>
                        <a:buChar char="•"/>
                      </a:pPr>
                      <a:r>
                        <a:rPr lang="en-US" sz="1800" dirty="0"/>
                        <a:t>Medication synchronization</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813398942"/>
                  </a:ext>
                </a:extLst>
              </a:tr>
            </a:tbl>
          </a:graphicData>
        </a:graphic>
      </p:graphicFrame>
      <p:pic>
        <p:nvPicPr>
          <p:cNvPr id="16" name="Graphic 15" descr="Head with gears with solid fill">
            <a:extLst>
              <a:ext uri="{FF2B5EF4-FFF2-40B4-BE49-F238E27FC236}">
                <a16:creationId xmlns:a16="http://schemas.microsoft.com/office/drawing/2014/main" id="{CD0F867F-B552-0B11-53B7-1F97F4EF7ED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07182" y="1591802"/>
            <a:ext cx="1177636" cy="1177636"/>
          </a:xfrm>
          <a:prstGeom prst="rect">
            <a:avLst/>
          </a:prstGeom>
        </p:spPr>
      </p:pic>
      <p:pic>
        <p:nvPicPr>
          <p:cNvPr id="18" name="Graphic 17" descr="Workflow with solid fill">
            <a:extLst>
              <a:ext uri="{FF2B5EF4-FFF2-40B4-BE49-F238E27FC236}">
                <a16:creationId xmlns:a16="http://schemas.microsoft.com/office/drawing/2014/main" id="{885C97EA-0CA0-6FBD-AEA2-31B413E2BC1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41862" y="1591802"/>
            <a:ext cx="1177636" cy="1177636"/>
          </a:xfrm>
          <a:prstGeom prst="rect">
            <a:avLst/>
          </a:prstGeom>
        </p:spPr>
      </p:pic>
      <p:pic>
        <p:nvPicPr>
          <p:cNvPr id="20" name="Graphic 19" descr="Inpatient with solid fill">
            <a:extLst>
              <a:ext uri="{FF2B5EF4-FFF2-40B4-BE49-F238E27FC236}">
                <a16:creationId xmlns:a16="http://schemas.microsoft.com/office/drawing/2014/main" id="{645566EF-DAE8-8BCA-6FDF-603B8D590F1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972502" y="1591802"/>
            <a:ext cx="1177636" cy="1177636"/>
          </a:xfrm>
          <a:prstGeom prst="rect">
            <a:avLst/>
          </a:prstGeom>
        </p:spPr>
      </p:pic>
      <p:sp>
        <p:nvSpPr>
          <p:cNvPr id="22" name="Title 21">
            <a:extLst>
              <a:ext uri="{FF2B5EF4-FFF2-40B4-BE49-F238E27FC236}">
                <a16:creationId xmlns:a16="http://schemas.microsoft.com/office/drawing/2014/main" id="{52BFD795-999C-CBC0-6040-15DAD69C24BE}"/>
              </a:ext>
            </a:extLst>
          </p:cNvPr>
          <p:cNvSpPr>
            <a:spLocks noGrp="1"/>
          </p:cNvSpPr>
          <p:nvPr>
            <p:ph type="title"/>
          </p:nvPr>
        </p:nvSpPr>
        <p:spPr>
          <a:xfrm>
            <a:off x="254231" y="365125"/>
            <a:ext cx="10515600" cy="1325563"/>
          </a:xfrm>
        </p:spPr>
        <p:txBody>
          <a:bodyPr/>
          <a:lstStyle/>
          <a:p>
            <a:r>
              <a:rPr lang="en-US" dirty="0"/>
              <a:t>Existing and future AI in pharmacy</a:t>
            </a:r>
          </a:p>
        </p:txBody>
      </p:sp>
    </p:spTree>
    <p:extLst>
      <p:ext uri="{BB962C8B-B14F-4D97-AF65-F5344CB8AC3E}">
        <p14:creationId xmlns:p14="http://schemas.microsoft.com/office/powerpoint/2010/main" val="25891719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627</TotalTime>
  <Words>690</Words>
  <Application>Microsoft Office PowerPoint</Application>
  <PresentationFormat>Widescreen</PresentationFormat>
  <Paragraphs>70</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Artificial intelligence in pharmacy practice</vt:lpstr>
      <vt:lpstr>Existing and future AI in pharmacy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Clinical Care AI Workgroup</dc:title>
  <dc:creator>Cocohoba, Jennifer</dc:creator>
  <cp:lastModifiedBy>Jennifer Cocohoba</cp:lastModifiedBy>
  <cp:revision>5</cp:revision>
  <dcterms:created xsi:type="dcterms:W3CDTF">2023-08-04T15:20:12Z</dcterms:created>
  <dcterms:modified xsi:type="dcterms:W3CDTF">2023-10-17T19:41:13Z</dcterms:modified>
</cp:coreProperties>
</file>