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1" r:id="rId1"/>
    <p:sldMasterId id="2147483722" r:id="rId2"/>
    <p:sldMasterId id="2147483723" r:id="rId3"/>
    <p:sldMasterId id="2147483724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aramond" panose="02020404030301010803" pitchFamily="18" charset="0"/>
      <p:regular r:id="rId21"/>
      <p:bold r:id="rId22"/>
      <p:italic r:id="rId23"/>
      <p:bold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 Light" panose="020B0306030504020204" pitchFamily="34" charset="0"/>
      <p:regular r:id="rId33"/>
      <p:bold r:id="rId34"/>
      <p:italic r:id="rId35"/>
      <p:boldItalic r:id="rId36"/>
    </p:embeddedFont>
    <p:embeddedFont>
      <p:font typeface="Open Sans Medium" pitchFamily="2" charset="0"/>
      <p:regular r:id="rId37"/>
      <p:bold r:id="rId38"/>
      <p:italic r:id="rId39"/>
      <p:boldItalic r:id="rId40"/>
    </p:embeddedFont>
    <p:embeddedFont>
      <p:font typeface="Open Sans SemiBold" panose="020B0606030504020204" pitchFamily="34" charset="0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84B1E9-BA0C-4CC6-A34C-B892A63372A1}">
  <a:tblStyle styleId="{A484B1E9-BA0C-4CC6-A34C-B892A63372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font" Target="fonts/font31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font" Target="fonts/font32.fnt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font" Target="fonts/font30.fntdata"/><Relationship Id="rId20" Type="http://schemas.openxmlformats.org/officeDocument/2006/relationships/font" Target="fonts/font4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4e0c76d59f_1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g24e0c76d59f_1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https://www.istockphoto.com/search/2/image?mediatype=illustration&amp;phrase=knowledge+tree free use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4e0b966364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24e0b966364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4e0c76d59f_1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g24e0c76d59f_1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4e0c76d59f_6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g24e0c76d59f_6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Positioning scope of work of CRIO</a:t>
            </a:r>
            <a:endParaRPr sz="120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2017 to 2022: from 1032 to 4607, 2023 already exceeding all of 2022, so will be close to 6000</a:t>
            </a:r>
            <a:endParaRPr sz="120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computing  is dry labs new microscopy, new sequencing, etc. MUST go beyond IT to KC</a:t>
            </a:r>
            <a:endParaRPr sz="120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Eg computational path, retention risk</a:t>
            </a:r>
            <a:endParaRPr sz="120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4e0b966364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g24e0b966364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Frame as what’s good for UCSF, how partnership fits in and align to larger goal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4e0c76d59f_6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4e0c76d59f_6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Stack is a useful metaphor to carry through</a:t>
            </a:r>
            <a:endParaRPr sz="120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4e0b96636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g24e0b96636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Identifying leapfrog opportunities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HIPAC </a:t>
            </a:r>
            <a:endParaRPr/>
          </a:p>
        </p:txBody>
      </p:sp>
      <p:sp>
        <p:nvSpPr>
          <p:cNvPr id="517" name="Google Shape;517;g24e0b966364_0_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4e0b966364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4e0b966364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0b966364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24e0b966364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4e0b966364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4e0b966364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52049"/>
              </a:buClr>
              <a:buSzPts val="1200"/>
              <a:buFont typeface="Open Sans"/>
              <a:buChar char="■"/>
            </a:pPr>
            <a:r>
              <a:rPr lang="en" sz="1600">
                <a:solidFill>
                  <a:srgbClr val="46535E"/>
                </a:solidFill>
                <a:highlight>
                  <a:schemeClr val="lt1"/>
                </a:highlight>
              </a:rPr>
              <a:t>Evolving landscape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4e0b966364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24e0b966364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 ambitious?!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 vs deliverables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Scorecard for AI Readiness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Teal1">
  <p:cSld name="Cover – Teal1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250522" y="244258"/>
            <a:ext cx="8893479" cy="489924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60" name="Google Shape;60;p14"/>
          <p:cNvSpPr/>
          <p:nvPr/>
        </p:nvSpPr>
        <p:spPr>
          <a:xfrm>
            <a:off x="502920" y="1"/>
            <a:ext cx="5666935" cy="43047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669972" y="1127897"/>
            <a:ext cx="4976447" cy="131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684690" y="241702"/>
            <a:ext cx="812800" cy="81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85800" y="1217425"/>
            <a:ext cx="7772400" cy="3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marL="3200400" lvl="6" indent="-30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marL="4114800" lvl="8" indent="-30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Slide – White">
  <p:cSld name="Two Column Slide – Whi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  <a:defRPr sz="3600" b="0" i="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456925" y="1420744"/>
            <a:ext cx="3826840" cy="285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Char char="▪"/>
              <a:defRPr b="0" i="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-"/>
              <a:defRPr b="0" i="0"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Char char="▪"/>
              <a:defRPr b="0" i="0"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-"/>
              <a:defRPr b="0" i="0"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3"/>
          </p:nvPr>
        </p:nvSpPr>
        <p:spPr>
          <a:xfrm>
            <a:off x="4790386" y="1420744"/>
            <a:ext cx="3826840" cy="285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Char char="▪"/>
              <a:defRPr b="0" i="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-"/>
              <a:defRPr b="0" i="0"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Char char="▪"/>
              <a:defRPr b="0" i="0"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-"/>
              <a:defRPr b="0" i="0"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Blue1">
  <p:cSld name="Cover – Blue1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241905" y="241902"/>
            <a:ext cx="8902097" cy="49015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78" name="Google Shape;78;p17"/>
          <p:cNvSpPr/>
          <p:nvPr/>
        </p:nvSpPr>
        <p:spPr>
          <a:xfrm>
            <a:off x="502920" y="1"/>
            <a:ext cx="5666935" cy="430471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7"/>
          <p:cNvSpPr/>
          <p:nvPr/>
        </p:nvSpPr>
        <p:spPr>
          <a:xfrm>
            <a:off x="684690" y="241702"/>
            <a:ext cx="812800" cy="81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669972" y="1127897"/>
            <a:ext cx="4976447" cy="131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Blue2">
  <p:cSld name="Cover – Blue2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/>
          <p:nvPr/>
        </p:nvSpPr>
        <p:spPr>
          <a:xfrm>
            <a:off x="241905" y="241902"/>
            <a:ext cx="8908063" cy="49015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86" name="Google Shape;86;p18"/>
          <p:cNvSpPr/>
          <p:nvPr/>
        </p:nvSpPr>
        <p:spPr>
          <a:xfrm>
            <a:off x="502920" y="1"/>
            <a:ext cx="5666935" cy="4304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669972" y="1127897"/>
            <a:ext cx="4976447" cy="131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684690" y="241702"/>
            <a:ext cx="812800" cy="81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Teal2">
  <p:cSld name="Cover – Teal2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241905" y="241902"/>
            <a:ext cx="8902097" cy="49015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94" name="Google Shape;94;p19"/>
          <p:cNvSpPr/>
          <p:nvPr/>
        </p:nvSpPr>
        <p:spPr>
          <a:xfrm>
            <a:off x="502920" y="1"/>
            <a:ext cx="5666935" cy="43047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dt" idx="10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/>
          <p:nvPr/>
        </p:nvSpPr>
        <p:spPr>
          <a:xfrm>
            <a:off x="684690" y="241702"/>
            <a:ext cx="812800" cy="8125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669972" y="1127897"/>
            <a:ext cx="4976447" cy="131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  <a:defRPr sz="36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2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Blue3">
  <p:cSld name="Cover – Blue3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/>
          <p:nvPr/>
        </p:nvSpPr>
        <p:spPr>
          <a:xfrm>
            <a:off x="241903" y="241703"/>
            <a:ext cx="8902097" cy="49017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02" name="Google Shape;102;p20"/>
          <p:cNvSpPr/>
          <p:nvPr/>
        </p:nvSpPr>
        <p:spPr>
          <a:xfrm>
            <a:off x="502920" y="1"/>
            <a:ext cx="5666935" cy="430471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669972" y="1127897"/>
            <a:ext cx="4976447" cy="131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2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/>
          <p:nvPr/>
        </p:nvSpPr>
        <p:spPr>
          <a:xfrm>
            <a:off x="684690" y="241702"/>
            <a:ext cx="812800" cy="81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Violet">
  <p:cSld name="Cover – Violet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/>
          <p:nvPr/>
        </p:nvSpPr>
        <p:spPr>
          <a:xfrm>
            <a:off x="241903" y="241703"/>
            <a:ext cx="8902097" cy="49017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10" name="Google Shape;110;p21"/>
          <p:cNvSpPr/>
          <p:nvPr/>
        </p:nvSpPr>
        <p:spPr>
          <a:xfrm>
            <a:off x="502920" y="1"/>
            <a:ext cx="5666935" cy="43047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1"/>
          <p:cNvSpPr txBox="1">
            <a:spLocks noGrp="1"/>
          </p:cNvSpPr>
          <p:nvPr>
            <p:ph type="dt" idx="10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669972" y="1127897"/>
            <a:ext cx="4976447" cy="131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2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/>
          <p:nvPr/>
        </p:nvSpPr>
        <p:spPr>
          <a:xfrm>
            <a:off x="684690" y="241702"/>
            <a:ext cx="812800" cy="81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Magenta">
  <p:cSld name="Cover – Magenta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/>
          <p:nvPr/>
        </p:nvSpPr>
        <p:spPr>
          <a:xfrm>
            <a:off x="241903" y="241703"/>
            <a:ext cx="8902097" cy="49017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18" name="Google Shape;118;p22"/>
          <p:cNvSpPr/>
          <p:nvPr/>
        </p:nvSpPr>
        <p:spPr>
          <a:xfrm>
            <a:off x="502920" y="1"/>
            <a:ext cx="5666935" cy="43047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dt" idx="10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669972" y="1127897"/>
            <a:ext cx="4976447" cy="131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/>
          <p:nvPr/>
        </p:nvSpPr>
        <p:spPr>
          <a:xfrm>
            <a:off x="684690" y="241702"/>
            <a:ext cx="812800" cy="81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Navy">
  <p:cSld name="Cover – Navy">
    <p:bg>
      <p:bgPr>
        <a:solidFill>
          <a:schemeClr val="dk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/>
          <p:nvPr/>
        </p:nvSpPr>
        <p:spPr>
          <a:xfrm>
            <a:off x="0" y="4136994"/>
            <a:ext cx="9144000" cy="10065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3"/>
          <p:cNvSpPr txBox="1">
            <a:spLocks noGrp="1"/>
          </p:cNvSpPr>
          <p:nvPr>
            <p:ph type="dt" idx="10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/>
          <p:nvPr/>
        </p:nvSpPr>
        <p:spPr>
          <a:xfrm rot="5400000">
            <a:off x="2622550" y="-1377949"/>
            <a:ext cx="5143500" cy="78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29" name="Google Shape;129;p23"/>
          <p:cNvSpPr/>
          <p:nvPr/>
        </p:nvSpPr>
        <p:spPr>
          <a:xfrm>
            <a:off x="335411" y="303864"/>
            <a:ext cx="977866" cy="97786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37463" y="1418843"/>
            <a:ext cx="6437410" cy="131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2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– Navy">
  <p:cSld name="1_Cover – Navy">
    <p:bg>
      <p:bgPr>
        <a:solidFill>
          <a:schemeClr val="accen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dt" idx="10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37463" y="1418843"/>
            <a:ext cx="6437410" cy="131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/>
          <p:nvPr/>
        </p:nvSpPr>
        <p:spPr>
          <a:xfrm rot="5400000">
            <a:off x="2084133" y="-3768025"/>
            <a:ext cx="10362381" cy="967601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38" name="Google Shape;138;p24"/>
          <p:cNvSpPr/>
          <p:nvPr/>
        </p:nvSpPr>
        <p:spPr>
          <a:xfrm>
            <a:off x="335411" y="303864"/>
            <a:ext cx="977866" cy="97786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ver – Navy">
  <p:cSld name="3_Cover – Navy">
    <p:bg>
      <p:bgPr>
        <a:solidFill>
          <a:schemeClr val="accent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dt" idx="10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37463" y="1418843"/>
            <a:ext cx="6437410" cy="131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2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5" descr="Background pattern&#10;&#10;Description automatically generated"/>
          <p:cNvSpPr/>
          <p:nvPr/>
        </p:nvSpPr>
        <p:spPr>
          <a:xfrm rot="10800000">
            <a:off x="2413325" y="62568"/>
            <a:ext cx="6730677" cy="195952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45" name="Google Shape;145;p25"/>
          <p:cNvSpPr/>
          <p:nvPr/>
        </p:nvSpPr>
        <p:spPr>
          <a:xfrm>
            <a:off x="335411" y="303864"/>
            <a:ext cx="977866" cy="97786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ver – Navy">
  <p:cSld name="2_Cover – Navy">
    <p:bg>
      <p:bgPr>
        <a:solidFill>
          <a:schemeClr val="lt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dt" idx="10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337463" y="1418843"/>
            <a:ext cx="6437410" cy="131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aramond"/>
              <a:buNone/>
              <a:defRPr sz="3600" b="0" i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2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/>
          <p:nvPr/>
        </p:nvSpPr>
        <p:spPr>
          <a:xfrm>
            <a:off x="299681" y="305870"/>
            <a:ext cx="999731" cy="99945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52" name="Google Shape;152;p26"/>
          <p:cNvSpPr/>
          <p:nvPr/>
        </p:nvSpPr>
        <p:spPr>
          <a:xfrm>
            <a:off x="8393113" y="4800601"/>
            <a:ext cx="481012" cy="231074"/>
          </a:xfrm>
          <a:custGeom>
            <a:avLst/>
            <a:gdLst/>
            <a:ahLst/>
            <a:cxnLst/>
            <a:rect l="l" t="t" r="r" b="b"/>
            <a:pathLst>
              <a:path w="350" h="168" extrusionOk="0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2244538" y="183586"/>
            <a:ext cx="6899462" cy="16868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-Navy">
  <p:cSld name="Bullet Slide-Navy">
    <p:bg>
      <p:bgPr>
        <a:solidFill>
          <a:schemeClr val="dk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457202" y="695741"/>
            <a:ext cx="8169964" cy="35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2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Char char="▪"/>
              <a:defRPr b="0" i="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b="0" i="0"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Char char="▪"/>
              <a:defRPr b="0" i="0"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-"/>
              <a:defRPr b="0" i="0"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– Navy">
  <p:cSld name="Blank Slide – Navy">
    <p:bg>
      <p:bgPr>
        <a:solidFill>
          <a:schemeClr val="dk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Slide – Navy">
  <p:cSld name="Chart Slide – Navy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9"/>
          <p:cNvSpPr>
            <a:spLocks noGrp="1"/>
          </p:cNvSpPr>
          <p:nvPr>
            <p:ph type="chart" idx="2"/>
          </p:nvPr>
        </p:nvSpPr>
        <p:spPr>
          <a:xfrm>
            <a:off x="268359" y="352446"/>
            <a:ext cx="8587407" cy="397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18A3AC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Slide – Navy">
  <p:cSld name="Two Column Slide – Navy">
    <p:bg>
      <p:bgPr>
        <a:solidFill>
          <a:schemeClr val="dk2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2"/>
          </p:nvPr>
        </p:nvSpPr>
        <p:spPr>
          <a:xfrm>
            <a:off x="456925" y="1420744"/>
            <a:ext cx="3826840" cy="285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Char char="▪"/>
              <a:defRPr b="0" i="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b="0" i="0"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b="0" i="0"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-"/>
              <a:defRPr b="0" i="0"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3"/>
          </p:nvPr>
        </p:nvSpPr>
        <p:spPr>
          <a:xfrm>
            <a:off x="4790386" y="1420744"/>
            <a:ext cx="3826840" cy="285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Char char="▪"/>
              <a:defRPr b="0" i="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b="0" i="0"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b="0" i="0"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-"/>
              <a:defRPr b="0" i="0"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-White">
  <p:cSld name="Bullet Slide-White"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  <a:defRPr sz="3600" b="0" i="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body" idx="2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Char char="▪"/>
              <a:defRPr b="0" i="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-"/>
              <a:defRPr b="0" i="0"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b="0" i="0"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-"/>
              <a:defRPr b="0" i="0"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Slide – White">
  <p:cSld name="Chart Slide – Whit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32"/>
          <p:cNvSpPr>
            <a:spLocks noGrp="1"/>
          </p:cNvSpPr>
          <p:nvPr>
            <p:ph type="chart" idx="2"/>
          </p:nvPr>
        </p:nvSpPr>
        <p:spPr>
          <a:xfrm>
            <a:off x="268359" y="352446"/>
            <a:ext cx="8587407" cy="397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18A3AC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– Blue">
  <p:cSld name="Quote Slide – Blu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body" idx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33"/>
          <p:cNvSpPr txBox="1">
            <a:spLocks noGrp="1"/>
          </p:cNvSpPr>
          <p:nvPr>
            <p:ph type="body" idx="2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33"/>
          <p:cNvSpPr/>
          <p:nvPr/>
        </p:nvSpPr>
        <p:spPr>
          <a:xfrm>
            <a:off x="496956" y="2"/>
            <a:ext cx="1073426" cy="11827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90B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3"/>
          <p:cNvSpPr txBox="1"/>
          <p:nvPr/>
        </p:nvSpPr>
        <p:spPr>
          <a:xfrm>
            <a:off x="434629" y="0"/>
            <a:ext cx="1192695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91" name="Google Shape;191;p33"/>
          <p:cNvSpPr txBox="1">
            <a:spLocks noGrp="1"/>
          </p:cNvSpPr>
          <p:nvPr>
            <p:ph type="body" idx="3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– Teal">
  <p:cSld name="Quote Slide – Teal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" name="Google Shape;195;p34"/>
          <p:cNvSpPr txBox="1">
            <a:spLocks noGrp="1"/>
          </p:cNvSpPr>
          <p:nvPr>
            <p:ph type="body" idx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4"/>
          <p:cNvSpPr/>
          <p:nvPr/>
        </p:nvSpPr>
        <p:spPr>
          <a:xfrm>
            <a:off x="496956" y="2"/>
            <a:ext cx="1073426" cy="11827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90B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4"/>
          <p:cNvSpPr txBox="1"/>
          <p:nvPr/>
        </p:nvSpPr>
        <p:spPr>
          <a:xfrm>
            <a:off x="434629" y="0"/>
            <a:ext cx="1192695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body" idx="2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3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– Green">
  <p:cSld name="Quote Slide – Green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body" idx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5"/>
          <p:cNvSpPr/>
          <p:nvPr/>
        </p:nvSpPr>
        <p:spPr>
          <a:xfrm>
            <a:off x="496956" y="2"/>
            <a:ext cx="1073426" cy="11827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90B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5"/>
          <p:cNvSpPr txBox="1"/>
          <p:nvPr/>
        </p:nvSpPr>
        <p:spPr>
          <a:xfrm>
            <a:off x="434629" y="0"/>
            <a:ext cx="1192695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body" idx="2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body" idx="3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– Blue">
  <p:cSld name="Section Header – Blu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/>
          <p:nvPr/>
        </p:nvSpPr>
        <p:spPr>
          <a:xfrm rot="5400000">
            <a:off x="2622550" y="-1377949"/>
            <a:ext cx="5143500" cy="78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10" name="Google Shape;210;p36"/>
          <p:cNvSpPr/>
          <p:nvPr/>
        </p:nvSpPr>
        <p:spPr>
          <a:xfrm>
            <a:off x="2" y="1772719"/>
            <a:ext cx="7051729" cy="14113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6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6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36"/>
          <p:cNvSpPr txBox="1">
            <a:spLocks noGrp="1"/>
          </p:cNvSpPr>
          <p:nvPr>
            <p:ph type="title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14" name="Google Shape;214;p36"/>
          <p:cNvCxnSpPr/>
          <p:nvPr/>
        </p:nvCxnSpPr>
        <p:spPr>
          <a:xfrm>
            <a:off x="277813" y="4687560"/>
            <a:ext cx="859536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5" name="Google Shape;215;p36"/>
          <p:cNvSpPr/>
          <p:nvPr/>
        </p:nvSpPr>
        <p:spPr>
          <a:xfrm>
            <a:off x="8393113" y="4800601"/>
            <a:ext cx="481012" cy="231074"/>
          </a:xfrm>
          <a:custGeom>
            <a:avLst/>
            <a:gdLst/>
            <a:ahLst/>
            <a:cxnLst/>
            <a:rect l="l" t="t" r="r" b="b"/>
            <a:pathLst>
              <a:path w="350" h="168" extrusionOk="0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– Teal">
  <p:cSld name="Section Header – Teal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/>
          <p:nvPr/>
        </p:nvSpPr>
        <p:spPr>
          <a:xfrm>
            <a:off x="-317500" y="-245162"/>
            <a:ext cx="9461500" cy="538866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18" name="Google Shape;218;p37"/>
          <p:cNvSpPr/>
          <p:nvPr/>
        </p:nvSpPr>
        <p:spPr>
          <a:xfrm>
            <a:off x="2" y="1772719"/>
            <a:ext cx="7051729" cy="1411357"/>
          </a:xfrm>
          <a:prstGeom prst="rect">
            <a:avLst/>
          </a:prstGeom>
          <a:solidFill>
            <a:srgbClr val="18A3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7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7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1" name="Google Shape;221;p37"/>
          <p:cNvCxnSpPr/>
          <p:nvPr/>
        </p:nvCxnSpPr>
        <p:spPr>
          <a:xfrm>
            <a:off x="277813" y="4687560"/>
            <a:ext cx="859536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22" name="Google Shape;222;p37"/>
          <p:cNvSpPr/>
          <p:nvPr/>
        </p:nvSpPr>
        <p:spPr>
          <a:xfrm>
            <a:off x="8393113" y="4800601"/>
            <a:ext cx="481012" cy="231074"/>
          </a:xfrm>
          <a:custGeom>
            <a:avLst/>
            <a:gdLst/>
            <a:ahLst/>
            <a:cxnLst/>
            <a:rect l="l" t="t" r="r" b="b"/>
            <a:pathLst>
              <a:path w="350" h="168" extrusionOk="0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– Green">
  <p:cSld name="Section Header – Green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/>
          <p:nvPr/>
        </p:nvSpPr>
        <p:spPr>
          <a:xfrm>
            <a:off x="0" y="401119"/>
            <a:ext cx="9144000" cy="177406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26" name="Google Shape;226;p38"/>
          <p:cNvSpPr/>
          <p:nvPr/>
        </p:nvSpPr>
        <p:spPr>
          <a:xfrm>
            <a:off x="2" y="1772719"/>
            <a:ext cx="7051729" cy="14113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8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9" name="Google Shape;229;p38"/>
          <p:cNvCxnSpPr/>
          <p:nvPr/>
        </p:nvCxnSpPr>
        <p:spPr>
          <a:xfrm>
            <a:off x="277813" y="4687560"/>
            <a:ext cx="859536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30" name="Google Shape;230;p38"/>
          <p:cNvSpPr/>
          <p:nvPr/>
        </p:nvSpPr>
        <p:spPr>
          <a:xfrm>
            <a:off x="8393113" y="4800601"/>
            <a:ext cx="481012" cy="231074"/>
          </a:xfrm>
          <a:custGeom>
            <a:avLst/>
            <a:gdLst/>
            <a:ahLst/>
            <a:cxnLst/>
            <a:rect l="l" t="t" r="r" b="b"/>
            <a:pathLst>
              <a:path w="350" h="168" extrusionOk="0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8"/>
          <p:cNvSpPr txBox="1">
            <a:spLocks noGrp="1"/>
          </p:cNvSpPr>
          <p:nvPr>
            <p:ph type="title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with logo_1">
  <p:cSld name="Closing with logo_1">
    <p:bg>
      <p:bgPr>
        <a:solidFill>
          <a:schemeClr val="dk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/>
          <p:nvPr/>
        </p:nvSpPr>
        <p:spPr>
          <a:xfrm>
            <a:off x="3865186" y="2036429"/>
            <a:ext cx="1571041" cy="101826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with logo_2">
  <p:cSld name="Closing with logo_2"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/>
          <p:nvPr/>
        </p:nvSpPr>
        <p:spPr>
          <a:xfrm>
            <a:off x="3879400" y="1884801"/>
            <a:ext cx="1373900" cy="137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– Research">
  <p:cSld name="Closing – Research"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"/>
          <p:cNvSpPr/>
          <p:nvPr/>
        </p:nvSpPr>
        <p:spPr>
          <a:xfrm>
            <a:off x="6149581" y="1645920"/>
            <a:ext cx="2994421" cy="34975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9" name="Google Shape;239;p42"/>
          <p:cNvSpPr/>
          <p:nvPr/>
        </p:nvSpPr>
        <p:spPr>
          <a:xfrm>
            <a:off x="2" y="0"/>
            <a:ext cx="6149579" cy="16459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0" name="Google Shape;240;p42"/>
          <p:cNvSpPr/>
          <p:nvPr/>
        </p:nvSpPr>
        <p:spPr>
          <a:xfrm>
            <a:off x="6149580" y="1"/>
            <a:ext cx="2994420" cy="201550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41" name="Google Shape;241;p42"/>
          <p:cNvSpPr/>
          <p:nvPr/>
        </p:nvSpPr>
        <p:spPr>
          <a:xfrm>
            <a:off x="0" y="1388949"/>
            <a:ext cx="6149580" cy="375455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42" name="Google Shape;242;p42"/>
          <p:cNvSpPr/>
          <p:nvPr/>
        </p:nvSpPr>
        <p:spPr>
          <a:xfrm>
            <a:off x="2" y="144895"/>
            <a:ext cx="6149579" cy="102113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43" name="Google Shape;243;p42"/>
          <p:cNvSpPr/>
          <p:nvPr/>
        </p:nvSpPr>
        <p:spPr>
          <a:xfrm>
            <a:off x="6149578" y="2015505"/>
            <a:ext cx="1615438" cy="161543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– Mt. Zion">
  <p:cSld name="Closing – Mt. Zion"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/>
          <p:nvPr/>
        </p:nvSpPr>
        <p:spPr>
          <a:xfrm>
            <a:off x="6149581" y="1645920"/>
            <a:ext cx="2994421" cy="3497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6" name="Google Shape;246;p43"/>
          <p:cNvSpPr/>
          <p:nvPr/>
        </p:nvSpPr>
        <p:spPr>
          <a:xfrm>
            <a:off x="2" y="0"/>
            <a:ext cx="6149579" cy="16459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7" name="Google Shape;247;p43"/>
          <p:cNvSpPr/>
          <p:nvPr/>
        </p:nvSpPr>
        <p:spPr>
          <a:xfrm>
            <a:off x="6149580" y="9411"/>
            <a:ext cx="2994420" cy="199668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48" name="Google Shape;248;p43"/>
          <p:cNvSpPr/>
          <p:nvPr/>
        </p:nvSpPr>
        <p:spPr>
          <a:xfrm>
            <a:off x="0" y="1388949"/>
            <a:ext cx="6149577" cy="375455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49" name="Google Shape;249;p43"/>
          <p:cNvSpPr/>
          <p:nvPr/>
        </p:nvSpPr>
        <p:spPr>
          <a:xfrm>
            <a:off x="6149577" y="1994818"/>
            <a:ext cx="1615440" cy="161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50" name="Google Shape;250;p43"/>
          <p:cNvSpPr/>
          <p:nvPr/>
        </p:nvSpPr>
        <p:spPr>
          <a:xfrm>
            <a:off x="-993817" y="0"/>
            <a:ext cx="7143396" cy="13889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– Patient Care">
  <p:cSld name="Closing – Patient Care"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/>
          <p:nvPr/>
        </p:nvSpPr>
        <p:spPr>
          <a:xfrm>
            <a:off x="0" y="1645921"/>
            <a:ext cx="2994421" cy="3497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3" name="Google Shape;253;p44"/>
          <p:cNvSpPr/>
          <p:nvPr/>
        </p:nvSpPr>
        <p:spPr>
          <a:xfrm>
            <a:off x="2756757" y="0"/>
            <a:ext cx="6387245" cy="16459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4" name="Google Shape;254;p44"/>
          <p:cNvSpPr/>
          <p:nvPr/>
        </p:nvSpPr>
        <p:spPr>
          <a:xfrm>
            <a:off x="2" y="1"/>
            <a:ext cx="2760609" cy="201550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55" name="Google Shape;255;p44"/>
          <p:cNvSpPr/>
          <p:nvPr/>
        </p:nvSpPr>
        <p:spPr>
          <a:xfrm>
            <a:off x="2756754" y="1257301"/>
            <a:ext cx="6387246" cy="38861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56" name="Google Shape;256;p44"/>
          <p:cNvSpPr/>
          <p:nvPr/>
        </p:nvSpPr>
        <p:spPr>
          <a:xfrm>
            <a:off x="1140700" y="2015504"/>
            <a:ext cx="1615440" cy="161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57" name="Google Shape;257;p44"/>
          <p:cNvSpPr/>
          <p:nvPr/>
        </p:nvSpPr>
        <p:spPr>
          <a:xfrm>
            <a:off x="2756141" y="30482"/>
            <a:ext cx="6387861" cy="122681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– Education">
  <p:cSld name="Closing – Education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5"/>
          <p:cNvSpPr/>
          <p:nvPr/>
        </p:nvSpPr>
        <p:spPr>
          <a:xfrm>
            <a:off x="0" y="1645921"/>
            <a:ext cx="2994421" cy="3497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0" name="Google Shape;260;p45"/>
          <p:cNvSpPr/>
          <p:nvPr/>
        </p:nvSpPr>
        <p:spPr>
          <a:xfrm>
            <a:off x="2756757" y="0"/>
            <a:ext cx="6387245" cy="16459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1" name="Google Shape;261;p45"/>
          <p:cNvSpPr/>
          <p:nvPr/>
        </p:nvSpPr>
        <p:spPr>
          <a:xfrm>
            <a:off x="0" y="1"/>
            <a:ext cx="2756753" cy="201550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62" name="Google Shape;262;p45"/>
          <p:cNvSpPr/>
          <p:nvPr/>
        </p:nvSpPr>
        <p:spPr>
          <a:xfrm>
            <a:off x="2756754" y="1257301"/>
            <a:ext cx="6387246" cy="38861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63" name="Google Shape;263;p45"/>
          <p:cNvSpPr/>
          <p:nvPr/>
        </p:nvSpPr>
        <p:spPr>
          <a:xfrm>
            <a:off x="2756140" y="15255"/>
            <a:ext cx="6387860" cy="124204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64" name="Google Shape;264;p45"/>
          <p:cNvSpPr/>
          <p:nvPr/>
        </p:nvSpPr>
        <p:spPr>
          <a:xfrm>
            <a:off x="1140700" y="2015504"/>
            <a:ext cx="1615440" cy="161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"/>
          <p:cNvSpPr txBox="1"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6"/>
          <p:cNvSpPr txBox="1">
            <a:spLocks noGrp="1"/>
          </p:cNvSpPr>
          <p:nvPr>
            <p:ph type="body" idx="1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4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Google Shape;269;p46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6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– Teal">
  <p:cSld name="Divider Slide – Teal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8"/>
          <p:cNvSpPr txBox="1">
            <a:spLocks noGrp="1"/>
          </p:cNvSpPr>
          <p:nvPr>
            <p:ph type="ftr" idx="11"/>
          </p:nvPr>
        </p:nvSpPr>
        <p:spPr>
          <a:xfrm>
            <a:off x="548154" y="4852598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8"/>
          <p:cNvSpPr txBox="1">
            <a:spLocks noGrp="1"/>
          </p:cNvSpPr>
          <p:nvPr>
            <p:ph type="sldNum" idx="12"/>
          </p:nvPr>
        </p:nvSpPr>
        <p:spPr>
          <a:xfrm>
            <a:off x="272109" y="4840130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48"/>
          <p:cNvSpPr txBox="1">
            <a:spLocks noGrp="1"/>
          </p:cNvSpPr>
          <p:nvPr>
            <p:ph type="title"/>
          </p:nvPr>
        </p:nvSpPr>
        <p:spPr>
          <a:xfrm>
            <a:off x="453585" y="1754767"/>
            <a:ext cx="6593258" cy="143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Garamond"/>
              <a:buNone/>
              <a:defRPr sz="27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8"/>
          <p:cNvSpPr/>
          <p:nvPr/>
        </p:nvSpPr>
        <p:spPr>
          <a:xfrm>
            <a:off x="4" y="1769167"/>
            <a:ext cx="248479" cy="14113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White">
  <p:cSld name="Cover – White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9"/>
          <p:cNvSpPr/>
          <p:nvPr/>
        </p:nvSpPr>
        <p:spPr>
          <a:xfrm>
            <a:off x="428221" y="357808"/>
            <a:ext cx="1297452" cy="63272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86" name="Google Shape;286;p49"/>
          <p:cNvSpPr/>
          <p:nvPr/>
        </p:nvSpPr>
        <p:spPr>
          <a:xfrm>
            <a:off x="159026" y="4323522"/>
            <a:ext cx="8984974" cy="8199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7" name="Google Shape;287;p49"/>
          <p:cNvSpPr txBox="1">
            <a:spLocks noGrp="1"/>
          </p:cNvSpPr>
          <p:nvPr>
            <p:ph type="title"/>
          </p:nvPr>
        </p:nvSpPr>
        <p:spPr>
          <a:xfrm>
            <a:off x="299203" y="1878497"/>
            <a:ext cx="8486989" cy="131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aramond"/>
              <a:buNone/>
              <a:defRPr sz="27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9"/>
          <p:cNvSpPr txBox="1">
            <a:spLocks noGrp="1"/>
          </p:cNvSpPr>
          <p:nvPr>
            <p:ph type="dt" idx="10"/>
          </p:nvPr>
        </p:nvSpPr>
        <p:spPr>
          <a:xfrm>
            <a:off x="319200" y="4616420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Google Shape;289;p49"/>
          <p:cNvSpPr txBox="1">
            <a:spLocks noGrp="1"/>
          </p:cNvSpPr>
          <p:nvPr>
            <p:ph type="body" idx="1"/>
          </p:nvPr>
        </p:nvSpPr>
        <p:spPr>
          <a:xfrm>
            <a:off x="317597" y="4102258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sz="1200" i="0">
                <a:solidFill>
                  <a:schemeClr val="dk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-"/>
              <a:defRPr sz="13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718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Char char="▪"/>
              <a:defRPr sz="135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Char char="-"/>
              <a:defRPr sz="13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717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Char char="▪"/>
              <a:defRPr sz="13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49"/>
          <p:cNvSpPr txBox="1">
            <a:spLocks noGrp="1"/>
          </p:cNvSpPr>
          <p:nvPr>
            <p:ph type="body" idx="2"/>
          </p:nvPr>
        </p:nvSpPr>
        <p:spPr>
          <a:xfrm>
            <a:off x="302816" y="3185161"/>
            <a:ext cx="8495727" cy="50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sz="1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Teal">
  <p:cSld name="Cover – Teal">
    <p:bg>
      <p:bgPr>
        <a:solidFill>
          <a:schemeClr val="accent2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0"/>
          <p:cNvSpPr/>
          <p:nvPr/>
        </p:nvSpPr>
        <p:spPr>
          <a:xfrm>
            <a:off x="428220" y="357807"/>
            <a:ext cx="1297452" cy="63272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93" name="Google Shape;293;p50"/>
          <p:cNvSpPr/>
          <p:nvPr/>
        </p:nvSpPr>
        <p:spPr>
          <a:xfrm>
            <a:off x="159026" y="4323522"/>
            <a:ext cx="8984974" cy="819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4" name="Google Shape;294;p50"/>
          <p:cNvSpPr txBox="1">
            <a:spLocks noGrp="1"/>
          </p:cNvSpPr>
          <p:nvPr>
            <p:ph type="dt" idx="10"/>
          </p:nvPr>
        </p:nvSpPr>
        <p:spPr>
          <a:xfrm>
            <a:off x="319200" y="4616420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50"/>
          <p:cNvSpPr txBox="1">
            <a:spLocks noGrp="1"/>
          </p:cNvSpPr>
          <p:nvPr>
            <p:ph type="body" idx="1"/>
          </p:nvPr>
        </p:nvSpPr>
        <p:spPr>
          <a:xfrm>
            <a:off x="317597" y="4102258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sz="1200" i="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-"/>
              <a:defRPr sz="13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718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Char char="▪"/>
              <a:defRPr sz="135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Char char="-"/>
              <a:defRPr sz="13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717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Char char="▪"/>
              <a:defRPr sz="13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50"/>
          <p:cNvSpPr txBox="1">
            <a:spLocks noGrp="1"/>
          </p:cNvSpPr>
          <p:nvPr>
            <p:ph type="title"/>
          </p:nvPr>
        </p:nvSpPr>
        <p:spPr>
          <a:xfrm>
            <a:off x="299202" y="1878497"/>
            <a:ext cx="8407476" cy="131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Garamond"/>
              <a:buNone/>
              <a:defRPr sz="27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0"/>
          <p:cNvSpPr txBox="1">
            <a:spLocks noGrp="1"/>
          </p:cNvSpPr>
          <p:nvPr>
            <p:ph type="body" idx="2"/>
          </p:nvPr>
        </p:nvSpPr>
        <p:spPr>
          <a:xfrm>
            <a:off x="302816" y="3185161"/>
            <a:ext cx="8416132" cy="50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sz="1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Blue">
  <p:cSld name="Cover – Blue">
    <p:bg>
      <p:bgPr>
        <a:solidFill>
          <a:schemeClr val="dk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1"/>
          <p:cNvSpPr/>
          <p:nvPr/>
        </p:nvSpPr>
        <p:spPr>
          <a:xfrm>
            <a:off x="0" y="4323522"/>
            <a:ext cx="9144000" cy="8199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0" name="Google Shape;300;p51"/>
          <p:cNvSpPr txBox="1">
            <a:spLocks noGrp="1"/>
          </p:cNvSpPr>
          <p:nvPr>
            <p:ph type="dt" idx="10"/>
          </p:nvPr>
        </p:nvSpPr>
        <p:spPr>
          <a:xfrm>
            <a:off x="319200" y="4616420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1" name="Google Shape;301;p51"/>
          <p:cNvSpPr txBox="1">
            <a:spLocks noGrp="1"/>
          </p:cNvSpPr>
          <p:nvPr>
            <p:ph type="body" idx="1"/>
          </p:nvPr>
        </p:nvSpPr>
        <p:spPr>
          <a:xfrm>
            <a:off x="317597" y="4102258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sz="1200" i="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-"/>
              <a:defRPr sz="135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718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Char char="▪"/>
              <a:defRPr sz="135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Char char="-"/>
              <a:defRPr sz="13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717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Char char="▪"/>
              <a:defRPr sz="13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51"/>
          <p:cNvSpPr txBox="1">
            <a:spLocks noGrp="1"/>
          </p:cNvSpPr>
          <p:nvPr>
            <p:ph type="title"/>
          </p:nvPr>
        </p:nvSpPr>
        <p:spPr>
          <a:xfrm>
            <a:off x="299202" y="1878497"/>
            <a:ext cx="8407476" cy="131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Garamond"/>
              <a:buNone/>
              <a:defRPr sz="27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1"/>
          <p:cNvSpPr txBox="1">
            <a:spLocks noGrp="1"/>
          </p:cNvSpPr>
          <p:nvPr>
            <p:ph type="body" idx="2"/>
          </p:nvPr>
        </p:nvSpPr>
        <p:spPr>
          <a:xfrm>
            <a:off x="302816" y="3185161"/>
            <a:ext cx="8416132" cy="50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sz="1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51"/>
          <p:cNvSpPr/>
          <p:nvPr/>
        </p:nvSpPr>
        <p:spPr>
          <a:xfrm>
            <a:off x="428220" y="357807"/>
            <a:ext cx="1297452" cy="63272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">
  <p:cSld name="Bullet Slide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2"/>
          <p:cNvSpPr txBox="1">
            <a:spLocks noGrp="1"/>
          </p:cNvSpPr>
          <p:nvPr>
            <p:ph type="ftr" idx="11"/>
          </p:nvPr>
        </p:nvSpPr>
        <p:spPr>
          <a:xfrm>
            <a:off x="548154" y="4852598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2"/>
          <p:cNvSpPr txBox="1">
            <a:spLocks noGrp="1"/>
          </p:cNvSpPr>
          <p:nvPr>
            <p:ph type="sldNum" idx="12"/>
          </p:nvPr>
        </p:nvSpPr>
        <p:spPr>
          <a:xfrm>
            <a:off x="272109" y="4840130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8" name="Google Shape;308;p52"/>
          <p:cNvSpPr txBox="1">
            <a:spLocks noGrp="1"/>
          </p:cNvSpPr>
          <p:nvPr>
            <p:ph type="title"/>
          </p:nvPr>
        </p:nvSpPr>
        <p:spPr>
          <a:xfrm>
            <a:off x="453585" y="318752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aramond"/>
              <a:buNone/>
              <a:defRPr sz="270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52"/>
          <p:cNvSpPr txBox="1">
            <a:spLocks noGrp="1"/>
          </p:cNvSpPr>
          <p:nvPr>
            <p:ph type="body" idx="1"/>
          </p:nvPr>
        </p:nvSpPr>
        <p:spPr>
          <a:xfrm>
            <a:off x="457202" y="695742"/>
            <a:ext cx="8169964" cy="33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sz="135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52"/>
          <p:cNvSpPr txBox="1">
            <a:spLocks noGrp="1"/>
          </p:cNvSpPr>
          <p:nvPr>
            <p:ph type="body" idx="2"/>
          </p:nvPr>
        </p:nvSpPr>
        <p:spPr>
          <a:xfrm>
            <a:off x="459687" y="1401418"/>
            <a:ext cx="8137665" cy="29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24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2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3"/>
          <p:cNvSpPr txBox="1">
            <a:spLocks noGrp="1"/>
          </p:cNvSpPr>
          <p:nvPr>
            <p:ph type="ftr" idx="11"/>
          </p:nvPr>
        </p:nvSpPr>
        <p:spPr>
          <a:xfrm>
            <a:off x="548154" y="4852598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53"/>
          <p:cNvSpPr txBox="1">
            <a:spLocks noGrp="1"/>
          </p:cNvSpPr>
          <p:nvPr>
            <p:ph type="sldNum" idx="12"/>
          </p:nvPr>
        </p:nvSpPr>
        <p:spPr>
          <a:xfrm>
            <a:off x="272109" y="4840130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Slide">
  <p:cSld name="Chart Slid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4"/>
          <p:cNvSpPr txBox="1">
            <a:spLocks noGrp="1"/>
          </p:cNvSpPr>
          <p:nvPr>
            <p:ph type="ftr" idx="11"/>
          </p:nvPr>
        </p:nvSpPr>
        <p:spPr>
          <a:xfrm>
            <a:off x="548154" y="4852598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54"/>
          <p:cNvSpPr txBox="1">
            <a:spLocks noGrp="1"/>
          </p:cNvSpPr>
          <p:nvPr>
            <p:ph type="sldNum" idx="12"/>
          </p:nvPr>
        </p:nvSpPr>
        <p:spPr>
          <a:xfrm>
            <a:off x="272109" y="4840130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Google Shape;317;p54"/>
          <p:cNvSpPr>
            <a:spLocks noGrp="1"/>
          </p:cNvSpPr>
          <p:nvPr>
            <p:ph type="chart" idx="2"/>
          </p:nvPr>
        </p:nvSpPr>
        <p:spPr>
          <a:xfrm>
            <a:off x="268361" y="337931"/>
            <a:ext cx="8587407" cy="406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Slide">
  <p:cSld name="Two Column Slide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5"/>
          <p:cNvSpPr txBox="1">
            <a:spLocks noGrp="1"/>
          </p:cNvSpPr>
          <p:nvPr>
            <p:ph type="ftr" idx="11"/>
          </p:nvPr>
        </p:nvSpPr>
        <p:spPr>
          <a:xfrm>
            <a:off x="548154" y="4852598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55"/>
          <p:cNvSpPr txBox="1">
            <a:spLocks noGrp="1"/>
          </p:cNvSpPr>
          <p:nvPr>
            <p:ph type="sldNum" idx="12"/>
          </p:nvPr>
        </p:nvSpPr>
        <p:spPr>
          <a:xfrm>
            <a:off x="272109" y="4840130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1" name="Google Shape;321;p55"/>
          <p:cNvSpPr txBox="1">
            <a:spLocks noGrp="1"/>
          </p:cNvSpPr>
          <p:nvPr>
            <p:ph type="title"/>
          </p:nvPr>
        </p:nvSpPr>
        <p:spPr>
          <a:xfrm>
            <a:off x="453585" y="318752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aramond"/>
              <a:buNone/>
              <a:defRPr sz="270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55"/>
          <p:cNvSpPr txBox="1">
            <a:spLocks noGrp="1"/>
          </p:cNvSpPr>
          <p:nvPr>
            <p:ph type="body" idx="1"/>
          </p:nvPr>
        </p:nvSpPr>
        <p:spPr>
          <a:xfrm>
            <a:off x="457202" y="695742"/>
            <a:ext cx="8169964" cy="33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sz="135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55"/>
          <p:cNvSpPr txBox="1">
            <a:spLocks noGrp="1"/>
          </p:cNvSpPr>
          <p:nvPr>
            <p:ph type="body" idx="2"/>
          </p:nvPr>
        </p:nvSpPr>
        <p:spPr>
          <a:xfrm>
            <a:off x="456925" y="1401417"/>
            <a:ext cx="3826840" cy="293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55"/>
          <p:cNvSpPr txBox="1">
            <a:spLocks noGrp="1"/>
          </p:cNvSpPr>
          <p:nvPr>
            <p:ph type="body" idx="3"/>
          </p:nvPr>
        </p:nvSpPr>
        <p:spPr>
          <a:xfrm>
            <a:off x="4774892" y="1401417"/>
            <a:ext cx="3852277" cy="293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Bullet">
  <p:cSld name="Two Column Bulle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6"/>
          <p:cNvSpPr txBox="1">
            <a:spLocks noGrp="1"/>
          </p:cNvSpPr>
          <p:nvPr>
            <p:ph type="ftr" idx="11"/>
          </p:nvPr>
        </p:nvSpPr>
        <p:spPr>
          <a:xfrm>
            <a:off x="548154" y="4852598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56"/>
          <p:cNvSpPr txBox="1">
            <a:spLocks noGrp="1"/>
          </p:cNvSpPr>
          <p:nvPr>
            <p:ph type="sldNum" idx="12"/>
          </p:nvPr>
        </p:nvSpPr>
        <p:spPr>
          <a:xfrm>
            <a:off x="272109" y="4840130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56"/>
          <p:cNvSpPr txBox="1">
            <a:spLocks noGrp="1"/>
          </p:cNvSpPr>
          <p:nvPr>
            <p:ph type="title"/>
          </p:nvPr>
        </p:nvSpPr>
        <p:spPr>
          <a:xfrm>
            <a:off x="453585" y="318752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aramond"/>
              <a:buNone/>
              <a:defRPr sz="270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56"/>
          <p:cNvSpPr txBox="1">
            <a:spLocks noGrp="1"/>
          </p:cNvSpPr>
          <p:nvPr>
            <p:ph type="body" idx="1"/>
          </p:nvPr>
        </p:nvSpPr>
        <p:spPr>
          <a:xfrm>
            <a:off x="457202" y="695742"/>
            <a:ext cx="8169964" cy="33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sz="135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56"/>
          <p:cNvSpPr txBox="1">
            <a:spLocks noGrp="1"/>
          </p:cNvSpPr>
          <p:nvPr>
            <p:ph type="body" idx="2"/>
          </p:nvPr>
        </p:nvSpPr>
        <p:spPr>
          <a:xfrm>
            <a:off x="459684" y="1401418"/>
            <a:ext cx="3824082" cy="29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56"/>
          <p:cNvSpPr txBox="1">
            <a:spLocks noGrp="1"/>
          </p:cNvSpPr>
          <p:nvPr>
            <p:ph type="body" idx="3"/>
          </p:nvPr>
        </p:nvSpPr>
        <p:spPr>
          <a:xfrm>
            <a:off x="4765730" y="1401418"/>
            <a:ext cx="3831618" cy="29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– Navy">
  <p:cSld name="Quote Slide – Navy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7"/>
          <p:cNvSpPr txBox="1">
            <a:spLocks noGrp="1"/>
          </p:cNvSpPr>
          <p:nvPr>
            <p:ph type="ftr" idx="11"/>
          </p:nvPr>
        </p:nvSpPr>
        <p:spPr>
          <a:xfrm>
            <a:off x="548154" y="4852598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57"/>
          <p:cNvSpPr txBox="1">
            <a:spLocks noGrp="1"/>
          </p:cNvSpPr>
          <p:nvPr>
            <p:ph type="sldNum" idx="12"/>
          </p:nvPr>
        </p:nvSpPr>
        <p:spPr>
          <a:xfrm>
            <a:off x="272109" y="4840130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5" name="Google Shape;335;p57"/>
          <p:cNvSpPr txBox="1"/>
          <p:nvPr/>
        </p:nvSpPr>
        <p:spPr>
          <a:xfrm>
            <a:off x="457205" y="198783"/>
            <a:ext cx="1192695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3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36" name="Google Shape;336;p57"/>
          <p:cNvSpPr txBox="1">
            <a:spLocks noGrp="1"/>
          </p:cNvSpPr>
          <p:nvPr>
            <p:ph type="body" idx="1"/>
          </p:nvPr>
        </p:nvSpPr>
        <p:spPr>
          <a:xfrm>
            <a:off x="437603" y="1431237"/>
            <a:ext cx="8229323" cy="210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  <a:defRPr sz="210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57"/>
          <p:cNvSpPr txBox="1">
            <a:spLocks noGrp="1"/>
          </p:cNvSpPr>
          <p:nvPr>
            <p:ph type="body" idx="2"/>
          </p:nvPr>
        </p:nvSpPr>
        <p:spPr>
          <a:xfrm>
            <a:off x="447674" y="3696830"/>
            <a:ext cx="6513958" cy="43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57"/>
          <p:cNvSpPr txBox="1">
            <a:spLocks noGrp="1"/>
          </p:cNvSpPr>
          <p:nvPr>
            <p:ph type="body" idx="3"/>
          </p:nvPr>
        </p:nvSpPr>
        <p:spPr>
          <a:xfrm>
            <a:off x="447674" y="3980954"/>
            <a:ext cx="6513958" cy="44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sz="135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– Teal">
  <p:cSld name="Quote Slide – Teal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8"/>
          <p:cNvSpPr txBox="1">
            <a:spLocks noGrp="1"/>
          </p:cNvSpPr>
          <p:nvPr>
            <p:ph type="ftr" idx="11"/>
          </p:nvPr>
        </p:nvSpPr>
        <p:spPr>
          <a:xfrm>
            <a:off x="548154" y="4852598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8"/>
          <p:cNvSpPr txBox="1">
            <a:spLocks noGrp="1"/>
          </p:cNvSpPr>
          <p:nvPr>
            <p:ph type="sldNum" idx="12"/>
          </p:nvPr>
        </p:nvSpPr>
        <p:spPr>
          <a:xfrm>
            <a:off x="272109" y="4840130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2" name="Google Shape;342;p58"/>
          <p:cNvSpPr txBox="1"/>
          <p:nvPr/>
        </p:nvSpPr>
        <p:spPr>
          <a:xfrm>
            <a:off x="457205" y="198783"/>
            <a:ext cx="1192695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3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43" name="Google Shape;343;p58"/>
          <p:cNvSpPr txBox="1">
            <a:spLocks noGrp="1"/>
          </p:cNvSpPr>
          <p:nvPr>
            <p:ph type="body" idx="1"/>
          </p:nvPr>
        </p:nvSpPr>
        <p:spPr>
          <a:xfrm>
            <a:off x="437603" y="1431237"/>
            <a:ext cx="8229323" cy="210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  <a:defRPr sz="210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58"/>
          <p:cNvSpPr txBox="1">
            <a:spLocks noGrp="1"/>
          </p:cNvSpPr>
          <p:nvPr>
            <p:ph type="body" idx="2"/>
          </p:nvPr>
        </p:nvSpPr>
        <p:spPr>
          <a:xfrm>
            <a:off x="447674" y="3696830"/>
            <a:ext cx="6513958" cy="43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sz="135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58"/>
          <p:cNvSpPr txBox="1">
            <a:spLocks noGrp="1"/>
          </p:cNvSpPr>
          <p:nvPr>
            <p:ph type="body" idx="3"/>
          </p:nvPr>
        </p:nvSpPr>
        <p:spPr>
          <a:xfrm>
            <a:off x="447674" y="3980954"/>
            <a:ext cx="6513958" cy="44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sz="135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– Blue">
  <p:cSld name="Quote Slide – Blue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9"/>
          <p:cNvSpPr txBox="1">
            <a:spLocks noGrp="1"/>
          </p:cNvSpPr>
          <p:nvPr>
            <p:ph type="ftr" idx="11"/>
          </p:nvPr>
        </p:nvSpPr>
        <p:spPr>
          <a:xfrm>
            <a:off x="548154" y="4852598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59"/>
          <p:cNvSpPr txBox="1">
            <a:spLocks noGrp="1"/>
          </p:cNvSpPr>
          <p:nvPr>
            <p:ph type="sldNum" idx="12"/>
          </p:nvPr>
        </p:nvSpPr>
        <p:spPr>
          <a:xfrm>
            <a:off x="272109" y="4840130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9" name="Google Shape;349;p59"/>
          <p:cNvSpPr txBox="1"/>
          <p:nvPr/>
        </p:nvSpPr>
        <p:spPr>
          <a:xfrm>
            <a:off x="457205" y="198783"/>
            <a:ext cx="1192695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50" name="Google Shape;350;p59"/>
          <p:cNvSpPr txBox="1">
            <a:spLocks noGrp="1"/>
          </p:cNvSpPr>
          <p:nvPr>
            <p:ph type="body" idx="1"/>
          </p:nvPr>
        </p:nvSpPr>
        <p:spPr>
          <a:xfrm>
            <a:off x="437603" y="1431237"/>
            <a:ext cx="8229323" cy="210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  <a:defRPr sz="210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59"/>
          <p:cNvSpPr txBox="1">
            <a:spLocks noGrp="1"/>
          </p:cNvSpPr>
          <p:nvPr>
            <p:ph type="body" idx="2"/>
          </p:nvPr>
        </p:nvSpPr>
        <p:spPr>
          <a:xfrm>
            <a:off x="447674" y="3696830"/>
            <a:ext cx="6513958" cy="43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sz="135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59"/>
          <p:cNvSpPr txBox="1">
            <a:spLocks noGrp="1"/>
          </p:cNvSpPr>
          <p:nvPr>
            <p:ph type="body" idx="3"/>
          </p:nvPr>
        </p:nvSpPr>
        <p:spPr>
          <a:xfrm>
            <a:off x="447674" y="3980954"/>
            <a:ext cx="6513958" cy="44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sz="135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– Navy">
  <p:cSld name="Divider Slide – Nav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0"/>
          <p:cNvSpPr txBox="1">
            <a:spLocks noGrp="1"/>
          </p:cNvSpPr>
          <p:nvPr>
            <p:ph type="ftr" idx="11"/>
          </p:nvPr>
        </p:nvSpPr>
        <p:spPr>
          <a:xfrm>
            <a:off x="548154" y="4852598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60"/>
          <p:cNvSpPr txBox="1">
            <a:spLocks noGrp="1"/>
          </p:cNvSpPr>
          <p:nvPr>
            <p:ph type="sldNum" idx="12"/>
          </p:nvPr>
        </p:nvSpPr>
        <p:spPr>
          <a:xfrm>
            <a:off x="272109" y="4840130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60"/>
          <p:cNvSpPr txBox="1">
            <a:spLocks noGrp="1"/>
          </p:cNvSpPr>
          <p:nvPr>
            <p:ph type="title"/>
          </p:nvPr>
        </p:nvSpPr>
        <p:spPr>
          <a:xfrm>
            <a:off x="453585" y="1754767"/>
            <a:ext cx="6593258" cy="143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aramond"/>
              <a:buNone/>
              <a:defRPr sz="270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60"/>
          <p:cNvSpPr/>
          <p:nvPr/>
        </p:nvSpPr>
        <p:spPr>
          <a:xfrm>
            <a:off x="4" y="1769167"/>
            <a:ext cx="248479" cy="141135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– Blue">
  <p:cSld name="Divider Slide – Blue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1"/>
          <p:cNvSpPr txBox="1">
            <a:spLocks noGrp="1"/>
          </p:cNvSpPr>
          <p:nvPr>
            <p:ph type="ftr" idx="11"/>
          </p:nvPr>
        </p:nvSpPr>
        <p:spPr>
          <a:xfrm>
            <a:off x="548154" y="4852598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61"/>
          <p:cNvSpPr txBox="1">
            <a:spLocks noGrp="1"/>
          </p:cNvSpPr>
          <p:nvPr>
            <p:ph type="sldNum" idx="12"/>
          </p:nvPr>
        </p:nvSpPr>
        <p:spPr>
          <a:xfrm>
            <a:off x="272109" y="4840130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1" name="Google Shape;361;p61"/>
          <p:cNvSpPr txBox="1">
            <a:spLocks noGrp="1"/>
          </p:cNvSpPr>
          <p:nvPr>
            <p:ph type="title"/>
          </p:nvPr>
        </p:nvSpPr>
        <p:spPr>
          <a:xfrm>
            <a:off x="453585" y="1754767"/>
            <a:ext cx="6593258" cy="143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aramond"/>
              <a:buNone/>
              <a:defRPr sz="270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61"/>
          <p:cNvSpPr/>
          <p:nvPr/>
        </p:nvSpPr>
        <p:spPr>
          <a:xfrm>
            <a:off x="4" y="1769167"/>
            <a:ext cx="248479" cy="14113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">
  <p:cSld name="Blank Slide"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2"/>
          <p:cNvSpPr/>
          <p:nvPr/>
        </p:nvSpPr>
        <p:spPr>
          <a:xfrm>
            <a:off x="3865188" y="2032663"/>
            <a:ext cx="1571041" cy="10257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with logo – 1">
  <p:cSld name="Closing with logo – 1"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3"/>
          <p:cNvSpPr/>
          <p:nvPr/>
        </p:nvSpPr>
        <p:spPr>
          <a:xfrm>
            <a:off x="3865188" y="2032663"/>
            <a:ext cx="1571041" cy="10257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67" name="Google Shape;367;p63"/>
          <p:cNvSpPr/>
          <p:nvPr/>
        </p:nvSpPr>
        <p:spPr>
          <a:xfrm>
            <a:off x="3784787" y="2187851"/>
            <a:ext cx="1574426" cy="7677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with logo – 2">
  <p:cSld name="Closing with logo – 2">
    <p:bg>
      <p:bgPr>
        <a:solidFill>
          <a:schemeClr val="lt1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4"/>
          <p:cNvSpPr/>
          <p:nvPr/>
        </p:nvSpPr>
        <p:spPr>
          <a:xfrm>
            <a:off x="3657600" y="1886137"/>
            <a:ext cx="1828800" cy="137122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5"/>
          <p:cNvSpPr txBox="1">
            <a:spLocks noGrp="1"/>
          </p:cNvSpPr>
          <p:nvPr>
            <p:ph type="title"/>
          </p:nvPr>
        </p:nvSpPr>
        <p:spPr>
          <a:xfrm>
            <a:off x="453585" y="318752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65"/>
          <p:cNvSpPr txBox="1">
            <a:spLocks noGrp="1"/>
          </p:cNvSpPr>
          <p:nvPr>
            <p:ph type="ftr" idx="11"/>
          </p:nvPr>
        </p:nvSpPr>
        <p:spPr>
          <a:xfrm>
            <a:off x="548154" y="4852598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65"/>
          <p:cNvSpPr txBox="1">
            <a:spLocks noGrp="1"/>
          </p:cNvSpPr>
          <p:nvPr>
            <p:ph type="sldNum" idx="12"/>
          </p:nvPr>
        </p:nvSpPr>
        <p:spPr>
          <a:xfrm>
            <a:off x="272109" y="4840130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  <a:buFont typeface="Garamond"/>
              <a:buNone/>
              <a:defRPr sz="33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66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sz="1350"/>
            </a:lvl1pPr>
            <a:lvl2pPr lvl="1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5"/>
              <a:buNone/>
              <a:defRPr sz="1125"/>
            </a:lvl2pPr>
            <a:lvl3pPr lvl="2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10"/>
              <a:buNone/>
              <a:defRPr sz="1013"/>
            </a:lvl3pPr>
            <a:lvl4pPr lvl="3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5pPr>
            <a:lvl6pPr lvl="5" algn="ctr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7" name="Google Shape;377;p6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8" name="Google Shape;378;p66"/>
          <p:cNvSpPr txBox="1">
            <a:spLocks noGrp="1"/>
          </p:cNvSpPr>
          <p:nvPr>
            <p:ph type="ftr" idx="11"/>
          </p:nvPr>
        </p:nvSpPr>
        <p:spPr>
          <a:xfrm>
            <a:off x="548154" y="4852598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66"/>
          <p:cNvSpPr txBox="1">
            <a:spLocks noGrp="1"/>
          </p:cNvSpPr>
          <p:nvPr>
            <p:ph type="sldNum" idx="12"/>
          </p:nvPr>
        </p:nvSpPr>
        <p:spPr>
          <a:xfrm>
            <a:off x="272109" y="4840130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-White">
  <p:cSld name="Bullet Slide-White">
    <p:bg>
      <p:bgPr>
        <a:solidFill>
          <a:schemeClr val="lt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7"/>
          <p:cNvSpPr txBox="1">
            <a:spLocks noGrp="1"/>
          </p:cNvSpPr>
          <p:nvPr>
            <p:ph type="ftr" idx="11"/>
          </p:nvPr>
        </p:nvSpPr>
        <p:spPr>
          <a:xfrm>
            <a:off x="548154" y="4852598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67"/>
          <p:cNvSpPr txBox="1">
            <a:spLocks noGrp="1"/>
          </p:cNvSpPr>
          <p:nvPr>
            <p:ph type="sldNum" idx="12"/>
          </p:nvPr>
        </p:nvSpPr>
        <p:spPr>
          <a:xfrm>
            <a:off x="272109" y="4840130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3" name="Google Shape;383;p67"/>
          <p:cNvSpPr txBox="1">
            <a:spLocks noGrp="1"/>
          </p:cNvSpPr>
          <p:nvPr>
            <p:ph type="title"/>
          </p:nvPr>
        </p:nvSpPr>
        <p:spPr>
          <a:xfrm>
            <a:off x="453586" y="318752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aramond"/>
              <a:buNone/>
              <a:defRPr sz="270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67"/>
          <p:cNvSpPr txBox="1">
            <a:spLocks noGrp="1"/>
          </p:cNvSpPr>
          <p:nvPr>
            <p:ph type="body" idx="1"/>
          </p:nvPr>
        </p:nvSpPr>
        <p:spPr>
          <a:xfrm>
            <a:off x="457203" y="695742"/>
            <a:ext cx="8169964" cy="33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sz="135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67"/>
          <p:cNvSpPr txBox="1">
            <a:spLocks noGrp="1"/>
          </p:cNvSpPr>
          <p:nvPr>
            <p:ph type="body" idx="2"/>
          </p:nvPr>
        </p:nvSpPr>
        <p:spPr>
          <a:xfrm>
            <a:off x="459684" y="1401418"/>
            <a:ext cx="8137665" cy="29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8"/>
          <p:cNvSpPr txBox="1">
            <a:spLocks noGrp="1"/>
          </p:cNvSpPr>
          <p:nvPr>
            <p:ph type="title"/>
          </p:nvPr>
        </p:nvSpPr>
        <p:spPr>
          <a:xfrm>
            <a:off x="453585" y="318752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68"/>
          <p:cNvSpPr txBox="1">
            <a:spLocks noGrp="1"/>
          </p:cNvSpPr>
          <p:nvPr>
            <p:ph type="body" idx="1"/>
          </p:nvPr>
        </p:nvSpPr>
        <p:spPr>
          <a:xfrm>
            <a:off x="459687" y="1401418"/>
            <a:ext cx="8137665" cy="29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6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Google Shape;390;p68"/>
          <p:cNvSpPr txBox="1">
            <a:spLocks noGrp="1"/>
          </p:cNvSpPr>
          <p:nvPr>
            <p:ph type="ftr" idx="11"/>
          </p:nvPr>
        </p:nvSpPr>
        <p:spPr>
          <a:xfrm>
            <a:off x="548154" y="4852598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68"/>
          <p:cNvSpPr txBox="1">
            <a:spLocks noGrp="1"/>
          </p:cNvSpPr>
          <p:nvPr>
            <p:ph type="sldNum" idx="12"/>
          </p:nvPr>
        </p:nvSpPr>
        <p:spPr>
          <a:xfrm>
            <a:off x="272109" y="4840130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9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69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sz="1350" b="1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5"/>
              <a:buNone/>
              <a:defRPr sz="1125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10"/>
              <a:buNone/>
              <a:defRPr sz="1013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395" name="Google Shape;395;p69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69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sz="1350" b="1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5"/>
              <a:buNone/>
              <a:defRPr sz="1125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10"/>
              <a:buNone/>
              <a:defRPr sz="1013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397" name="Google Shape;397;p69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6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9" name="Google Shape;399;p69"/>
          <p:cNvSpPr txBox="1">
            <a:spLocks noGrp="1"/>
          </p:cNvSpPr>
          <p:nvPr>
            <p:ph type="ftr" idx="11"/>
          </p:nvPr>
        </p:nvSpPr>
        <p:spPr>
          <a:xfrm>
            <a:off x="548154" y="4852598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69"/>
          <p:cNvSpPr txBox="1">
            <a:spLocks noGrp="1"/>
          </p:cNvSpPr>
          <p:nvPr>
            <p:ph type="sldNum" idx="12"/>
          </p:nvPr>
        </p:nvSpPr>
        <p:spPr>
          <a:xfrm>
            <a:off x="272109" y="4840130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1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07" name="Google Shape;407;p71"/>
          <p:cNvSpPr txBox="1">
            <a:spLocks noGrp="1"/>
          </p:cNvSpPr>
          <p:nvPr>
            <p:ph type="body" idx="1"/>
          </p:nvPr>
        </p:nvSpPr>
        <p:spPr>
          <a:xfrm>
            <a:off x="685800" y="1217425"/>
            <a:ext cx="7772400" cy="3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 type="titleOnly">
  <p:cSld name="TITLE_ONLY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2"/>
          <p:cNvSpPr txBox="1">
            <a:spLocks noGrp="1"/>
          </p:cNvSpPr>
          <p:nvPr>
            <p:ph type="title"/>
          </p:nvPr>
        </p:nvSpPr>
        <p:spPr>
          <a:xfrm>
            <a:off x="465500" y="591282"/>
            <a:ext cx="82212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grpSp>
        <p:nvGrpSpPr>
          <p:cNvPr id="410" name="Google Shape;410;p72"/>
          <p:cNvGrpSpPr/>
          <p:nvPr/>
        </p:nvGrpSpPr>
        <p:grpSpPr>
          <a:xfrm>
            <a:off x="1283825" y="1256264"/>
            <a:ext cx="6580950" cy="3512782"/>
            <a:chOff x="1283825" y="1092074"/>
            <a:chExt cx="6580950" cy="3693000"/>
          </a:xfrm>
        </p:grpSpPr>
        <p:cxnSp>
          <p:nvCxnSpPr>
            <p:cNvPr id="411" name="Google Shape;411;p72"/>
            <p:cNvCxnSpPr/>
            <p:nvPr/>
          </p:nvCxnSpPr>
          <p:spPr>
            <a:xfrm>
              <a:off x="1283825" y="1092074"/>
              <a:ext cx="0" cy="36930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2" name="Google Shape;412;p72"/>
            <p:cNvCxnSpPr/>
            <p:nvPr/>
          </p:nvCxnSpPr>
          <p:spPr>
            <a:xfrm>
              <a:off x="2108425" y="1092074"/>
              <a:ext cx="0" cy="36930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3" name="Google Shape;413;p72"/>
            <p:cNvCxnSpPr/>
            <p:nvPr/>
          </p:nvCxnSpPr>
          <p:spPr>
            <a:xfrm>
              <a:off x="2929813" y="1092074"/>
              <a:ext cx="0" cy="36930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4" name="Google Shape;414;p72"/>
            <p:cNvCxnSpPr/>
            <p:nvPr/>
          </p:nvCxnSpPr>
          <p:spPr>
            <a:xfrm>
              <a:off x="3754413" y="1092074"/>
              <a:ext cx="0" cy="36930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5" name="Google Shape;415;p72"/>
            <p:cNvCxnSpPr/>
            <p:nvPr/>
          </p:nvCxnSpPr>
          <p:spPr>
            <a:xfrm>
              <a:off x="4574413" y="1092074"/>
              <a:ext cx="0" cy="36930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6" name="Google Shape;416;p72"/>
            <p:cNvCxnSpPr/>
            <p:nvPr/>
          </p:nvCxnSpPr>
          <p:spPr>
            <a:xfrm>
              <a:off x="5399013" y="1092074"/>
              <a:ext cx="0" cy="36930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7" name="Google Shape;417;p72"/>
            <p:cNvCxnSpPr/>
            <p:nvPr/>
          </p:nvCxnSpPr>
          <p:spPr>
            <a:xfrm>
              <a:off x="6220400" y="1092074"/>
              <a:ext cx="0" cy="36930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8" name="Google Shape;418;p72"/>
            <p:cNvCxnSpPr/>
            <p:nvPr/>
          </p:nvCxnSpPr>
          <p:spPr>
            <a:xfrm>
              <a:off x="7045000" y="1092074"/>
              <a:ext cx="0" cy="36930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9" name="Google Shape;419;p72"/>
            <p:cNvCxnSpPr/>
            <p:nvPr/>
          </p:nvCxnSpPr>
          <p:spPr>
            <a:xfrm>
              <a:off x="7864775" y="1092074"/>
              <a:ext cx="0" cy="36930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20" name="Google Shape;420;p72"/>
          <p:cNvSpPr/>
          <p:nvPr/>
        </p:nvSpPr>
        <p:spPr>
          <a:xfrm>
            <a:off x="465500" y="730197"/>
            <a:ext cx="1638000" cy="338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72"/>
          <p:cNvSpPr/>
          <p:nvPr/>
        </p:nvSpPr>
        <p:spPr>
          <a:xfrm>
            <a:off x="463125" y="1068900"/>
            <a:ext cx="824100" cy="239100"/>
          </a:xfrm>
          <a:prstGeom prst="rect">
            <a:avLst/>
          </a:prstGeom>
          <a:solidFill>
            <a:srgbClr val="003262">
              <a:alpha val="50196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72"/>
          <p:cNvSpPr/>
          <p:nvPr/>
        </p:nvSpPr>
        <p:spPr>
          <a:xfrm>
            <a:off x="1284972" y="1068900"/>
            <a:ext cx="824100" cy="239100"/>
          </a:xfrm>
          <a:prstGeom prst="rect">
            <a:avLst/>
          </a:prstGeom>
          <a:solidFill>
            <a:srgbClr val="003262">
              <a:alpha val="50196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72"/>
          <p:cNvSpPr/>
          <p:nvPr/>
        </p:nvSpPr>
        <p:spPr>
          <a:xfrm>
            <a:off x="2108216" y="730197"/>
            <a:ext cx="3285300" cy="3387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72"/>
          <p:cNvSpPr/>
          <p:nvPr/>
        </p:nvSpPr>
        <p:spPr>
          <a:xfrm>
            <a:off x="2109597" y="1068900"/>
            <a:ext cx="824100" cy="239100"/>
          </a:xfrm>
          <a:prstGeom prst="rect">
            <a:avLst/>
          </a:prstGeom>
          <a:solidFill>
            <a:srgbClr val="178CCB">
              <a:alpha val="56078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72"/>
          <p:cNvSpPr/>
          <p:nvPr/>
        </p:nvSpPr>
        <p:spPr>
          <a:xfrm>
            <a:off x="2931444" y="1068900"/>
            <a:ext cx="824100" cy="239100"/>
          </a:xfrm>
          <a:prstGeom prst="rect">
            <a:avLst/>
          </a:prstGeom>
          <a:solidFill>
            <a:srgbClr val="178CCB">
              <a:alpha val="56078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72"/>
          <p:cNvSpPr/>
          <p:nvPr/>
        </p:nvSpPr>
        <p:spPr>
          <a:xfrm>
            <a:off x="3753291" y="1068900"/>
            <a:ext cx="824100" cy="239100"/>
          </a:xfrm>
          <a:prstGeom prst="rect">
            <a:avLst/>
          </a:prstGeom>
          <a:solidFill>
            <a:srgbClr val="178CCB">
              <a:alpha val="56078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72"/>
          <p:cNvSpPr/>
          <p:nvPr/>
        </p:nvSpPr>
        <p:spPr>
          <a:xfrm>
            <a:off x="4575138" y="1068900"/>
            <a:ext cx="824100" cy="239100"/>
          </a:xfrm>
          <a:prstGeom prst="rect">
            <a:avLst/>
          </a:prstGeom>
          <a:solidFill>
            <a:srgbClr val="178CCB">
              <a:alpha val="56078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72"/>
          <p:cNvSpPr/>
          <p:nvPr/>
        </p:nvSpPr>
        <p:spPr>
          <a:xfrm>
            <a:off x="5395601" y="730197"/>
            <a:ext cx="3285300" cy="338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72"/>
          <p:cNvSpPr/>
          <p:nvPr/>
        </p:nvSpPr>
        <p:spPr>
          <a:xfrm>
            <a:off x="5396984" y="1068900"/>
            <a:ext cx="824100" cy="239100"/>
          </a:xfrm>
          <a:prstGeom prst="rect">
            <a:avLst/>
          </a:prstGeom>
          <a:solidFill>
            <a:srgbClr val="00A598">
              <a:alpha val="54117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72"/>
          <p:cNvSpPr/>
          <p:nvPr/>
        </p:nvSpPr>
        <p:spPr>
          <a:xfrm>
            <a:off x="6218831" y="1068900"/>
            <a:ext cx="824100" cy="239100"/>
          </a:xfrm>
          <a:prstGeom prst="rect">
            <a:avLst/>
          </a:prstGeom>
          <a:solidFill>
            <a:srgbClr val="00A598">
              <a:alpha val="54117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72"/>
          <p:cNvSpPr/>
          <p:nvPr/>
        </p:nvSpPr>
        <p:spPr>
          <a:xfrm>
            <a:off x="7040678" y="1068900"/>
            <a:ext cx="824100" cy="239100"/>
          </a:xfrm>
          <a:prstGeom prst="rect">
            <a:avLst/>
          </a:prstGeom>
          <a:solidFill>
            <a:srgbClr val="00A598">
              <a:alpha val="54117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72"/>
          <p:cNvSpPr/>
          <p:nvPr/>
        </p:nvSpPr>
        <p:spPr>
          <a:xfrm>
            <a:off x="7862525" y="1068900"/>
            <a:ext cx="824100" cy="239100"/>
          </a:xfrm>
          <a:prstGeom prst="rect">
            <a:avLst/>
          </a:prstGeom>
          <a:solidFill>
            <a:srgbClr val="00A598">
              <a:alpha val="54117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72"/>
          <p:cNvSpPr txBox="1"/>
          <p:nvPr/>
        </p:nvSpPr>
        <p:spPr>
          <a:xfrm>
            <a:off x="684200" y="711290"/>
            <a:ext cx="120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2021</a:t>
            </a:r>
            <a:endParaRPr sz="1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4" name="Google Shape;434;p72"/>
          <p:cNvSpPr txBox="1"/>
          <p:nvPr/>
        </p:nvSpPr>
        <p:spPr>
          <a:xfrm>
            <a:off x="3029601" y="711290"/>
            <a:ext cx="143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2022</a:t>
            </a:r>
            <a:endParaRPr sz="1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5" name="Google Shape;435;p72"/>
          <p:cNvSpPr txBox="1"/>
          <p:nvPr/>
        </p:nvSpPr>
        <p:spPr>
          <a:xfrm>
            <a:off x="6321140" y="711290"/>
            <a:ext cx="143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2023</a:t>
            </a:r>
            <a:endParaRPr sz="1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6" name="Google Shape;436;p72"/>
          <p:cNvSpPr txBox="1"/>
          <p:nvPr/>
        </p:nvSpPr>
        <p:spPr>
          <a:xfrm>
            <a:off x="524350" y="1034550"/>
            <a:ext cx="65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Jul-Sep</a:t>
            </a:r>
            <a:endParaRPr sz="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7" name="Google Shape;437;p72"/>
          <p:cNvSpPr txBox="1"/>
          <p:nvPr/>
        </p:nvSpPr>
        <p:spPr>
          <a:xfrm>
            <a:off x="1393875" y="1034550"/>
            <a:ext cx="59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Oct-Dec</a:t>
            </a:r>
            <a:endParaRPr sz="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8" name="Google Shape;438;p72"/>
          <p:cNvSpPr txBox="1"/>
          <p:nvPr/>
        </p:nvSpPr>
        <p:spPr>
          <a:xfrm>
            <a:off x="2215800" y="1034550"/>
            <a:ext cx="59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Jan-Mar</a:t>
            </a:r>
            <a:endParaRPr sz="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" name="Google Shape;439;p72"/>
          <p:cNvSpPr txBox="1"/>
          <p:nvPr/>
        </p:nvSpPr>
        <p:spPr>
          <a:xfrm>
            <a:off x="3040550" y="1034550"/>
            <a:ext cx="59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Apr-Jun</a:t>
            </a:r>
            <a:endParaRPr sz="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" name="Google Shape;440;p72"/>
          <p:cNvSpPr txBox="1">
            <a:spLocks noGrp="1"/>
          </p:cNvSpPr>
          <p:nvPr>
            <p:ph type="title" idx="2"/>
          </p:nvPr>
        </p:nvSpPr>
        <p:spPr>
          <a:xfrm>
            <a:off x="465500" y="195000"/>
            <a:ext cx="82212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41" name="Google Shape;441;p72"/>
          <p:cNvSpPr txBox="1"/>
          <p:nvPr/>
        </p:nvSpPr>
        <p:spPr>
          <a:xfrm>
            <a:off x="3837150" y="1034550"/>
            <a:ext cx="65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Jul-Sep</a:t>
            </a:r>
            <a:endParaRPr sz="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" name="Google Shape;442;p72"/>
          <p:cNvSpPr txBox="1"/>
          <p:nvPr/>
        </p:nvSpPr>
        <p:spPr>
          <a:xfrm>
            <a:off x="4688087" y="1034550"/>
            <a:ext cx="59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Oct-Dec</a:t>
            </a:r>
            <a:endParaRPr sz="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p72"/>
          <p:cNvSpPr txBox="1"/>
          <p:nvPr/>
        </p:nvSpPr>
        <p:spPr>
          <a:xfrm>
            <a:off x="5507075" y="1034550"/>
            <a:ext cx="59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Jan-Mar</a:t>
            </a:r>
            <a:endParaRPr sz="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" name="Google Shape;444;p72"/>
          <p:cNvSpPr txBox="1"/>
          <p:nvPr/>
        </p:nvSpPr>
        <p:spPr>
          <a:xfrm>
            <a:off x="6331775" y="1034550"/>
            <a:ext cx="59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Apr-Jun</a:t>
            </a:r>
            <a:endParaRPr sz="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" name="Google Shape;445;p72"/>
          <p:cNvSpPr txBox="1"/>
          <p:nvPr/>
        </p:nvSpPr>
        <p:spPr>
          <a:xfrm>
            <a:off x="7124525" y="1034550"/>
            <a:ext cx="65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Jul-Sep</a:t>
            </a:r>
            <a:endParaRPr sz="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" name="Google Shape;446;p72"/>
          <p:cNvSpPr txBox="1"/>
          <p:nvPr/>
        </p:nvSpPr>
        <p:spPr>
          <a:xfrm>
            <a:off x="7967862" y="1034550"/>
            <a:ext cx="59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Oct-Dec</a:t>
            </a:r>
            <a:endParaRPr sz="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3"/>
          <p:cNvSpPr txBox="1">
            <a:spLocks noGrp="1"/>
          </p:cNvSpPr>
          <p:nvPr>
            <p:ph type="title"/>
          </p:nvPr>
        </p:nvSpPr>
        <p:spPr>
          <a:xfrm>
            <a:off x="465500" y="195000"/>
            <a:ext cx="82212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2" name="Google Shape;452;p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3" name="Google Shape;453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7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1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8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00"/>
            </a:lvl9pPr>
          </a:lstStyle>
          <a:p>
            <a:endParaRPr/>
          </a:p>
        </p:txBody>
      </p:sp>
      <p:sp>
        <p:nvSpPr>
          <p:cNvPr id="457" name="Google Shape;457;p7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50"/>
            </a:lvl2pPr>
            <a:lvl3pPr marL="13716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3pPr>
            <a:lvl4pPr marL="18288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750"/>
            </a:lvl4pPr>
            <a:lvl5pPr marL="22860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750"/>
            </a:lvl5pPr>
            <a:lvl6pPr marL="274320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750"/>
            </a:lvl6pPr>
            <a:lvl7pPr marL="320040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750"/>
            </a:lvl7pPr>
            <a:lvl8pPr marL="365760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750"/>
            </a:lvl8pPr>
            <a:lvl9pPr marL="411480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750"/>
            </a:lvl9pPr>
          </a:lstStyle>
          <a:p>
            <a:endParaRPr/>
          </a:p>
        </p:txBody>
      </p:sp>
      <p:sp>
        <p:nvSpPr>
          <p:cNvPr id="458" name="Google Shape;458;p7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9" name="Google Shape;459;p7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0" name="Google Shape;460;p7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Slide – White">
  <p:cSld name="Two Column Slide – White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3" name="Google Shape;463;p7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4" name="Google Shape;464;p76"/>
          <p:cNvSpPr txBox="1">
            <a:spLocks noGrp="1"/>
          </p:cNvSpPr>
          <p:nvPr>
            <p:ph type="title"/>
          </p:nvPr>
        </p:nvSpPr>
        <p:spPr>
          <a:xfrm>
            <a:off x="453585" y="318751"/>
            <a:ext cx="8173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76"/>
          <p:cNvSpPr txBox="1">
            <a:spLocks noGrp="1"/>
          </p:cNvSpPr>
          <p:nvPr>
            <p:ph type="body" idx="1"/>
          </p:nvPr>
        </p:nvSpPr>
        <p:spPr>
          <a:xfrm>
            <a:off x="457202" y="695741"/>
            <a:ext cx="81699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76"/>
          <p:cNvSpPr txBox="1">
            <a:spLocks noGrp="1"/>
          </p:cNvSpPr>
          <p:nvPr>
            <p:ph type="body" idx="2"/>
          </p:nvPr>
        </p:nvSpPr>
        <p:spPr>
          <a:xfrm>
            <a:off x="456925" y="1420744"/>
            <a:ext cx="3826800" cy="2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b="0" i="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b="0" i="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b="0" i="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b="0" i="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76"/>
          <p:cNvSpPr txBox="1">
            <a:spLocks noGrp="1"/>
          </p:cNvSpPr>
          <p:nvPr>
            <p:ph type="body" idx="3"/>
          </p:nvPr>
        </p:nvSpPr>
        <p:spPr>
          <a:xfrm>
            <a:off x="4790386" y="1420744"/>
            <a:ext cx="3826800" cy="2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b="0" i="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b="0" i="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b="0" i="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b="0" i="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 and Subhead Only">
  <p:cSld name="Head and Subhead 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7"/>
          <p:cNvSpPr txBox="1">
            <a:spLocks noGrp="1"/>
          </p:cNvSpPr>
          <p:nvPr>
            <p:ph type="title"/>
          </p:nvPr>
        </p:nvSpPr>
        <p:spPr>
          <a:xfrm>
            <a:off x="457200" y="321338"/>
            <a:ext cx="8080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77"/>
          <p:cNvSpPr txBox="1">
            <a:spLocks noGrp="1"/>
          </p:cNvSpPr>
          <p:nvPr>
            <p:ph type="body" idx="1"/>
          </p:nvPr>
        </p:nvSpPr>
        <p:spPr>
          <a:xfrm>
            <a:off x="445061" y="758994"/>
            <a:ext cx="80775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1" name="Google Shape;471;p77"/>
          <p:cNvSpPr txBox="1">
            <a:spLocks noGrp="1"/>
          </p:cNvSpPr>
          <p:nvPr>
            <p:ph type="sldNum" idx="12"/>
          </p:nvPr>
        </p:nvSpPr>
        <p:spPr>
          <a:xfrm>
            <a:off x="272105" y="4840128"/>
            <a:ext cx="246000" cy="1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3" name="Google Shape;53;p13"/>
          <p:cNvCxnSpPr/>
          <p:nvPr/>
        </p:nvCxnSpPr>
        <p:spPr>
          <a:xfrm>
            <a:off x="365125" y="4687560"/>
            <a:ext cx="8413750" cy="0"/>
          </a:xfrm>
          <a:prstGeom prst="straightConnector1">
            <a:avLst/>
          </a:prstGeom>
          <a:noFill/>
          <a:ln w="9525" cap="flat" cmpd="sng">
            <a:solidFill>
              <a:srgbClr val="052049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4" name="Google Shape;54;p13"/>
          <p:cNvCxnSpPr/>
          <p:nvPr/>
        </p:nvCxnSpPr>
        <p:spPr>
          <a:xfrm>
            <a:off x="277813" y="4687560"/>
            <a:ext cx="859536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5" name="Google Shape;55;p13"/>
          <p:cNvSpPr/>
          <p:nvPr/>
        </p:nvSpPr>
        <p:spPr>
          <a:xfrm>
            <a:off x="8393113" y="4800601"/>
            <a:ext cx="481012" cy="231074"/>
          </a:xfrm>
          <a:custGeom>
            <a:avLst/>
            <a:gdLst/>
            <a:ahLst/>
            <a:cxnLst/>
            <a:rect l="l" t="t" r="r" b="b"/>
            <a:pathLst>
              <a:path w="350" h="168" extrusionOk="0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0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18A3AC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  <a:defRPr sz="3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7"/>
          <p:cNvSpPr txBox="1">
            <a:spLocks noGrp="1"/>
          </p:cNvSpPr>
          <p:nvPr>
            <p:ph type="body" idx="1"/>
          </p:nvPr>
        </p:nvSpPr>
        <p:spPr>
          <a:xfrm>
            <a:off x="459687" y="1401418"/>
            <a:ext cx="8137665" cy="29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2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718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1939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47"/>
          <p:cNvSpPr txBox="1">
            <a:spLocks noGrp="1"/>
          </p:cNvSpPr>
          <p:nvPr>
            <p:ph type="title"/>
          </p:nvPr>
        </p:nvSpPr>
        <p:spPr>
          <a:xfrm>
            <a:off x="453585" y="318752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aramond"/>
              <a:buNone/>
              <a:defRPr sz="2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4" name="Google Shape;274;p47"/>
          <p:cNvSpPr txBox="1">
            <a:spLocks noGrp="1"/>
          </p:cNvSpPr>
          <p:nvPr>
            <p:ph type="ftr" idx="11"/>
          </p:nvPr>
        </p:nvSpPr>
        <p:spPr>
          <a:xfrm>
            <a:off x="548154" y="4852598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Google Shape;275;p47"/>
          <p:cNvSpPr txBox="1">
            <a:spLocks noGrp="1"/>
          </p:cNvSpPr>
          <p:nvPr>
            <p:ph type="sldNum" idx="12"/>
          </p:nvPr>
        </p:nvSpPr>
        <p:spPr>
          <a:xfrm>
            <a:off x="272109" y="4840130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6" name="Google Shape;276;p47"/>
          <p:cNvCxnSpPr/>
          <p:nvPr/>
        </p:nvCxnSpPr>
        <p:spPr>
          <a:xfrm>
            <a:off x="365125" y="4687560"/>
            <a:ext cx="8413750" cy="0"/>
          </a:xfrm>
          <a:prstGeom prst="straightConnector1">
            <a:avLst/>
          </a:prstGeom>
          <a:noFill/>
          <a:ln w="9525" cap="flat" cmpd="sng">
            <a:solidFill>
              <a:srgbClr val="052049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7" name="Google Shape;277;p47"/>
          <p:cNvCxnSpPr/>
          <p:nvPr/>
        </p:nvCxnSpPr>
        <p:spPr>
          <a:xfrm>
            <a:off x="277813" y="4687560"/>
            <a:ext cx="8595360" cy="0"/>
          </a:xfrm>
          <a:prstGeom prst="straightConnector1">
            <a:avLst/>
          </a:prstGeom>
          <a:noFill/>
          <a:ln w="9525" cap="flat" cmpd="sng">
            <a:solidFill>
              <a:srgbClr val="05204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78" name="Google Shape;278;p47"/>
          <p:cNvSpPr/>
          <p:nvPr/>
        </p:nvSpPr>
        <p:spPr>
          <a:xfrm>
            <a:off x="8379861" y="4832902"/>
            <a:ext cx="481012" cy="173306"/>
          </a:xfrm>
          <a:custGeom>
            <a:avLst/>
            <a:gdLst/>
            <a:ahLst/>
            <a:cxnLst/>
            <a:rect l="l" t="t" r="r" b="b"/>
            <a:pathLst>
              <a:path w="350" h="168" extrusionOk="0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None/>
              <a:defRPr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None/>
              <a:defRPr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None/>
              <a:defRPr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None/>
              <a:defRPr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None/>
              <a:defRPr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None/>
              <a:defRPr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None/>
              <a:defRPr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None/>
              <a:defRPr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None/>
              <a:defRPr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03" name="Google Shape;403;p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 Light"/>
              <a:buChar char="●"/>
              <a:defRPr sz="1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 Light"/>
              <a:buChar char="○"/>
              <a:defRPr sz="1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 Light"/>
              <a:buChar char="■"/>
              <a:defRPr sz="1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 Light"/>
              <a:buChar char="●"/>
              <a:defRPr sz="1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 Light"/>
              <a:buChar char="○"/>
              <a:defRPr sz="1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 Light"/>
              <a:buChar char="■"/>
              <a:defRPr sz="1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 Light"/>
              <a:buChar char="●"/>
              <a:defRPr sz="1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 Light"/>
              <a:buChar char="○"/>
              <a:defRPr sz="1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 Light"/>
              <a:buChar char="■"/>
              <a:defRPr sz="1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04" name="Google Shape;404;p7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cori.org/funding-opportunities/announcement/telehealth-optimize-management-multiple-chronic-conditions-among-vulnerable-populations-primary-care-cycle-3-2023" TargetMode="External"/><Relationship Id="rId3" Type="http://schemas.openxmlformats.org/officeDocument/2006/relationships/hyperlink" Target="https://new.nsf.gov/funding/opportunities/national-artificial-intelligence-research" TargetMode="External"/><Relationship Id="rId7" Type="http://schemas.openxmlformats.org/officeDocument/2006/relationships/hyperlink" Target="https://www.ahrq.gov/cpi/about/otherwebsites/healthit.ahrq.gov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6" Type="http://schemas.openxmlformats.org/officeDocument/2006/relationships/hyperlink" Target="https://grants.nih.gov/grants/guide/notice-files/NOT-HL-22-001.html" TargetMode="External"/><Relationship Id="rId5" Type="http://schemas.openxmlformats.org/officeDocument/2006/relationships/hyperlink" Target="https://www.cancer.gov/research/areas/diagnosis/artificial-intelligence" TargetMode="External"/><Relationship Id="rId4" Type="http://schemas.openxmlformats.org/officeDocument/2006/relationships/hyperlink" Target="https://commonfund.nih.gov/bridge2ai" TargetMode="External"/><Relationship Id="rId9" Type="http://schemas.openxmlformats.org/officeDocument/2006/relationships/hyperlink" Target="https://new.nsf.gov/funding/opportunities/smart-health-biomedical-research-era-artificia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8.png"/><Relationship Id="rId4" Type="http://schemas.openxmlformats.org/officeDocument/2006/relationships/hyperlink" Target="https://healthinformatics.ucsf.edu/analytics-innovation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alitionforhealthai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8" descr="A white background with black and white clouds&#10;&#10;Description automatically generated"/>
          <p:cNvSpPr/>
          <p:nvPr/>
        </p:nvSpPr>
        <p:spPr>
          <a:xfrm>
            <a:off x="6173542" y="3716274"/>
            <a:ext cx="584200" cy="31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77" name="Google Shape;477;p78"/>
          <p:cNvSpPr/>
          <p:nvPr/>
        </p:nvSpPr>
        <p:spPr>
          <a:xfrm>
            <a:off x="254000" y="233680"/>
            <a:ext cx="8890000" cy="49098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78" name="Google Shape;478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1650" y="863250"/>
            <a:ext cx="3052350" cy="3183326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78"/>
          <p:cNvSpPr/>
          <p:nvPr/>
        </p:nvSpPr>
        <p:spPr>
          <a:xfrm>
            <a:off x="497840" y="0"/>
            <a:ext cx="5675702" cy="4909820"/>
          </a:xfrm>
          <a:prstGeom prst="rect">
            <a:avLst/>
          </a:prstGeom>
          <a:solidFill>
            <a:srgbClr val="16A0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78"/>
          <p:cNvSpPr txBox="1">
            <a:spLocks noGrp="1"/>
          </p:cNvSpPr>
          <p:nvPr>
            <p:ph type="body" idx="2"/>
          </p:nvPr>
        </p:nvSpPr>
        <p:spPr>
          <a:xfrm>
            <a:off x="669972" y="3208053"/>
            <a:ext cx="4972830" cy="74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" sz="1800"/>
              <a:t>SOP Town Hall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" sz="1800"/>
              <a:t>Ida Sim, MD, PhD, UCSF CRIO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</a:pPr>
            <a:r>
              <a:rPr lang="en" sz="1400"/>
              <a:t>October 17, 2023</a:t>
            </a:r>
            <a:endParaRPr sz="2000"/>
          </a:p>
        </p:txBody>
      </p:sp>
      <p:sp>
        <p:nvSpPr>
          <p:cNvPr id="481" name="Google Shape;481;p78"/>
          <p:cNvSpPr txBox="1">
            <a:spLocks noGrp="1"/>
          </p:cNvSpPr>
          <p:nvPr>
            <p:ph type="title"/>
          </p:nvPr>
        </p:nvSpPr>
        <p:spPr>
          <a:xfrm>
            <a:off x="701098" y="1704241"/>
            <a:ext cx="49764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" sz="4400">
                <a:latin typeface="Arial"/>
                <a:ea typeface="Arial"/>
                <a:cs typeface="Arial"/>
                <a:sym typeface="Arial"/>
              </a:rPr>
              <a:t>AI at UCSF</a:t>
            </a:r>
            <a:br>
              <a:rPr lang="en" sz="4400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87"/>
          <p:cNvSpPr txBox="1"/>
          <p:nvPr/>
        </p:nvSpPr>
        <p:spPr>
          <a:xfrm>
            <a:off x="0" y="53225"/>
            <a:ext cx="9144000" cy="822900"/>
          </a:xfrm>
          <a:prstGeom prst="rect">
            <a:avLst/>
          </a:prstGeom>
          <a:solidFill>
            <a:srgbClr val="16A0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Stay Tuned</a:t>
            </a:r>
            <a:endParaRPr sz="3000" b="0" i="0" u="none" strike="noStrike" cap="none">
              <a:solidFill>
                <a:schemeClr val="l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93" name="Google Shape;593;p87"/>
          <p:cNvSpPr txBox="1">
            <a:spLocks noGrp="1"/>
          </p:cNvSpPr>
          <p:nvPr>
            <p:ph type="body" idx="1"/>
          </p:nvPr>
        </p:nvSpPr>
        <p:spPr>
          <a:xfrm>
            <a:off x="589084" y="1182916"/>
            <a:ext cx="7965900" cy="3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52049"/>
              </a:buClr>
              <a:buSzPts val="1200"/>
              <a:buFont typeface="Open Sans SemiBold"/>
              <a:buChar char="■"/>
            </a:pPr>
            <a:r>
              <a:rPr lang="en" sz="16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For wider Versa roll-out</a:t>
            </a:r>
            <a:endParaRPr sz="16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52049"/>
              </a:buClr>
              <a:buSzPts val="1200"/>
              <a:buFont typeface="Open Sans SemiBold"/>
              <a:buChar char="■"/>
            </a:pPr>
            <a:r>
              <a:rPr lang="en" sz="16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For a series of lunch and learns in the Fall/Winter on generative AI </a:t>
            </a:r>
            <a:endParaRPr sz="14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1150" algn="l" rtl="0">
              <a:spcBef>
                <a:spcPts val="1000"/>
              </a:spcBef>
              <a:spcAft>
                <a:spcPts val="0"/>
              </a:spcAft>
              <a:buClr>
                <a:srgbClr val="052049"/>
              </a:buClr>
              <a:buSzPts val="1300"/>
              <a:buFont typeface="Open Sans SemiBold"/>
              <a:buChar char="■"/>
            </a:pPr>
            <a:r>
              <a:rPr lang="en" sz="15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An Overview of Generative AI</a:t>
            </a:r>
            <a:endParaRPr sz="15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052049"/>
              </a:buClr>
              <a:buSzPts val="1300"/>
              <a:buFont typeface="Open Sans SemiBold"/>
              <a:buChar char="■"/>
            </a:pPr>
            <a:r>
              <a:rPr lang="en" sz="15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Getting Started with AI</a:t>
            </a:r>
            <a:endParaRPr sz="15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052049"/>
              </a:buClr>
              <a:buSzPts val="1300"/>
              <a:buFont typeface="Open Sans SemiBold"/>
              <a:buChar char="■"/>
            </a:pPr>
            <a:r>
              <a:rPr lang="en" sz="15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IRB Considerations</a:t>
            </a:r>
            <a:endParaRPr sz="15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52049"/>
              </a:buClr>
              <a:buSzPts val="1200"/>
              <a:buFont typeface="Open Sans SemiBold"/>
              <a:buChar char="■"/>
            </a:pPr>
            <a:r>
              <a:rPr lang="en" sz="16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For guidance and training on AI best practices, applied ethics </a:t>
            </a:r>
            <a:endParaRPr sz="16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5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8"/>
          <p:cNvSpPr txBox="1">
            <a:spLocks noGrp="1"/>
          </p:cNvSpPr>
          <p:nvPr>
            <p:ph type="title"/>
          </p:nvPr>
        </p:nvSpPr>
        <p:spPr>
          <a:xfrm>
            <a:off x="453585" y="1754767"/>
            <a:ext cx="6593258" cy="143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Garamond"/>
              <a:buNone/>
            </a:pPr>
            <a:r>
              <a:rPr lang="en"/>
              <a:t>Open Discussion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9"/>
          <p:cNvSpPr txBox="1"/>
          <p:nvPr/>
        </p:nvSpPr>
        <p:spPr>
          <a:xfrm>
            <a:off x="0" y="53225"/>
            <a:ext cx="9144000" cy="822900"/>
          </a:xfrm>
          <a:prstGeom prst="rect">
            <a:avLst/>
          </a:prstGeom>
          <a:solidFill>
            <a:srgbClr val="16A0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Research and Funding Context</a:t>
            </a:r>
            <a:endParaRPr sz="3000" b="0" i="0" u="none" strike="noStrike" cap="none">
              <a:solidFill>
                <a:schemeClr val="l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87" name="Google Shape;487;p79"/>
          <p:cNvSpPr txBox="1">
            <a:spLocks noGrp="1"/>
          </p:cNvSpPr>
          <p:nvPr>
            <p:ph type="body" idx="1"/>
          </p:nvPr>
        </p:nvSpPr>
        <p:spPr>
          <a:xfrm>
            <a:off x="383100" y="1156463"/>
            <a:ext cx="8266800" cy="3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097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2049"/>
              </a:buClr>
              <a:buSzPts val="1297"/>
              <a:buFont typeface="Open Sans SemiBold"/>
              <a:buChar char="■"/>
            </a:pPr>
            <a:r>
              <a:rPr lang="en" sz="1400">
                <a:highlight>
                  <a:schemeClr val="lt1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Discovery and clinical research grants increasingly incorporating AI/ML </a:t>
            </a:r>
            <a:endParaRPr sz="1400">
              <a:highlight>
                <a:schemeClr val="lt1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>
                <a:highlight>
                  <a:schemeClr val="lt1"/>
                </a:highlight>
              </a:rPr>
              <a:t>450% growth in “machine learning” NIH grants 2017-2022</a:t>
            </a:r>
            <a:endParaRPr sz="1400">
              <a:highlight>
                <a:schemeClr val="lt1"/>
              </a:highlight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>
                <a:highlight>
                  <a:schemeClr val="lt1"/>
                </a:highlight>
              </a:rPr>
              <a:t>Major ARPA-H, </a:t>
            </a:r>
            <a:r>
              <a:rPr lang="en" sz="1400" u="sng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NSF</a:t>
            </a:r>
            <a:r>
              <a:rPr lang="en" sz="1400">
                <a:highlight>
                  <a:schemeClr val="lt1"/>
                </a:highlight>
              </a:rPr>
              <a:t>, </a:t>
            </a:r>
            <a:r>
              <a:rPr lang="en" sz="1400" u="sng">
                <a:solidFill>
                  <a:schemeClr val="hlink"/>
                </a:solidFill>
                <a:highlight>
                  <a:schemeClr val="lt1"/>
                </a:highlight>
                <a:hlinkClick r:id="rId4"/>
              </a:rPr>
              <a:t>NIH</a:t>
            </a:r>
            <a:r>
              <a:rPr lang="en" sz="1400">
                <a:highlight>
                  <a:schemeClr val="lt1"/>
                </a:highlight>
              </a:rPr>
              <a:t> and IC-specific RFAs (e.g., </a:t>
            </a:r>
            <a:r>
              <a:rPr lang="en" sz="1400" u="sng">
                <a:solidFill>
                  <a:schemeClr val="hlink"/>
                </a:solidFill>
                <a:highlight>
                  <a:schemeClr val="lt1"/>
                </a:highlight>
                <a:hlinkClick r:id="rId5"/>
              </a:rPr>
              <a:t>NCI</a:t>
            </a:r>
            <a:r>
              <a:rPr lang="en" sz="1400">
                <a:highlight>
                  <a:schemeClr val="lt1"/>
                </a:highlight>
              </a:rPr>
              <a:t>, </a:t>
            </a:r>
            <a:r>
              <a:rPr lang="en" sz="1400" u="sng">
                <a:solidFill>
                  <a:schemeClr val="hlink"/>
                </a:solidFill>
                <a:highlight>
                  <a:schemeClr val="lt1"/>
                </a:highlight>
                <a:hlinkClick r:id="rId6"/>
              </a:rPr>
              <a:t>NHLBI</a:t>
            </a:r>
            <a:r>
              <a:rPr lang="en" sz="1400">
                <a:highlight>
                  <a:schemeClr val="lt1"/>
                </a:highlight>
              </a:rPr>
              <a:t>)</a:t>
            </a:r>
            <a:endParaRPr sz="140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>
              <a:highlight>
                <a:schemeClr val="lt1"/>
              </a:highlight>
            </a:endParaRPr>
          </a:p>
          <a:p>
            <a:pPr marL="457200" lvl="0" indent="-31097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2049"/>
              </a:buClr>
              <a:buSzPts val="1297"/>
              <a:buFont typeface="Open Sans SemiBold"/>
              <a:buChar char="■"/>
            </a:pPr>
            <a:r>
              <a:rPr lang="en" sz="1400">
                <a:highlight>
                  <a:schemeClr val="lt1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Implementation science grants increasingly require integration of digital health and decision support into health system </a:t>
            </a:r>
            <a:endParaRPr sz="1400">
              <a:highlight>
                <a:schemeClr val="lt1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 u="sng">
                <a:solidFill>
                  <a:schemeClr val="hlink"/>
                </a:solidFill>
                <a:highlight>
                  <a:schemeClr val="lt1"/>
                </a:highlight>
                <a:hlinkClick r:id="rId7"/>
              </a:rPr>
              <a:t>AHRQ</a:t>
            </a:r>
            <a:r>
              <a:rPr lang="en" sz="1400">
                <a:highlight>
                  <a:schemeClr val="lt1"/>
                </a:highlight>
              </a:rPr>
              <a:t>, </a:t>
            </a:r>
            <a:r>
              <a:rPr lang="en" sz="1400" u="sng">
                <a:solidFill>
                  <a:schemeClr val="hlink"/>
                </a:solidFill>
                <a:highlight>
                  <a:schemeClr val="lt1"/>
                </a:highlight>
                <a:hlinkClick r:id="rId8"/>
              </a:rPr>
              <a:t>PCORI</a:t>
            </a:r>
            <a:r>
              <a:rPr lang="en" sz="1400">
                <a:highlight>
                  <a:schemeClr val="lt1"/>
                </a:highlight>
              </a:rPr>
              <a:t>, NSF </a:t>
            </a:r>
            <a:r>
              <a:rPr lang="en" sz="1400" u="sng">
                <a:solidFill>
                  <a:schemeClr val="hlink"/>
                </a:solidFill>
                <a:highlight>
                  <a:schemeClr val="lt1"/>
                </a:highlight>
                <a:hlinkClick r:id="rId9"/>
              </a:rPr>
              <a:t>SMART Health</a:t>
            </a:r>
            <a:r>
              <a:rPr lang="en" sz="1400">
                <a:highlight>
                  <a:schemeClr val="lt1"/>
                </a:highlight>
              </a:rPr>
              <a:t>, etc.</a:t>
            </a:r>
            <a:endParaRPr sz="140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>
              <a:highlight>
                <a:schemeClr val="lt1"/>
              </a:highlight>
            </a:endParaRPr>
          </a:p>
          <a:p>
            <a:pPr marL="457200" lvl="0" indent="-31097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2049"/>
              </a:buClr>
              <a:buSzPts val="1297"/>
              <a:buFont typeface="Open Sans SemiBold"/>
              <a:buChar char="■"/>
            </a:pPr>
            <a:r>
              <a:rPr lang="en" sz="1400">
                <a:highlight>
                  <a:schemeClr val="lt1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UCSF must provide a first-class infrastructure for next-generation computing to attract and retain talent and to maintain research leadership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88" name="Google Shape;488;p79"/>
          <p:cNvSpPr txBox="1"/>
          <p:nvPr/>
        </p:nvSpPr>
        <p:spPr>
          <a:xfrm>
            <a:off x="548154" y="4852598"/>
            <a:ext cx="4311000" cy="1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rPr lang="en" sz="525" b="0" i="0" u="none" strike="noStrike" cap="none">
                <a:solidFill>
                  <a:srgbClr val="052049"/>
                </a:solidFill>
                <a:latin typeface="Arial"/>
                <a:ea typeface="Arial"/>
                <a:cs typeface="Arial"/>
                <a:sym typeface="Arial"/>
              </a:rPr>
              <a:t>Office of the CRIO, </a:t>
            </a:r>
            <a:r>
              <a:rPr lang="en" sz="525">
                <a:solidFill>
                  <a:srgbClr val="052049"/>
                </a:solidFill>
              </a:rPr>
              <a:t>October 17</a:t>
            </a:r>
            <a:r>
              <a:rPr lang="en" sz="525" b="0" i="0" u="none" strike="noStrike" cap="none">
                <a:solidFill>
                  <a:srgbClr val="052049"/>
                </a:solidFill>
                <a:latin typeface="Arial"/>
                <a:ea typeface="Arial"/>
                <a:cs typeface="Arial"/>
                <a:sym typeface="Arial"/>
              </a:rPr>
              <a:t>,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0"/>
          <p:cNvSpPr txBox="1"/>
          <p:nvPr/>
        </p:nvSpPr>
        <p:spPr>
          <a:xfrm>
            <a:off x="0" y="53225"/>
            <a:ext cx="9144000" cy="822900"/>
          </a:xfrm>
          <a:prstGeom prst="rect">
            <a:avLst/>
          </a:prstGeom>
          <a:solidFill>
            <a:srgbClr val="16A0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Broad Vision for </a:t>
            </a:r>
            <a:r>
              <a:rPr lang="en" sz="3000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AI</a:t>
            </a:r>
            <a:r>
              <a:rPr lang="en" sz="3000" b="0" i="0" u="none" strike="noStrike" cap="none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at UCSF</a:t>
            </a:r>
            <a:endParaRPr sz="3000" b="0" i="0" u="none" strike="noStrike" cap="none">
              <a:solidFill>
                <a:schemeClr val="l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94" name="Google Shape;494;p80"/>
          <p:cNvSpPr txBox="1">
            <a:spLocks noGrp="1"/>
          </p:cNvSpPr>
          <p:nvPr>
            <p:ph type="body" idx="1"/>
          </p:nvPr>
        </p:nvSpPr>
        <p:spPr>
          <a:xfrm>
            <a:off x="589084" y="1182916"/>
            <a:ext cx="7965900" cy="3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52049"/>
              </a:buClr>
              <a:buSzPts val="1200"/>
              <a:buFont typeface="Open Sans"/>
              <a:buChar char="■"/>
            </a:pPr>
            <a:r>
              <a:rPr lang="en" sz="16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By harnessing the full range of computational technologies including analytic and generative AI, UCSF faculty will </a:t>
            </a:r>
            <a:r>
              <a:rPr lang="en" sz="1600" i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Advance Health Worldwide </a:t>
            </a:r>
            <a:r>
              <a:rPr lang="en" sz="16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through multi-modal multi-scale computing not previously possible</a:t>
            </a:r>
            <a:endParaRPr/>
          </a:p>
          <a:p>
            <a:pPr marL="914400" lvl="1" indent="-3048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52049"/>
              </a:buClr>
              <a:buSzPts val="1200"/>
              <a:buFont typeface="Open Sans"/>
              <a:buChar char="■"/>
            </a:pPr>
            <a:r>
              <a:rPr lang="en" sz="16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to connect and understand the mechanisms of health and disease from the molecular to the individual to the community </a:t>
            </a:r>
            <a:r>
              <a:rPr lang="en" i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(informed by AI Discovery Retreat)</a:t>
            </a:r>
            <a:endParaRPr sz="1600" i="1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rgbClr val="052049"/>
              </a:buClr>
              <a:buSzPts val="1200"/>
              <a:buFont typeface="Open Sans"/>
              <a:buChar char="■"/>
            </a:pPr>
            <a:r>
              <a:rPr lang="en" sz="16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to use knowledge computing to apply these mechanistic understandings to improve the care our patients receive at UCSF Health </a:t>
            </a:r>
            <a:r>
              <a:rPr lang="en" i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(informed by AI Clinical Retreat)</a:t>
            </a:r>
            <a:endParaRPr sz="1600" i="1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52049"/>
              </a:buClr>
              <a:buSzPts val="1200"/>
              <a:buFont typeface="Open Sans SemiBold"/>
              <a:buChar char="■"/>
            </a:pPr>
            <a:r>
              <a:rPr lang="en" sz="16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UCSF will build for anticipated shifts in </a:t>
            </a:r>
            <a:r>
              <a:rPr lang="en" sz="1600" i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en" sz="16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1600" i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how</a:t>
            </a:r>
            <a:r>
              <a:rPr lang="en" sz="16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research is conducted</a:t>
            </a:r>
            <a:endParaRPr/>
          </a:p>
          <a:p>
            <a:pPr marL="457200" lvl="0" indent="-3048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52049"/>
              </a:buClr>
              <a:buSzPts val="1200"/>
              <a:buFont typeface="Open Sans SemiBold"/>
              <a:buChar char="■"/>
            </a:pPr>
            <a:r>
              <a:rPr lang="en" sz="16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UCSF will be a model for fair, equitable, compassionate, and trustworthy use of AI</a:t>
            </a:r>
            <a:endParaRPr sz="14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1"/>
          <p:cNvSpPr txBox="1"/>
          <p:nvPr/>
        </p:nvSpPr>
        <p:spPr>
          <a:xfrm>
            <a:off x="0" y="53225"/>
            <a:ext cx="9144000" cy="822900"/>
          </a:xfrm>
          <a:prstGeom prst="rect">
            <a:avLst/>
          </a:prstGeom>
          <a:solidFill>
            <a:srgbClr val="16A0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Knowledge Computing and Relationship to IT</a:t>
            </a:r>
            <a:endParaRPr sz="3000" b="0" i="0" u="none" strike="noStrike" cap="none">
              <a:solidFill>
                <a:schemeClr val="l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00" name="Google Shape;500;p81"/>
          <p:cNvSpPr txBox="1"/>
          <p:nvPr/>
        </p:nvSpPr>
        <p:spPr>
          <a:xfrm>
            <a:off x="548154" y="4852598"/>
            <a:ext cx="4311000" cy="1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rPr lang="en" sz="525" b="0" i="0" u="none" strike="noStrike" cap="none">
                <a:solidFill>
                  <a:srgbClr val="052049"/>
                </a:solidFill>
                <a:latin typeface="Arial"/>
                <a:ea typeface="Arial"/>
                <a:cs typeface="Arial"/>
                <a:sym typeface="Arial"/>
              </a:rPr>
              <a:t>Office of the CRIO, </a:t>
            </a:r>
            <a:r>
              <a:rPr lang="en" sz="525">
                <a:solidFill>
                  <a:srgbClr val="052049"/>
                </a:solidFill>
              </a:rPr>
              <a:t>October 17</a:t>
            </a:r>
            <a:r>
              <a:rPr lang="en" sz="525" b="0" i="0" u="none" strike="noStrike" cap="none">
                <a:solidFill>
                  <a:srgbClr val="052049"/>
                </a:solidFill>
                <a:latin typeface="Arial"/>
                <a:ea typeface="Arial"/>
                <a:cs typeface="Arial"/>
                <a:sym typeface="Arial"/>
              </a:rPr>
              <a:t>,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81"/>
          <p:cNvSpPr txBox="1">
            <a:spLocks noGrp="1"/>
          </p:cNvSpPr>
          <p:nvPr>
            <p:ph type="body" idx="1"/>
          </p:nvPr>
        </p:nvSpPr>
        <p:spPr>
          <a:xfrm>
            <a:off x="5349375" y="4406075"/>
            <a:ext cx="34068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"/>
              <a:t>All components of the technology stack are essential</a:t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502" name="Google Shape;502;p81"/>
          <p:cNvSpPr txBox="1">
            <a:spLocks noGrp="1"/>
          </p:cNvSpPr>
          <p:nvPr>
            <p:ph type="body" idx="1"/>
          </p:nvPr>
        </p:nvSpPr>
        <p:spPr>
          <a:xfrm>
            <a:off x="397975" y="1361964"/>
            <a:ext cx="3105600" cy="30048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2B2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92664"/>
              <a:buNone/>
            </a:pPr>
            <a:r>
              <a:rPr lang="en" sz="1400">
                <a:latin typeface="Open Sans SemiBold"/>
                <a:ea typeface="Open Sans SemiBold"/>
                <a:cs typeface="Open Sans SemiBold"/>
                <a:sym typeface="Open Sans SemiBold"/>
              </a:rPr>
              <a:t>Knowledge Computing: </a:t>
            </a:r>
            <a:r>
              <a:rPr lang="en" sz="1400"/>
              <a:t>the science of designing, developing, evaluating, and applying specialized algorithms, AI/machine learning, and hyperscale scientific data and infrastructures </a:t>
            </a:r>
            <a:endParaRPr sz="14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92664"/>
              <a:buNone/>
            </a:pPr>
            <a:r>
              <a:rPr lang="en" sz="1400"/>
              <a:t>…to augment human cognition (researchers, clinicians, learners, patients) for advancing biomedical discovery, clinical care, and education</a:t>
            </a:r>
            <a:endParaRPr sz="1100" i="1"/>
          </a:p>
        </p:txBody>
      </p:sp>
      <p:pic>
        <p:nvPicPr>
          <p:cNvPr id="503" name="Google Shape;503;p81"/>
          <p:cNvPicPr preferRelativeResize="0"/>
          <p:nvPr/>
        </p:nvPicPr>
        <p:blipFill rotWithShape="1">
          <a:blip r:embed="rId3">
            <a:alphaModFix/>
          </a:blip>
          <a:srcRect l="5695" t="4716"/>
          <a:stretch/>
        </p:blipFill>
        <p:spPr>
          <a:xfrm>
            <a:off x="4572000" y="1217188"/>
            <a:ext cx="4482700" cy="32994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4" name="Google Shape;504;p81"/>
          <p:cNvGrpSpPr/>
          <p:nvPr/>
        </p:nvGrpSpPr>
        <p:grpSpPr>
          <a:xfrm>
            <a:off x="3555275" y="1284263"/>
            <a:ext cx="1207350" cy="2909635"/>
            <a:chOff x="3555275" y="1284263"/>
            <a:chExt cx="1207350" cy="2909635"/>
          </a:xfrm>
        </p:grpSpPr>
        <p:sp>
          <p:nvSpPr>
            <p:cNvPr id="505" name="Google Shape;505;p81"/>
            <p:cNvSpPr txBox="1"/>
            <p:nvPr/>
          </p:nvSpPr>
          <p:spPr>
            <a:xfrm>
              <a:off x="3555275" y="1284263"/>
              <a:ext cx="661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dk2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CRIO</a:t>
              </a:r>
              <a:endParaRPr sz="1400" b="0" i="0" u="none" strike="noStrike" cap="non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506" name="Google Shape;506;p81"/>
            <p:cNvSpPr txBox="1"/>
            <p:nvPr/>
          </p:nvSpPr>
          <p:spPr>
            <a:xfrm>
              <a:off x="3555275" y="2390925"/>
              <a:ext cx="832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dk2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ACIO-R</a:t>
              </a:r>
              <a:endParaRPr sz="1400" b="0" i="0" u="none" strike="noStrike" cap="non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507" name="Google Shape;507;p81"/>
            <p:cNvSpPr txBox="1"/>
            <p:nvPr/>
          </p:nvSpPr>
          <p:spPr>
            <a:xfrm>
              <a:off x="3555275" y="3345250"/>
              <a:ext cx="576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dk2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CIO</a:t>
              </a:r>
              <a:endParaRPr sz="1400" b="0" i="0" u="none" strike="noStrike" cap="non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pic>
          <p:nvPicPr>
            <p:cNvPr id="508" name="Google Shape;508;p81"/>
            <p:cNvPicPr preferRelativeResize="0"/>
            <p:nvPr/>
          </p:nvPicPr>
          <p:blipFill rotWithShape="1">
            <a:blip r:embed="rId4">
              <a:alphaModFix/>
            </a:blip>
            <a:srcRect l="17291" t="14251" r="12420"/>
            <a:stretch/>
          </p:blipFill>
          <p:spPr>
            <a:xfrm>
              <a:off x="3725825" y="2737375"/>
              <a:ext cx="375600" cy="465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9" name="Google Shape;509;p81"/>
            <p:cNvSpPr txBox="1"/>
            <p:nvPr/>
          </p:nvSpPr>
          <p:spPr>
            <a:xfrm>
              <a:off x="4101425" y="2739375"/>
              <a:ext cx="576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Open Sans Light"/>
                  <a:ea typeface="Open Sans Light"/>
                  <a:cs typeface="Open Sans Light"/>
                  <a:sym typeface="Open Sans Light"/>
                </a:rPr>
                <a:t>Mandy Terrill</a:t>
              </a:r>
              <a:endParaRPr sz="900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0" name="Google Shape;510;p81"/>
            <p:cNvSpPr txBox="1"/>
            <p:nvPr/>
          </p:nvSpPr>
          <p:spPr>
            <a:xfrm>
              <a:off x="4101425" y="1701650"/>
              <a:ext cx="375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Open Sans Light"/>
                  <a:ea typeface="Open Sans Light"/>
                  <a:cs typeface="Open Sans Light"/>
                  <a:sym typeface="Open Sans Light"/>
                </a:rPr>
                <a:t>Ida Sim</a:t>
              </a:r>
              <a:endParaRPr sz="900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pic>
          <p:nvPicPr>
            <p:cNvPr id="511" name="Google Shape;511;p81"/>
            <p:cNvPicPr preferRelativeResize="0"/>
            <p:nvPr/>
          </p:nvPicPr>
          <p:blipFill rotWithShape="1">
            <a:blip r:embed="rId5">
              <a:alphaModFix/>
            </a:blip>
            <a:srcRect l="7343" r="8637"/>
            <a:stretch/>
          </p:blipFill>
          <p:spPr>
            <a:xfrm>
              <a:off x="3713937" y="1671775"/>
              <a:ext cx="399375" cy="5214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" name="Google Shape;512;p81"/>
            <p:cNvPicPr preferRelativeResize="0"/>
            <p:nvPr/>
          </p:nvPicPr>
          <p:blipFill rotWithShape="1">
            <a:blip r:embed="rId6">
              <a:alphaModFix/>
            </a:blip>
            <a:srcRect l="17803" r="21454" b="12990"/>
            <a:stretch/>
          </p:blipFill>
          <p:spPr>
            <a:xfrm>
              <a:off x="3713925" y="3677223"/>
              <a:ext cx="399400" cy="516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3" name="Google Shape;513;p81"/>
            <p:cNvSpPr txBox="1"/>
            <p:nvPr/>
          </p:nvSpPr>
          <p:spPr>
            <a:xfrm>
              <a:off x="4101425" y="3704713"/>
              <a:ext cx="661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Open Sans Light"/>
                  <a:ea typeface="Open Sans Light"/>
                  <a:cs typeface="Open Sans Light"/>
                  <a:sym typeface="Open Sans Light"/>
                </a:rPr>
                <a:t>Joe Bengfort</a:t>
              </a:r>
              <a:endParaRPr sz="900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2"/>
          <p:cNvSpPr txBox="1"/>
          <p:nvPr/>
        </p:nvSpPr>
        <p:spPr>
          <a:xfrm>
            <a:off x="1256522" y="3541500"/>
            <a:ext cx="2852100" cy="292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Multi-scale Multi-modal Discovery</a:t>
            </a:r>
            <a:endParaRPr sz="1300"/>
          </a:p>
        </p:txBody>
      </p:sp>
      <p:sp>
        <p:nvSpPr>
          <p:cNvPr id="520" name="Google Shape;520;p82"/>
          <p:cNvSpPr/>
          <p:nvPr/>
        </p:nvSpPr>
        <p:spPr>
          <a:xfrm>
            <a:off x="5852424" y="1352144"/>
            <a:ext cx="2916000" cy="2083500"/>
          </a:xfrm>
          <a:prstGeom prst="rect">
            <a:avLst/>
          </a:prstGeom>
          <a:solidFill>
            <a:srgbClr val="0070C0">
              <a:alpha val="20000"/>
            </a:srgbClr>
          </a:solidFill>
          <a:ln w="9525" cap="flat" cmpd="sng">
            <a:solidFill>
              <a:srgbClr val="0065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82"/>
          <p:cNvSpPr txBox="1"/>
          <p:nvPr/>
        </p:nvSpPr>
        <p:spPr>
          <a:xfrm>
            <a:off x="5990008" y="3541500"/>
            <a:ext cx="2693400" cy="292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2F2F2"/>
                </a:solidFill>
              </a:rPr>
              <a:t>KC-Driven </a:t>
            </a:r>
            <a:r>
              <a:rPr lang="en"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Precision Health</a:t>
            </a:r>
            <a:endParaRPr sz="1300"/>
          </a:p>
        </p:txBody>
      </p:sp>
      <p:pic>
        <p:nvPicPr>
          <p:cNvPr id="522" name="Google Shape;522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131" y="4186186"/>
            <a:ext cx="678953" cy="580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82"/>
          <p:cNvPicPr preferRelativeResize="0"/>
          <p:nvPr/>
        </p:nvPicPr>
        <p:blipFill rotWithShape="1">
          <a:blip r:embed="rId4">
            <a:alphaModFix/>
          </a:blip>
          <a:srcRect l="4301" t="6970" r="4946" b="5898"/>
          <a:stretch/>
        </p:blipFill>
        <p:spPr>
          <a:xfrm>
            <a:off x="1467024" y="4320989"/>
            <a:ext cx="760989" cy="44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82" descr="Understanding Your Heart and How it Functions | Cardiology"/>
          <p:cNvPicPr preferRelativeResize="0"/>
          <p:nvPr/>
        </p:nvPicPr>
        <p:blipFill rotWithShape="1">
          <a:blip r:embed="rId5">
            <a:alphaModFix/>
          </a:blip>
          <a:srcRect l="32484" t="4883" r="34307" b="2626"/>
          <a:stretch/>
        </p:blipFill>
        <p:spPr>
          <a:xfrm>
            <a:off x="2760738" y="4124405"/>
            <a:ext cx="416819" cy="77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82" descr="Rat Fact Sheet | Blog | Nature | PBS"/>
          <p:cNvPicPr preferRelativeResize="0"/>
          <p:nvPr/>
        </p:nvPicPr>
        <p:blipFill rotWithShape="1">
          <a:blip r:embed="rId6">
            <a:alphaModFix/>
          </a:blip>
          <a:srcRect l="7880" r="30792"/>
          <a:stretch/>
        </p:blipFill>
        <p:spPr>
          <a:xfrm>
            <a:off x="3710283" y="4283929"/>
            <a:ext cx="565639" cy="51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89540" y="4141656"/>
            <a:ext cx="760081" cy="748757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82"/>
          <p:cNvSpPr txBox="1"/>
          <p:nvPr/>
        </p:nvSpPr>
        <p:spPr>
          <a:xfrm>
            <a:off x="437600" y="4837293"/>
            <a:ext cx="704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82"/>
          <p:cNvSpPr txBox="1"/>
          <p:nvPr/>
        </p:nvSpPr>
        <p:spPr>
          <a:xfrm>
            <a:off x="1652611" y="4850906"/>
            <a:ext cx="415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82"/>
          <p:cNvSpPr txBox="1"/>
          <p:nvPr/>
        </p:nvSpPr>
        <p:spPr>
          <a:xfrm>
            <a:off x="2700483" y="4851906"/>
            <a:ext cx="537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82"/>
          <p:cNvSpPr txBox="1"/>
          <p:nvPr/>
        </p:nvSpPr>
        <p:spPr>
          <a:xfrm>
            <a:off x="3634754" y="4856223"/>
            <a:ext cx="717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82"/>
          <p:cNvSpPr txBox="1"/>
          <p:nvPr/>
        </p:nvSpPr>
        <p:spPr>
          <a:xfrm>
            <a:off x="4766653" y="4850906"/>
            <a:ext cx="531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2" name="Google Shape;532;p82" descr="Vector image of population icon | Free SVG"/>
          <p:cNvPicPr preferRelativeResize="0"/>
          <p:nvPr/>
        </p:nvPicPr>
        <p:blipFill rotWithShape="1">
          <a:blip r:embed="rId8">
            <a:alphaModFix/>
          </a:blip>
          <a:srcRect l="20193" t="42208" r="26129" b="4805"/>
          <a:stretch/>
        </p:blipFill>
        <p:spPr>
          <a:xfrm>
            <a:off x="7812704" y="4089353"/>
            <a:ext cx="784055" cy="77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82" descr="Wheelchair Person Free Stock CC0 Photo - StockSnap.i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43006" y="4080553"/>
            <a:ext cx="518390" cy="773935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82"/>
          <p:cNvSpPr txBox="1"/>
          <p:nvPr/>
        </p:nvSpPr>
        <p:spPr>
          <a:xfrm>
            <a:off x="6408982" y="4860521"/>
            <a:ext cx="588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patients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82"/>
          <p:cNvSpPr txBox="1"/>
          <p:nvPr/>
        </p:nvSpPr>
        <p:spPr>
          <a:xfrm>
            <a:off x="7791847" y="4837293"/>
            <a:ext cx="832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82"/>
          <p:cNvSpPr txBox="1"/>
          <p:nvPr/>
        </p:nvSpPr>
        <p:spPr>
          <a:xfrm>
            <a:off x="0" y="53225"/>
            <a:ext cx="9144000" cy="822900"/>
          </a:xfrm>
          <a:prstGeom prst="rect">
            <a:avLst/>
          </a:prstGeom>
          <a:solidFill>
            <a:srgbClr val="16A0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Knowledge Computing across UCSF</a:t>
            </a:r>
            <a:endParaRPr sz="3000" b="0" i="0" u="none" strike="noStrike" cap="none">
              <a:solidFill>
                <a:schemeClr val="l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537" name="Google Shape;537;p82"/>
          <p:cNvCxnSpPr>
            <a:stCxn id="538" idx="3"/>
            <a:endCxn id="520" idx="1"/>
          </p:cNvCxnSpPr>
          <p:nvPr/>
        </p:nvCxnSpPr>
        <p:spPr>
          <a:xfrm>
            <a:off x="5177424" y="2393894"/>
            <a:ext cx="6750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539" name="Google Shape;539;p82"/>
          <p:cNvGrpSpPr/>
          <p:nvPr/>
        </p:nvGrpSpPr>
        <p:grpSpPr>
          <a:xfrm>
            <a:off x="5409832" y="1138403"/>
            <a:ext cx="3314495" cy="2278201"/>
            <a:chOff x="5409832" y="1138403"/>
            <a:chExt cx="3314495" cy="2278201"/>
          </a:xfrm>
        </p:grpSpPr>
        <p:sp>
          <p:nvSpPr>
            <p:cNvPr id="540" name="Google Shape;540;p82"/>
            <p:cNvSpPr txBox="1"/>
            <p:nvPr/>
          </p:nvSpPr>
          <p:spPr>
            <a:xfrm rot="-1165805">
              <a:off x="5804808" y="1546030"/>
              <a:ext cx="1245430" cy="461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rgbClr val="777777"/>
                  </a:solidFill>
                  <a:latin typeface="Arial"/>
                  <a:ea typeface="Arial"/>
                  <a:cs typeface="Arial"/>
                  <a:sym typeface="Arial"/>
                </a:rPr>
                <a:t>Learning Health System</a:t>
              </a:r>
              <a:endParaRPr/>
            </a:p>
          </p:txBody>
        </p:sp>
        <p:sp>
          <p:nvSpPr>
            <p:cNvPr id="541" name="Google Shape;541;p82"/>
            <p:cNvSpPr txBox="1"/>
            <p:nvPr/>
          </p:nvSpPr>
          <p:spPr>
            <a:xfrm rot="870883">
              <a:off x="5972942" y="2357057"/>
              <a:ext cx="1123974" cy="277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rgbClr val="777777"/>
                  </a:solidFill>
                  <a:latin typeface="Arial"/>
                  <a:ea typeface="Arial"/>
                  <a:cs typeface="Arial"/>
                  <a:sym typeface="Arial"/>
                </a:rPr>
                <a:t>Generative AI</a:t>
              </a:r>
              <a:endParaRPr/>
            </a:p>
          </p:txBody>
        </p:sp>
        <p:sp>
          <p:nvSpPr>
            <p:cNvPr id="542" name="Google Shape;542;p82"/>
            <p:cNvSpPr txBox="1"/>
            <p:nvPr/>
          </p:nvSpPr>
          <p:spPr>
            <a:xfrm rot="870907">
              <a:off x="6000877" y="2733045"/>
              <a:ext cx="1497394" cy="277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rgbClr val="777777"/>
                  </a:solidFill>
                  <a:latin typeface="Arial"/>
                  <a:ea typeface="Arial"/>
                  <a:cs typeface="Arial"/>
                  <a:sym typeface="Arial"/>
                </a:rPr>
                <a:t>Predictive analytics</a:t>
              </a:r>
              <a:endParaRPr/>
            </a:p>
          </p:txBody>
        </p:sp>
        <p:sp>
          <p:nvSpPr>
            <p:cNvPr id="543" name="Google Shape;543;p82"/>
            <p:cNvSpPr txBox="1"/>
            <p:nvPr/>
          </p:nvSpPr>
          <p:spPr>
            <a:xfrm rot="870798">
              <a:off x="7085297" y="1911821"/>
              <a:ext cx="1572995" cy="277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rgbClr val="777777"/>
                  </a:solidFill>
                  <a:latin typeface="Arial"/>
                  <a:ea typeface="Arial"/>
                  <a:cs typeface="Arial"/>
                  <a:sym typeface="Arial"/>
                </a:rPr>
                <a:t>Digital Virtual Health</a:t>
              </a:r>
              <a:endParaRPr/>
            </a:p>
          </p:txBody>
        </p:sp>
        <p:sp>
          <p:nvSpPr>
            <p:cNvPr id="544" name="Google Shape;544;p82"/>
            <p:cNvSpPr txBox="1"/>
            <p:nvPr/>
          </p:nvSpPr>
          <p:spPr>
            <a:xfrm rot="-315117">
              <a:off x="7226903" y="2562734"/>
              <a:ext cx="1487947" cy="277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rgbClr val="777777"/>
                  </a:solidFill>
                  <a:latin typeface="Arial"/>
                  <a:ea typeface="Arial"/>
                  <a:cs typeface="Arial"/>
                  <a:sym typeface="Arial"/>
                </a:rPr>
                <a:t>Decentralized trials</a:t>
              </a:r>
              <a:endParaRPr/>
            </a:p>
          </p:txBody>
        </p:sp>
        <p:sp>
          <p:nvSpPr>
            <p:cNvPr id="545" name="Google Shape;545;p82"/>
            <p:cNvSpPr txBox="1"/>
            <p:nvPr/>
          </p:nvSpPr>
          <p:spPr>
            <a:xfrm>
              <a:off x="6313024" y="3139704"/>
              <a:ext cx="20475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rgbClr val="777777"/>
                  </a:solidFill>
                  <a:latin typeface="Arial"/>
                  <a:ea typeface="Arial"/>
                  <a:cs typeface="Arial"/>
                  <a:sym typeface="Arial"/>
                </a:rPr>
                <a:t>Accuracy, Fairness, Equity </a:t>
              </a:r>
              <a:endParaRPr/>
            </a:p>
          </p:txBody>
        </p:sp>
        <p:pic>
          <p:nvPicPr>
            <p:cNvPr id="546" name="Google Shape;546;p82" descr="UCSF Health | UCSF Brand Identity"/>
            <p:cNvPicPr preferRelativeResize="0"/>
            <p:nvPr/>
          </p:nvPicPr>
          <p:blipFill rotWithShape="1">
            <a:blip r:embed="rId10">
              <a:alphaModFix/>
            </a:blip>
            <a:srcRect l="18116" t="37820" r="19562" b="38071"/>
            <a:stretch/>
          </p:blipFill>
          <p:spPr>
            <a:xfrm>
              <a:off x="5409832" y="1138403"/>
              <a:ext cx="1172124" cy="283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7" name="Google Shape;547;p82"/>
            <p:cNvSpPr txBox="1"/>
            <p:nvPr/>
          </p:nvSpPr>
          <p:spPr>
            <a:xfrm rot="1381">
              <a:off x="7224033" y="1441930"/>
              <a:ext cx="14937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777777"/>
                  </a:solidFill>
                </a:rPr>
                <a:t>Decision Support</a:t>
              </a:r>
              <a:endParaRPr/>
            </a:p>
          </p:txBody>
        </p:sp>
        <p:sp>
          <p:nvSpPr>
            <p:cNvPr id="548" name="Google Shape;548;p82"/>
            <p:cNvSpPr txBox="1"/>
            <p:nvPr/>
          </p:nvSpPr>
          <p:spPr>
            <a:xfrm rot="869825">
              <a:off x="6441832" y="2071577"/>
              <a:ext cx="1583105" cy="461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777777"/>
                  </a:solidFill>
                </a:rPr>
                <a:t>Remote patient monitoring</a:t>
              </a:r>
              <a:endParaRPr/>
            </a:p>
          </p:txBody>
        </p:sp>
      </p:grpSp>
      <p:pic>
        <p:nvPicPr>
          <p:cNvPr id="549" name="Google Shape;549;p8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7600" y="1352200"/>
            <a:ext cx="4696501" cy="2083500"/>
          </a:xfrm>
          <a:prstGeom prst="rect">
            <a:avLst/>
          </a:prstGeom>
          <a:noFill/>
          <a:ln w="9525" cap="flat" cmpd="sng">
            <a:solidFill>
              <a:srgbClr val="D1D3D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50" name="Google Shape;550;p82" descr="Logos | UCSF Brand Identity"/>
          <p:cNvPicPr preferRelativeResize="0"/>
          <p:nvPr/>
        </p:nvPicPr>
        <p:blipFill rotWithShape="1">
          <a:blip r:embed="rId12">
            <a:alphaModFix/>
          </a:blip>
          <a:srcRect l="23825" t="15601" r="23914" b="15608"/>
          <a:stretch/>
        </p:blipFill>
        <p:spPr>
          <a:xfrm>
            <a:off x="59244" y="1036457"/>
            <a:ext cx="502884" cy="484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3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83"/>
          <p:cNvSpPr txBox="1">
            <a:spLocks noGrp="1"/>
          </p:cNvSpPr>
          <p:nvPr>
            <p:ph type="body" idx="1"/>
          </p:nvPr>
        </p:nvSpPr>
        <p:spPr>
          <a:xfrm>
            <a:off x="685800" y="1217425"/>
            <a:ext cx="7772400" cy="3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7" name="Google Shape;557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1713"/>
            <a:ext cx="9144003" cy="4880076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83"/>
          <p:cNvSpPr txBox="1"/>
          <p:nvPr/>
        </p:nvSpPr>
        <p:spPr>
          <a:xfrm>
            <a:off x="5529500" y="817225"/>
            <a:ext cx="190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8A3AC"/>
                </a:solidFill>
                <a:latin typeface="Open Sans"/>
                <a:ea typeface="Open Sans"/>
                <a:cs typeface="Open Sans"/>
                <a:sym typeface="Open Sans"/>
              </a:rPr>
              <a:t>http://ai.ucsf.edu</a:t>
            </a:r>
            <a:endParaRPr b="1">
              <a:solidFill>
                <a:srgbClr val="18A3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84"/>
          <p:cNvSpPr txBox="1">
            <a:spLocks noGrp="1"/>
          </p:cNvSpPr>
          <p:nvPr>
            <p:ph type="body" idx="1"/>
          </p:nvPr>
        </p:nvSpPr>
        <p:spPr>
          <a:xfrm>
            <a:off x="685800" y="1217425"/>
            <a:ext cx="7772400" cy="3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84"/>
          <p:cNvSpPr txBox="1"/>
          <p:nvPr/>
        </p:nvSpPr>
        <p:spPr>
          <a:xfrm>
            <a:off x="5529500" y="817225"/>
            <a:ext cx="190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8A3AC"/>
                </a:solidFill>
                <a:latin typeface="Open Sans"/>
                <a:ea typeface="Open Sans"/>
                <a:cs typeface="Open Sans"/>
                <a:sym typeface="Open Sans"/>
              </a:rPr>
              <a:t>http://ai.ucsf.edu</a:t>
            </a:r>
            <a:endParaRPr b="1">
              <a:solidFill>
                <a:srgbClr val="18A3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66" name="Google Shape;566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2530"/>
            <a:ext cx="9144003" cy="4433591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84"/>
          <p:cNvSpPr txBox="1">
            <a:spLocks noGrp="1"/>
          </p:cNvSpPr>
          <p:nvPr>
            <p:ph type="body" idx="1"/>
          </p:nvPr>
        </p:nvSpPr>
        <p:spPr>
          <a:xfrm>
            <a:off x="69375" y="1756125"/>
            <a:ext cx="6256200" cy="290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secure (HIPAA-compliant), cloud-based computing infrastructure </a:t>
            </a:r>
            <a:endParaRPr sz="1400" i="1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■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supports the safe deployment of state-of-the-art artificial intelligence in the EHR and enable the use of broader model types for various applications in a clinical setting.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■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tightly integrated with APeX to extract and send real-time data (APeX Hyperspace/Chronicles) as well as leverage retrospective data (Clarity databases)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For questions and inquiries, please contact the </a:t>
            </a:r>
            <a:r>
              <a:rPr lang="en" sz="14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Health Informatics Data Science &amp; Innovation team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by emailing: ai@ucsf.edu</a:t>
            </a:r>
            <a:r>
              <a:rPr lang="en" sz="1400">
                <a:solidFill>
                  <a:srgbClr val="05204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rgbClr val="0520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8" name="Google Shape;568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6425" y="3518687"/>
            <a:ext cx="959275" cy="95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84"/>
          <p:cNvSpPr txBox="1"/>
          <p:nvPr/>
        </p:nvSpPr>
        <p:spPr>
          <a:xfrm>
            <a:off x="7586600" y="3628875"/>
            <a:ext cx="120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Sara Murray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Chief Health AI Officer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5"/>
          <p:cNvSpPr txBox="1"/>
          <p:nvPr/>
        </p:nvSpPr>
        <p:spPr>
          <a:xfrm>
            <a:off x="0" y="53225"/>
            <a:ext cx="9144000" cy="822900"/>
          </a:xfrm>
          <a:prstGeom prst="rect">
            <a:avLst/>
          </a:prstGeom>
          <a:solidFill>
            <a:srgbClr val="16A0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High Performance Computing (with ACIO-R) </a:t>
            </a:r>
            <a:endParaRPr sz="3000" b="0" i="0" u="none" strike="noStrike" cap="none">
              <a:solidFill>
                <a:schemeClr val="l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75" name="Google Shape;575;p85"/>
          <p:cNvSpPr txBox="1">
            <a:spLocks noGrp="1"/>
          </p:cNvSpPr>
          <p:nvPr>
            <p:ph type="body" idx="1"/>
          </p:nvPr>
        </p:nvSpPr>
        <p:spPr>
          <a:xfrm>
            <a:off x="589084" y="1182916"/>
            <a:ext cx="7965900" cy="3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52049"/>
              </a:buClr>
              <a:buSzPts val="1200"/>
              <a:buFont typeface="Open Sans SemiBold"/>
              <a:buChar char="■"/>
            </a:pPr>
            <a:r>
              <a:rPr lang="en" sz="16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Implement a Phased Model for building out an HPC Core</a:t>
            </a:r>
            <a:endParaRPr sz="16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52049"/>
              </a:buClr>
              <a:buSzPts val="1200"/>
              <a:buFont typeface="Open Sans SemiBold"/>
              <a:buChar char="■"/>
            </a:pPr>
            <a:r>
              <a:rPr lang="en" sz="16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Support Wynton (current UCSF HPC environment) </a:t>
            </a:r>
            <a:endParaRPr sz="16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52049"/>
              </a:buClr>
              <a:buSzPts val="1400"/>
              <a:buFont typeface="Open Sans SemiBold"/>
              <a:buChar char="■"/>
            </a:pPr>
            <a:r>
              <a:rPr lang="en" sz="16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Submit funding/operational request</a:t>
            </a:r>
            <a:endParaRPr sz="16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■"/>
            </a:pPr>
            <a:r>
              <a:rPr lang="en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New cluster (CPUs and GPUs)</a:t>
            </a:r>
            <a:endParaRPr sz="14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■"/>
            </a:pPr>
            <a:r>
              <a:rPr lang="en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Governance and oversight of the Core</a:t>
            </a:r>
            <a:endParaRPr sz="14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86"/>
          <p:cNvSpPr txBox="1">
            <a:spLocks noGrp="1"/>
          </p:cNvSpPr>
          <p:nvPr>
            <p:ph type="title"/>
          </p:nvPr>
        </p:nvSpPr>
        <p:spPr>
          <a:xfrm>
            <a:off x="311700" y="73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CRIO-led Workstreams</a:t>
            </a:r>
            <a:endParaRPr/>
          </a:p>
        </p:txBody>
      </p:sp>
      <p:sp>
        <p:nvSpPr>
          <p:cNvPr id="581" name="Google Shape;581;p86"/>
          <p:cNvSpPr/>
          <p:nvPr/>
        </p:nvSpPr>
        <p:spPr>
          <a:xfrm>
            <a:off x="5798728" y="587563"/>
            <a:ext cx="3209100" cy="602400"/>
          </a:xfrm>
          <a:prstGeom prst="chevron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Ongoing Prioritization</a:t>
            </a:r>
            <a:b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and Evaluation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2" name="Google Shape;582;p86"/>
          <p:cNvSpPr/>
          <p:nvPr/>
        </p:nvSpPr>
        <p:spPr>
          <a:xfrm>
            <a:off x="330875" y="593843"/>
            <a:ext cx="3443400" cy="602400"/>
          </a:xfrm>
          <a:prstGeom prst="homePlate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Gap Analysis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3" name="Google Shape;583;p86"/>
          <p:cNvSpPr/>
          <p:nvPr/>
        </p:nvSpPr>
        <p:spPr>
          <a:xfrm>
            <a:off x="3189108" y="587563"/>
            <a:ext cx="3209100" cy="602400"/>
          </a:xfrm>
          <a:prstGeom prst="chevron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Proof of Concept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584" name="Google Shape;584;p86"/>
          <p:cNvGraphicFramePr/>
          <p:nvPr/>
        </p:nvGraphicFramePr>
        <p:xfrm>
          <a:off x="403050" y="133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{A484B1E9-BA0C-4CC6-A34C-B892A63372A1}</a:tableStyleId>
              </a:tblPr>
              <a:tblGrid>
                <a:gridCol w="143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5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Applied Ethics </a:t>
                      </a:r>
                      <a:endParaRPr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Identify / Disseminate </a:t>
                      </a:r>
                      <a:r>
                        <a:rPr lang="en" sz="13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core ethical principles </a:t>
                      </a:r>
                      <a:r>
                        <a:rPr lang="en" sz="13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(e.g., </a:t>
                      </a:r>
                      <a:r>
                        <a:rPr lang="en" sz="1300" u="sng">
                          <a:solidFill>
                            <a:schemeClr val="hlink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  <a:hlinkClick r:id="rId3"/>
                        </a:rPr>
                        <a:t>CHAI</a:t>
                      </a:r>
                      <a:r>
                        <a:rPr lang="en" sz="13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); Develop and implement </a:t>
                      </a:r>
                      <a:r>
                        <a:rPr lang="en" sz="13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risk-based frameworks</a:t>
                      </a:r>
                      <a:r>
                        <a:rPr lang="en" sz="13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; Develop and implement </a:t>
                      </a:r>
                      <a:r>
                        <a:rPr lang="en" sz="13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Fairness/Bias reporting metrics; </a:t>
                      </a:r>
                      <a:r>
                        <a:rPr lang="en" sz="13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Lead on</a:t>
                      </a:r>
                      <a:r>
                        <a:rPr lang="en" sz="13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 national AI regulation and policy</a:t>
                      </a:r>
                      <a:endParaRPr sz="13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Training </a:t>
                      </a:r>
                      <a:endParaRPr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Identify and provide training on </a:t>
                      </a:r>
                      <a:r>
                        <a:rPr lang="en" sz="12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core “AI literacy” skills</a:t>
                      </a: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; train researchers on </a:t>
                      </a:r>
                      <a:r>
                        <a:rPr lang="en" sz="12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standards for algo evaluation, monitoring, and proof-of-value;</a:t>
                      </a: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 </a:t>
                      </a:r>
                      <a:endParaRPr sz="120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Evaluation/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Monitoring 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Co-lead </a:t>
                      </a:r>
                      <a:r>
                        <a:rPr lang="en" sz="12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Algorithmic Evaluation and Monitoring Workgroup:</a:t>
                      </a: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 1) Set / Disseminate Standards for Algo Evaluation; 2) Set / Disseminate Standards for Algo Monitoring; 3) Partner with other actors to develop standards for algorithm proof-of-value</a:t>
                      </a:r>
                      <a:endParaRPr sz="120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Architecture 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with ACIO-R, health CIO</a:t>
                      </a:r>
                      <a:endParaRPr sz="110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Identify key architectural considerations and opportunities; Develop </a:t>
                      </a:r>
                      <a:r>
                        <a:rPr lang="en" sz="12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v1 knowledge computing  architecture </a:t>
                      </a: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driven by </a:t>
                      </a:r>
                      <a:r>
                        <a:rPr lang="en" sz="12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pilot use cases</a:t>
                      </a: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; Develop unified </a:t>
                      </a:r>
                      <a:r>
                        <a:rPr lang="en" sz="12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real-world research platform strategy</a:t>
                      </a: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; Define and prototype </a:t>
                      </a:r>
                      <a:r>
                        <a:rPr lang="en" sz="12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AI Readiness Scorecard</a:t>
                      </a:r>
                      <a:endParaRPr sz="120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Community 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With Comms, ACIO-R, health system, Library, Grad Div, etc. </a:t>
                      </a:r>
                      <a:endParaRPr sz="80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Foster and support </a:t>
                      </a:r>
                      <a:r>
                        <a:rPr lang="en" sz="12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AI Communities of Practice</a:t>
                      </a: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; Coordinate </a:t>
                      </a:r>
                      <a:r>
                        <a:rPr lang="en" sz="12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websites, communications, and resources</a:t>
                      </a: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; Prototype a </a:t>
                      </a:r>
                      <a:r>
                        <a:rPr lang="en" sz="12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metrics-driven AI Core </a:t>
                      </a: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(e.g., code, documentation, training)</a:t>
                      </a:r>
                      <a:endParaRPr sz="12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85" name="Google Shape;585;p86"/>
          <p:cNvSpPr txBox="1"/>
          <p:nvPr/>
        </p:nvSpPr>
        <p:spPr>
          <a:xfrm>
            <a:off x="403050" y="1547675"/>
            <a:ext cx="12867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 Light"/>
                <a:ea typeface="Open Sans Light"/>
                <a:cs typeface="Open Sans Light"/>
                <a:sym typeface="Open Sans Light"/>
              </a:rPr>
              <a:t>with CHAIO, IRB, AER, IRI, DD&amp;T, Bioethics </a:t>
            </a:r>
            <a:endParaRPr sz="8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86" name="Google Shape;586;p86"/>
          <p:cNvSpPr txBox="1"/>
          <p:nvPr/>
        </p:nvSpPr>
        <p:spPr>
          <a:xfrm>
            <a:off x="433200" y="2291300"/>
            <a:ext cx="12264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 Light"/>
                <a:ea typeface="Open Sans Light"/>
                <a:cs typeface="Open Sans Light"/>
                <a:sym typeface="Open Sans Light"/>
              </a:rPr>
              <a:t>with Bakar, Library, IT, ARS, IRI, SOM</a:t>
            </a:r>
            <a:endParaRPr sz="8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87" name="Google Shape;587;p86"/>
          <p:cNvSpPr txBox="1"/>
          <p:nvPr/>
        </p:nvSpPr>
        <p:spPr>
          <a:xfrm>
            <a:off x="403050" y="3034925"/>
            <a:ext cx="1375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 Light"/>
                <a:ea typeface="Open Sans Light"/>
                <a:cs typeface="Open Sans Light"/>
                <a:sym typeface="Open Sans Light"/>
              </a:rPr>
              <a:t>with CHAIO, health CIO, CTSI, AER, IRB, CPH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CSF Contemporary Pattern 1">
  <a:themeElements>
    <a:clrScheme name="USCF Template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32A03E"/>
      </a:accent3>
      <a:accent4>
        <a:srgbClr val="6E61D7"/>
      </a:accent4>
      <a:accent5>
        <a:srgbClr val="A238BA"/>
      </a:accent5>
      <a:accent6>
        <a:srgbClr val="C32882"/>
      </a:accent6>
      <a:hlink>
        <a:srgbClr val="178CCB"/>
      </a:hlink>
      <a:folHlink>
        <a:srgbClr val="5F5F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UCSF Classic">
  <a:themeElements>
    <a:clrScheme name="USCF Template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32A03E"/>
      </a:accent3>
      <a:accent4>
        <a:srgbClr val="6E61D7"/>
      </a:accent4>
      <a:accent5>
        <a:srgbClr val="A238BA"/>
      </a:accent5>
      <a:accent6>
        <a:srgbClr val="C32882"/>
      </a:accent6>
      <a:hlink>
        <a:srgbClr val="178CCB"/>
      </a:hlink>
      <a:folHlink>
        <a:srgbClr val="5F5F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reamline">
  <a:themeElements>
    <a:clrScheme name="Streamline">
      <a:dk1>
        <a:srgbClr val="003262"/>
      </a:dk1>
      <a:lt1>
        <a:srgbClr val="FFFFFF"/>
      </a:lt1>
      <a:dk2>
        <a:srgbClr val="46535E"/>
      </a:dk2>
      <a:lt2>
        <a:srgbClr val="EEEEEE"/>
      </a:lt2>
      <a:accent1>
        <a:srgbClr val="FDB515"/>
      </a:accent1>
      <a:accent2>
        <a:srgbClr val="C4820E"/>
      </a:accent2>
      <a:accent3>
        <a:srgbClr val="00B0DA"/>
      </a:accent3>
      <a:accent4>
        <a:srgbClr val="00A598"/>
      </a:accent4>
      <a:accent5>
        <a:srgbClr val="178CCB"/>
      </a:accent5>
      <a:accent6>
        <a:srgbClr val="F48024"/>
      </a:accent6>
      <a:hlink>
        <a:srgbClr val="3B7EA1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Microsoft Macintosh PowerPoint</Application>
  <PresentationFormat>On-screen Show (16:9)</PresentationFormat>
  <Paragraphs>107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Garamond</vt:lpstr>
      <vt:lpstr>Open Sans Medium</vt:lpstr>
      <vt:lpstr>Arial</vt:lpstr>
      <vt:lpstr>Noto Sans Symbols</vt:lpstr>
      <vt:lpstr>Lato</vt:lpstr>
      <vt:lpstr>Roboto</vt:lpstr>
      <vt:lpstr>Calibri</vt:lpstr>
      <vt:lpstr>Open Sans Light</vt:lpstr>
      <vt:lpstr>Open Sans SemiBold</vt:lpstr>
      <vt:lpstr>Open Sans</vt:lpstr>
      <vt:lpstr>Simple Light</vt:lpstr>
      <vt:lpstr>1_UCSF Contemporary Pattern 1</vt:lpstr>
      <vt:lpstr>1_UCSF Classic</vt:lpstr>
      <vt:lpstr>Streamline</vt:lpstr>
      <vt:lpstr>AI at UCSF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CRIO-led Workstreams</vt:lpstr>
      <vt:lpstr>PowerPoint Presentation</vt:lpstr>
      <vt:lpstr>Open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at UCSF </dc:title>
  <cp:lastModifiedBy>Sim, Ida</cp:lastModifiedBy>
  <cp:revision>1</cp:revision>
  <dcterms:modified xsi:type="dcterms:W3CDTF">2023-10-17T15:52:06Z</dcterms:modified>
</cp:coreProperties>
</file>