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8" r:id="rId4"/>
    <p:sldMasterId id="2147483943" r:id="rId5"/>
    <p:sldMasterId id="2147484011" r:id="rId6"/>
    <p:sldMasterId id="2147484047" r:id="rId7"/>
    <p:sldMasterId id="2147484079" r:id="rId8"/>
  </p:sldMasterIdLst>
  <p:notesMasterIdLst>
    <p:notesMasterId r:id="rId42"/>
  </p:notesMasterIdLst>
  <p:handoutMasterIdLst>
    <p:handoutMasterId r:id="rId43"/>
  </p:handoutMasterIdLst>
  <p:sldIdLst>
    <p:sldId id="335" r:id="rId9"/>
    <p:sldId id="347" r:id="rId10"/>
    <p:sldId id="13135" r:id="rId11"/>
    <p:sldId id="437" r:id="rId12"/>
    <p:sldId id="445" r:id="rId13"/>
    <p:sldId id="386" r:id="rId14"/>
    <p:sldId id="834" r:id="rId15"/>
    <p:sldId id="387" r:id="rId16"/>
    <p:sldId id="439" r:id="rId17"/>
    <p:sldId id="13115" r:id="rId18"/>
    <p:sldId id="440" r:id="rId19"/>
    <p:sldId id="13093" r:id="rId20"/>
    <p:sldId id="443" r:id="rId21"/>
    <p:sldId id="13120" r:id="rId22"/>
    <p:sldId id="13118" r:id="rId23"/>
    <p:sldId id="385" r:id="rId24"/>
    <p:sldId id="389" r:id="rId25"/>
    <p:sldId id="13121" r:id="rId26"/>
    <p:sldId id="383" r:id="rId27"/>
    <p:sldId id="13134" r:id="rId28"/>
    <p:sldId id="13119" r:id="rId29"/>
    <p:sldId id="13122" r:id="rId30"/>
    <p:sldId id="13123" r:id="rId31"/>
    <p:sldId id="13124" r:id="rId32"/>
    <p:sldId id="13125" r:id="rId33"/>
    <p:sldId id="13126" r:id="rId34"/>
    <p:sldId id="13127" r:id="rId35"/>
    <p:sldId id="13128" r:id="rId36"/>
    <p:sldId id="13129" r:id="rId37"/>
    <p:sldId id="13130" r:id="rId38"/>
    <p:sldId id="13131" r:id="rId39"/>
    <p:sldId id="13132" r:id="rId40"/>
    <p:sldId id="13133" r:id="rId41"/>
  </p:sldIdLst>
  <p:sldSz cx="9144000" cy="5143500" type="screen16x9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Slides" id="{C265C465-1EFA-9445-8D99-16FD5BAE1E14}">
          <p14:sldIdLst>
            <p14:sldId id="335"/>
            <p14:sldId id="347"/>
            <p14:sldId id="13135"/>
            <p14:sldId id="437"/>
            <p14:sldId id="445"/>
            <p14:sldId id="386"/>
            <p14:sldId id="834"/>
            <p14:sldId id="387"/>
            <p14:sldId id="439"/>
            <p14:sldId id="13115"/>
            <p14:sldId id="440"/>
            <p14:sldId id="13093"/>
            <p14:sldId id="443"/>
            <p14:sldId id="13120"/>
            <p14:sldId id="13118"/>
            <p14:sldId id="385"/>
            <p14:sldId id="389"/>
            <p14:sldId id="13121"/>
            <p14:sldId id="383"/>
            <p14:sldId id="13134"/>
            <p14:sldId id="13119"/>
            <p14:sldId id="13122"/>
            <p14:sldId id="13123"/>
            <p14:sldId id="13124"/>
            <p14:sldId id="13125"/>
            <p14:sldId id="13126"/>
            <p14:sldId id="13127"/>
            <p14:sldId id="13128"/>
            <p14:sldId id="13129"/>
            <p14:sldId id="13130"/>
            <p14:sldId id="13131"/>
            <p14:sldId id="13132"/>
            <p14:sldId id="131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89">
          <p15:clr>
            <a:srgbClr val="A4A3A4"/>
          </p15:clr>
        </p15:guide>
        <p15:guide id="2" orient="horz" pos="2608">
          <p15:clr>
            <a:srgbClr val="A4A3A4"/>
          </p15:clr>
        </p15:guide>
        <p15:guide id="3" orient="horz" pos="3024">
          <p15:clr>
            <a:srgbClr val="A4A3A4"/>
          </p15:clr>
        </p15:guide>
        <p15:guide id="4" orient="horz" pos="1637">
          <p15:clr>
            <a:srgbClr val="A4A3A4"/>
          </p15:clr>
        </p15:guide>
        <p15:guide id="5" orient="horz" pos="215">
          <p15:clr>
            <a:srgbClr val="A4A3A4"/>
          </p15:clr>
        </p15:guide>
        <p15:guide id="6" orient="horz" pos="1103">
          <p15:clr>
            <a:srgbClr val="A4A3A4"/>
          </p15:clr>
        </p15:guide>
        <p15:guide id="7" orient="horz" pos="401">
          <p15:clr>
            <a:srgbClr val="A4A3A4"/>
          </p15:clr>
        </p15:guide>
        <p15:guide id="8" orient="horz" pos="2954">
          <p15:clr>
            <a:srgbClr val="A4A3A4"/>
          </p15:clr>
        </p15:guide>
        <p15:guide id="9" orient="horz" pos="173">
          <p15:clr>
            <a:srgbClr val="A4A3A4"/>
          </p15:clr>
        </p15:guide>
        <p15:guide id="10" pos="168" userDrawn="1">
          <p15:clr>
            <a:srgbClr val="A4A3A4"/>
          </p15:clr>
        </p15:guide>
        <p15:guide id="11" pos="5590">
          <p15:clr>
            <a:srgbClr val="A4A3A4"/>
          </p15:clr>
        </p15:guide>
        <p15:guide id="12" pos="2880">
          <p15:clr>
            <a:srgbClr val="A4A3A4"/>
          </p15:clr>
        </p15:guide>
        <p15:guide id="13" pos="776">
          <p15:clr>
            <a:srgbClr val="A4A3A4"/>
          </p15:clr>
        </p15:guide>
        <p15:guide id="14" pos="1411">
          <p15:clr>
            <a:srgbClr val="A4A3A4"/>
          </p15:clr>
        </p15:guide>
        <p15:guide id="15" pos="5287">
          <p15:clr>
            <a:srgbClr val="A4A3A4"/>
          </p15:clr>
        </p15:guide>
        <p15:guide id="16" pos="346">
          <p15:clr>
            <a:srgbClr val="A4A3A4"/>
          </p15:clr>
        </p15:guide>
        <p15:guide id="17" pos="40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592" userDrawn="1">
          <p15:clr>
            <a:srgbClr val="A4A3A4"/>
          </p15:clr>
        </p15:guide>
        <p15:guide id="2" orient="horz" pos="5542" userDrawn="1">
          <p15:clr>
            <a:srgbClr val="A4A3A4"/>
          </p15:clr>
        </p15:guide>
        <p15:guide id="3" orient="horz" pos="5777" userDrawn="1">
          <p15:clr>
            <a:srgbClr val="A4A3A4"/>
          </p15:clr>
        </p15:guide>
        <p15:guide id="4" pos="286" userDrawn="1">
          <p15:clr>
            <a:srgbClr val="A4A3A4"/>
          </p15:clr>
        </p15:guide>
        <p15:guide id="5" pos="403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049"/>
    <a:srgbClr val="18A3AC"/>
    <a:srgbClr val="178CCB"/>
    <a:srgbClr val="90BD31"/>
    <a:srgbClr val="000000"/>
    <a:srgbClr val="EC1848"/>
    <a:srgbClr val="F48024"/>
    <a:srgbClr val="E8E7DE"/>
    <a:srgbClr val="F5F0D3"/>
    <a:srgbClr val="F7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92" autoAdjust="0"/>
    <p:restoredTop sz="84211" autoAdjust="0"/>
  </p:normalViewPr>
  <p:slideViewPr>
    <p:cSldViewPr snapToGrid="0" showGuides="1">
      <p:cViewPr varScale="1">
        <p:scale>
          <a:sx n="152" d="100"/>
          <a:sy n="152" d="100"/>
        </p:scale>
        <p:origin x="1392" y="176"/>
      </p:cViewPr>
      <p:guideLst>
        <p:guide orient="horz" pos="789"/>
        <p:guide orient="horz" pos="2608"/>
        <p:guide orient="horz" pos="3024"/>
        <p:guide orient="horz" pos="1637"/>
        <p:guide orient="horz" pos="215"/>
        <p:guide orient="horz" pos="1103"/>
        <p:guide orient="horz" pos="401"/>
        <p:guide orient="horz" pos="2954"/>
        <p:guide orient="horz" pos="173"/>
        <p:guide pos="168"/>
        <p:guide pos="5590"/>
        <p:guide pos="2880"/>
        <p:guide pos="776"/>
        <p:guide pos="1411"/>
        <p:guide pos="5287"/>
        <p:guide pos="346"/>
        <p:guide pos="40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notesViewPr>
    <p:cSldViewPr snapToGrid="0">
      <p:cViewPr>
        <p:scale>
          <a:sx n="108" d="100"/>
          <a:sy n="108" d="100"/>
        </p:scale>
        <p:origin x="3448" y="-384"/>
      </p:cViewPr>
      <p:guideLst>
        <p:guide orient="horz" pos="2592"/>
        <p:guide orient="horz" pos="5542"/>
        <p:guide orient="horz" pos="5777"/>
        <p:guide pos="286"/>
        <p:guide pos="40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13" Type="http://schemas.openxmlformats.org/officeDocument/2006/relationships/image" Target="../media/image125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svg"/><Relationship Id="rId2" Type="http://schemas.openxmlformats.org/officeDocument/2006/relationships/image" Target="../media/image114.svg"/><Relationship Id="rId1" Type="http://schemas.openxmlformats.org/officeDocument/2006/relationships/image" Target="../media/image113.png"/><Relationship Id="rId6" Type="http://schemas.openxmlformats.org/officeDocument/2006/relationships/image" Target="../media/image118.sv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svg"/><Relationship Id="rId4" Type="http://schemas.openxmlformats.org/officeDocument/2006/relationships/image" Target="../media/image116.svg"/><Relationship Id="rId9" Type="http://schemas.openxmlformats.org/officeDocument/2006/relationships/image" Target="../media/image121.png"/><Relationship Id="rId14" Type="http://schemas.openxmlformats.org/officeDocument/2006/relationships/image" Target="../media/image12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13" Type="http://schemas.openxmlformats.org/officeDocument/2006/relationships/image" Target="../media/image125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svg"/><Relationship Id="rId2" Type="http://schemas.openxmlformats.org/officeDocument/2006/relationships/image" Target="../media/image114.svg"/><Relationship Id="rId1" Type="http://schemas.openxmlformats.org/officeDocument/2006/relationships/image" Target="../media/image113.png"/><Relationship Id="rId6" Type="http://schemas.openxmlformats.org/officeDocument/2006/relationships/image" Target="../media/image118.sv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svg"/><Relationship Id="rId4" Type="http://schemas.openxmlformats.org/officeDocument/2006/relationships/image" Target="../media/image116.svg"/><Relationship Id="rId9" Type="http://schemas.openxmlformats.org/officeDocument/2006/relationships/image" Target="../media/image121.png"/><Relationship Id="rId14" Type="http://schemas.openxmlformats.org/officeDocument/2006/relationships/image" Target="../media/image1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96D5C3-7FDC-4305-B49B-F2A07ED3FCC3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B63A58-426B-41BD-BCE2-24A69FF5D1DC}">
      <dgm:prSet phldrT="[Text]" custT="1"/>
      <dgm:spPr>
        <a:solidFill>
          <a:srgbClr val="3383CB"/>
        </a:solidFill>
        <a:ln>
          <a:noFill/>
        </a:ln>
      </dgm:spPr>
      <dgm:t>
        <a:bodyPr/>
        <a:lstStyle/>
        <a:p>
          <a:pPr rtl="0"/>
          <a:r>
            <a:rPr lang="en-US" sz="1800" b="1" dirty="0">
              <a:solidFill>
                <a:schemeClr val="bg1"/>
              </a:solidFill>
              <a:latin typeface="Garamond"/>
            </a:rPr>
            <a:t> </a:t>
          </a:r>
          <a:r>
            <a:rPr lang="en-US" sz="1800" b="1" dirty="0">
              <a:solidFill>
                <a:schemeClr val="bg1"/>
              </a:solidFill>
            </a:rPr>
            <a:t>Diversity, Equity, and Inclusion</a:t>
          </a:r>
        </a:p>
      </dgm:t>
    </dgm:pt>
    <dgm:pt modelId="{933FA022-72A5-4412-AF09-D9C82B770540}" type="parTrans" cxnId="{08F71BE7-6E5C-4221-A0FB-02279AF5AECA}">
      <dgm:prSet/>
      <dgm:spPr/>
      <dgm:t>
        <a:bodyPr/>
        <a:lstStyle/>
        <a:p>
          <a:endParaRPr lang="en-US" sz="1800"/>
        </a:p>
      </dgm:t>
    </dgm:pt>
    <dgm:pt modelId="{D668C542-F8F2-4236-BB7E-2614D30098AF}" type="sibTrans" cxnId="{08F71BE7-6E5C-4221-A0FB-02279AF5AECA}">
      <dgm:prSet/>
      <dgm:spPr/>
      <dgm:t>
        <a:bodyPr/>
        <a:lstStyle/>
        <a:p>
          <a:endParaRPr lang="en-US" sz="1800"/>
        </a:p>
      </dgm:t>
    </dgm:pt>
    <dgm:pt modelId="{1EF6894A-1F2E-4057-B857-DD8D77C0556E}">
      <dgm:prSet phldrT="[Text]" custT="1"/>
      <dgm:spPr>
        <a:solidFill>
          <a:srgbClr val="052049"/>
        </a:solidFill>
        <a:ln>
          <a:noFill/>
        </a:ln>
      </dgm:spPr>
      <dgm:t>
        <a:bodyPr/>
        <a:lstStyle/>
        <a:p>
          <a:pPr rtl="0"/>
          <a:r>
            <a:rPr lang="en-US" sz="1800" b="1" dirty="0">
              <a:solidFill>
                <a:schemeClr val="bg1"/>
              </a:solidFill>
              <a:latin typeface="Garamond"/>
            </a:rPr>
            <a:t> </a:t>
          </a:r>
          <a:r>
            <a:rPr lang="en-US" sz="1800" b="1" dirty="0">
              <a:solidFill>
                <a:schemeClr val="bg1"/>
              </a:solidFill>
            </a:rPr>
            <a:t>People</a:t>
          </a:r>
        </a:p>
      </dgm:t>
    </dgm:pt>
    <dgm:pt modelId="{D481F5A1-6F78-4E9B-901F-0FB3E196C5FF}" type="parTrans" cxnId="{C0BD0218-7F29-43A7-8A17-9A6E999B8C41}">
      <dgm:prSet/>
      <dgm:spPr/>
      <dgm:t>
        <a:bodyPr/>
        <a:lstStyle/>
        <a:p>
          <a:endParaRPr lang="en-US" sz="1800"/>
        </a:p>
      </dgm:t>
    </dgm:pt>
    <dgm:pt modelId="{6AEAC4DE-6877-46DB-A0D8-A20775B1B06C}" type="sibTrans" cxnId="{C0BD0218-7F29-43A7-8A17-9A6E999B8C41}">
      <dgm:prSet/>
      <dgm:spPr/>
      <dgm:t>
        <a:bodyPr/>
        <a:lstStyle/>
        <a:p>
          <a:endParaRPr lang="en-US" sz="1800"/>
        </a:p>
      </dgm:t>
    </dgm:pt>
    <dgm:pt modelId="{AB26E1F4-4D48-4B5B-96EB-0B584E197908}">
      <dgm:prSet phldrT="[Text]" custT="1"/>
      <dgm:spPr>
        <a:solidFill>
          <a:srgbClr val="82B333"/>
        </a:solidFill>
        <a:ln>
          <a:noFill/>
        </a:ln>
      </dgm:spPr>
      <dgm:t>
        <a:bodyPr/>
        <a:lstStyle/>
        <a:p>
          <a:pPr rtl="0"/>
          <a:r>
            <a:rPr lang="en-US" sz="1800" b="1" dirty="0">
              <a:solidFill>
                <a:schemeClr val="bg1"/>
              </a:solidFill>
              <a:latin typeface="Garamond"/>
            </a:rPr>
            <a:t> </a:t>
          </a:r>
          <a:r>
            <a:rPr lang="en-US" sz="1800" b="1" dirty="0">
              <a:solidFill>
                <a:schemeClr val="bg1"/>
              </a:solidFill>
            </a:rPr>
            <a:t>Strategic Support</a:t>
          </a:r>
        </a:p>
      </dgm:t>
    </dgm:pt>
    <dgm:pt modelId="{2A43264D-7480-49A0-ADD3-3D32834D8EFD}" type="parTrans" cxnId="{254A6C57-0C2B-4BBA-9D6B-95C8E70B92A6}">
      <dgm:prSet/>
      <dgm:spPr/>
      <dgm:t>
        <a:bodyPr/>
        <a:lstStyle/>
        <a:p>
          <a:endParaRPr lang="en-US" sz="1800"/>
        </a:p>
      </dgm:t>
    </dgm:pt>
    <dgm:pt modelId="{95C54B4A-504F-461E-8CA4-58C8A0EFA38A}" type="sibTrans" cxnId="{254A6C57-0C2B-4BBA-9D6B-95C8E70B92A6}">
      <dgm:prSet/>
      <dgm:spPr/>
      <dgm:t>
        <a:bodyPr/>
        <a:lstStyle/>
        <a:p>
          <a:endParaRPr lang="en-US" sz="1800"/>
        </a:p>
      </dgm:t>
    </dgm:pt>
    <dgm:pt modelId="{AC201286-0FED-43D8-A9AC-E2B06BFB421F}">
      <dgm:prSet phldrT="[Text]" custT="1"/>
      <dgm:spPr>
        <a:solidFill>
          <a:srgbClr val="6F7ECB"/>
        </a:solidFill>
        <a:ln>
          <a:noFill/>
        </a:ln>
      </dgm:spPr>
      <dgm:t>
        <a:bodyPr/>
        <a:lstStyle/>
        <a:p>
          <a:pPr rtl="0"/>
          <a:r>
            <a:rPr lang="en-US" sz="1800" b="1" dirty="0">
              <a:solidFill>
                <a:schemeClr val="bg1"/>
              </a:solidFill>
            </a:rPr>
            <a:t>Transformative Partnerships</a:t>
          </a:r>
        </a:p>
      </dgm:t>
    </dgm:pt>
    <dgm:pt modelId="{316A9335-4669-460E-BD43-4C81D8DF4315}" type="parTrans" cxnId="{D26E7524-3EB9-4A35-ADEF-AF2F5BCAF415}">
      <dgm:prSet/>
      <dgm:spPr/>
      <dgm:t>
        <a:bodyPr/>
        <a:lstStyle/>
        <a:p>
          <a:endParaRPr lang="en-US" sz="1800"/>
        </a:p>
      </dgm:t>
    </dgm:pt>
    <dgm:pt modelId="{795EEF3C-8870-45F5-82F3-7A1FDA478B76}" type="sibTrans" cxnId="{D26E7524-3EB9-4A35-ADEF-AF2F5BCAF415}">
      <dgm:prSet/>
      <dgm:spPr/>
      <dgm:t>
        <a:bodyPr/>
        <a:lstStyle/>
        <a:p>
          <a:endParaRPr lang="en-US" sz="1800"/>
        </a:p>
      </dgm:t>
    </dgm:pt>
    <dgm:pt modelId="{A24FED07-A511-441E-968C-66BB42880017}">
      <dgm:prSet phldrT="[Text]" custT="1"/>
      <dgm:spPr>
        <a:solidFill>
          <a:schemeClr val="accent2"/>
        </a:solidFill>
        <a:ln>
          <a:noFill/>
        </a:ln>
      </dgm:spPr>
      <dgm:t>
        <a:bodyPr/>
        <a:lstStyle/>
        <a:p>
          <a:pPr rtl="0"/>
          <a:r>
            <a:rPr lang="en-US" sz="1800" b="1" dirty="0">
              <a:solidFill>
                <a:schemeClr val="bg1"/>
              </a:solidFill>
              <a:latin typeface="Garamond"/>
            </a:rPr>
            <a:t> </a:t>
          </a:r>
          <a:r>
            <a:rPr lang="en-US" sz="1800" b="1" dirty="0">
              <a:solidFill>
                <a:schemeClr val="bg1"/>
              </a:solidFill>
            </a:rPr>
            <a:t>Research</a:t>
          </a:r>
        </a:p>
      </dgm:t>
    </dgm:pt>
    <dgm:pt modelId="{ABC3611B-8019-43AF-BAEC-4DABE128C9DA}" type="sibTrans" cxnId="{0DA45865-CBD2-441C-9F47-4F80D78A3545}">
      <dgm:prSet/>
      <dgm:spPr/>
      <dgm:t>
        <a:bodyPr/>
        <a:lstStyle/>
        <a:p>
          <a:endParaRPr lang="en-US" sz="1800"/>
        </a:p>
      </dgm:t>
    </dgm:pt>
    <dgm:pt modelId="{04BA7BF7-4351-4166-850C-3E95DFFBECF1}" type="parTrans" cxnId="{0DA45865-CBD2-441C-9F47-4F80D78A3545}">
      <dgm:prSet/>
      <dgm:spPr/>
      <dgm:t>
        <a:bodyPr/>
        <a:lstStyle/>
        <a:p>
          <a:endParaRPr lang="en-US" sz="1800"/>
        </a:p>
      </dgm:t>
    </dgm:pt>
    <dgm:pt modelId="{E9458BDE-32C7-40EA-A10E-887DE88B1957}">
      <dgm:prSet phldrT="[Text]" custT="1"/>
      <dgm:spPr>
        <a:solidFill>
          <a:srgbClr val="F48024"/>
        </a:solidFill>
        <a:ln>
          <a:noFill/>
        </a:ln>
      </dgm:spPr>
      <dgm:t>
        <a:bodyPr/>
        <a:lstStyle/>
        <a:p>
          <a:pPr rtl="0"/>
          <a:r>
            <a:rPr lang="en-US" sz="1800" b="1" dirty="0">
              <a:solidFill>
                <a:schemeClr val="bg1"/>
              </a:solidFill>
              <a:latin typeface="Garamond"/>
            </a:rPr>
            <a:t> </a:t>
          </a:r>
          <a:r>
            <a:rPr lang="en-US" sz="1800" b="1" dirty="0">
              <a:solidFill>
                <a:schemeClr val="bg1"/>
              </a:solidFill>
            </a:rPr>
            <a:t>Patient Care</a:t>
          </a:r>
        </a:p>
      </dgm:t>
    </dgm:pt>
    <dgm:pt modelId="{53C05D4B-B19A-49BC-BE5B-9CBD054A098B}" type="parTrans" cxnId="{F71E3AA6-5A83-4742-A18F-7AEBB9CF013E}">
      <dgm:prSet/>
      <dgm:spPr/>
      <dgm:t>
        <a:bodyPr/>
        <a:lstStyle/>
        <a:p>
          <a:endParaRPr lang="en-US" sz="1800"/>
        </a:p>
      </dgm:t>
    </dgm:pt>
    <dgm:pt modelId="{11D7EDA7-D27A-49D6-A9D3-18FD24BB7B7C}" type="sibTrans" cxnId="{F71E3AA6-5A83-4742-A18F-7AEBB9CF013E}">
      <dgm:prSet/>
      <dgm:spPr/>
      <dgm:t>
        <a:bodyPr/>
        <a:lstStyle/>
        <a:p>
          <a:endParaRPr lang="en-US" sz="1800"/>
        </a:p>
      </dgm:t>
    </dgm:pt>
    <dgm:pt modelId="{FA01E805-74D1-486B-902E-349DF85B2A25}">
      <dgm:prSet phldrT="[Text]" custT="1"/>
      <dgm:spPr>
        <a:solidFill>
          <a:srgbClr val="C00000"/>
        </a:solidFill>
        <a:ln>
          <a:noFill/>
        </a:ln>
      </dgm:spPr>
      <dgm:t>
        <a:bodyPr/>
        <a:lstStyle/>
        <a:p>
          <a:pPr rtl="0"/>
          <a:r>
            <a:rPr lang="en-US" sz="1800" b="1" dirty="0">
              <a:solidFill>
                <a:schemeClr val="bg1"/>
              </a:solidFill>
              <a:latin typeface="Garamond"/>
            </a:rPr>
            <a:t> </a:t>
          </a:r>
          <a:r>
            <a:rPr lang="en-US" sz="1800" b="1" dirty="0">
              <a:solidFill>
                <a:schemeClr val="bg1"/>
              </a:solidFill>
            </a:rPr>
            <a:t>Education</a:t>
          </a:r>
        </a:p>
      </dgm:t>
    </dgm:pt>
    <dgm:pt modelId="{D61BDB14-1359-4DE7-851F-4C88B48A87B2}" type="sibTrans" cxnId="{BDBC22FF-C8E5-4FEB-A6F4-4EB73C261AC9}">
      <dgm:prSet/>
      <dgm:spPr/>
      <dgm:t>
        <a:bodyPr/>
        <a:lstStyle/>
        <a:p>
          <a:endParaRPr lang="en-US" sz="1800"/>
        </a:p>
      </dgm:t>
    </dgm:pt>
    <dgm:pt modelId="{441CAE90-4AAB-49FF-8352-B813696FDA5E}" type="parTrans" cxnId="{BDBC22FF-C8E5-4FEB-A6F4-4EB73C261AC9}">
      <dgm:prSet/>
      <dgm:spPr/>
      <dgm:t>
        <a:bodyPr/>
        <a:lstStyle/>
        <a:p>
          <a:endParaRPr lang="en-US" sz="1800"/>
        </a:p>
      </dgm:t>
    </dgm:pt>
    <dgm:pt modelId="{6B565340-9577-44C0-BB1B-3791C1EBBC36}" type="pres">
      <dgm:prSet presAssocID="{6F96D5C3-7FDC-4305-B49B-F2A07ED3FCC3}" presName="Name0" presStyleCnt="0">
        <dgm:presLayoutVars>
          <dgm:dir/>
          <dgm:resizeHandles val="exact"/>
        </dgm:presLayoutVars>
      </dgm:prSet>
      <dgm:spPr/>
    </dgm:pt>
    <dgm:pt modelId="{E0057464-370D-460F-A7D9-C32B68470350}" type="pres">
      <dgm:prSet presAssocID="{A24FED07-A511-441E-968C-66BB42880017}" presName="composite" presStyleCnt="0"/>
      <dgm:spPr/>
    </dgm:pt>
    <dgm:pt modelId="{5A47EB8E-6DCE-4AC8-B87E-28CD3D861AA3}" type="pres">
      <dgm:prSet presAssocID="{A24FED07-A511-441E-968C-66BB42880017}" presName="rect1" presStyleLbl="trAlignAcc1" presStyleIdx="0" presStyleCnt="7">
        <dgm:presLayoutVars>
          <dgm:bulletEnabled val="1"/>
        </dgm:presLayoutVars>
      </dgm:prSet>
      <dgm:spPr/>
    </dgm:pt>
    <dgm:pt modelId="{205D6A3B-6E41-4773-A40D-B8DAA42552E3}" type="pres">
      <dgm:prSet presAssocID="{A24FED07-A511-441E-968C-66BB42880017}" presName="rect2" presStyleLbl="fgImgPlace1" presStyleIdx="0" presStyleCnt="7" custScaleX="108160" custScaleY="75537" custLinFactNeighborX="8829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st tubes with solid fill"/>
        </a:ext>
      </dgm:extLst>
    </dgm:pt>
    <dgm:pt modelId="{D06A0530-E46F-4F37-A3C4-777110B90E5C}" type="pres">
      <dgm:prSet presAssocID="{ABC3611B-8019-43AF-BAEC-4DABE128C9DA}" presName="sibTrans" presStyleCnt="0"/>
      <dgm:spPr/>
    </dgm:pt>
    <dgm:pt modelId="{68E79E05-1D0C-4A81-967C-03EF86A1C8ED}" type="pres">
      <dgm:prSet presAssocID="{FA01E805-74D1-486B-902E-349DF85B2A25}" presName="composite" presStyleCnt="0"/>
      <dgm:spPr/>
    </dgm:pt>
    <dgm:pt modelId="{EF73938B-2C01-4C2B-8C7D-F9FC43EDECF2}" type="pres">
      <dgm:prSet presAssocID="{FA01E805-74D1-486B-902E-349DF85B2A25}" presName="rect1" presStyleLbl="trAlignAcc1" presStyleIdx="1" presStyleCnt="7">
        <dgm:presLayoutVars>
          <dgm:bulletEnabled val="1"/>
        </dgm:presLayoutVars>
      </dgm:prSet>
      <dgm:spPr/>
    </dgm:pt>
    <dgm:pt modelId="{DB6A6D40-64E6-4231-A2A6-710E77BAC6A5}" type="pres">
      <dgm:prSet presAssocID="{FA01E805-74D1-486B-902E-349DF85B2A25}" presName="rect2" presStyleLbl="fgImgPlace1" presStyleIdx="1" presStyleCnt="7" custScaleX="99911" custScaleY="72042" custLinFactNeighborX="8829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604026D0-DCAE-4EC0-8AC4-CE6E934C1907}" type="pres">
      <dgm:prSet presAssocID="{D61BDB14-1359-4DE7-851F-4C88B48A87B2}" presName="sibTrans" presStyleCnt="0"/>
      <dgm:spPr/>
    </dgm:pt>
    <dgm:pt modelId="{2628A3CF-327F-4B4E-91DD-EC078F49618C}" type="pres">
      <dgm:prSet presAssocID="{E9458BDE-32C7-40EA-A10E-887DE88B1957}" presName="composite" presStyleCnt="0"/>
      <dgm:spPr/>
    </dgm:pt>
    <dgm:pt modelId="{C2A39DDD-CCA3-457A-9309-567F533A7611}" type="pres">
      <dgm:prSet presAssocID="{E9458BDE-32C7-40EA-A10E-887DE88B1957}" presName="rect1" presStyleLbl="trAlignAcc1" presStyleIdx="2" presStyleCnt="7">
        <dgm:presLayoutVars>
          <dgm:bulletEnabled val="1"/>
        </dgm:presLayoutVars>
      </dgm:prSet>
      <dgm:spPr/>
    </dgm:pt>
    <dgm:pt modelId="{AF696D85-8711-45D5-B018-7FFC88C02C93}" type="pres">
      <dgm:prSet presAssocID="{E9458BDE-32C7-40EA-A10E-887DE88B1957}" presName="rect2" presStyleLbl="fgImgPlace1" presStyleIdx="2" presStyleCnt="7" custScaleX="108160" custScaleY="75537" custLinFactNeighborX="8829"/>
      <dgm:spPr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patient with solid fill"/>
        </a:ext>
      </dgm:extLst>
    </dgm:pt>
    <dgm:pt modelId="{C4DC68D2-1F47-4B50-998B-E1D3340041C1}" type="pres">
      <dgm:prSet presAssocID="{11D7EDA7-D27A-49D6-A9D3-18FD24BB7B7C}" presName="sibTrans" presStyleCnt="0"/>
      <dgm:spPr/>
    </dgm:pt>
    <dgm:pt modelId="{0A3FFD7E-4B11-48A0-8DF4-30BC3826DF64}" type="pres">
      <dgm:prSet presAssocID="{1EF6894A-1F2E-4057-B857-DD8D77C0556E}" presName="composite" presStyleCnt="0"/>
      <dgm:spPr/>
    </dgm:pt>
    <dgm:pt modelId="{B7A53A1C-3187-493B-A152-A96A00488E9F}" type="pres">
      <dgm:prSet presAssocID="{1EF6894A-1F2E-4057-B857-DD8D77C0556E}" presName="rect1" presStyleLbl="trAlignAcc1" presStyleIdx="3" presStyleCnt="7">
        <dgm:presLayoutVars>
          <dgm:bulletEnabled val="1"/>
        </dgm:presLayoutVars>
      </dgm:prSet>
      <dgm:spPr/>
    </dgm:pt>
    <dgm:pt modelId="{F2CE04BF-36BC-4966-92E2-8291DCC7CE04}" type="pres">
      <dgm:prSet presAssocID="{1EF6894A-1F2E-4057-B857-DD8D77C0556E}" presName="rect2" presStyleLbl="fgImgPlace1" presStyleIdx="3" presStyleCnt="7" custScaleX="99911" custScaleY="72042" custLinFactNeighborX="8829"/>
      <dgm:spPr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with solid fill"/>
        </a:ext>
      </dgm:extLst>
    </dgm:pt>
    <dgm:pt modelId="{7555936E-C1C9-4370-93C3-69B688FECF66}" type="pres">
      <dgm:prSet presAssocID="{6AEAC4DE-6877-46DB-A0D8-A20775B1B06C}" presName="sibTrans" presStyleCnt="0"/>
      <dgm:spPr/>
    </dgm:pt>
    <dgm:pt modelId="{2B3B014F-793D-417D-8A70-37380107B28B}" type="pres">
      <dgm:prSet presAssocID="{09B63A58-426B-41BD-BCE2-24A69FF5D1DC}" presName="composite" presStyleCnt="0"/>
      <dgm:spPr/>
    </dgm:pt>
    <dgm:pt modelId="{5537B6ED-B143-4F55-9BBC-C2BADC104156}" type="pres">
      <dgm:prSet presAssocID="{09B63A58-426B-41BD-BCE2-24A69FF5D1DC}" presName="rect1" presStyleLbl="trAlignAcc1" presStyleIdx="4" presStyleCnt="7">
        <dgm:presLayoutVars>
          <dgm:bulletEnabled val="1"/>
        </dgm:presLayoutVars>
      </dgm:prSet>
      <dgm:spPr/>
    </dgm:pt>
    <dgm:pt modelId="{511AB663-2A75-4F82-8D0E-1ABF8A4E12DF}" type="pres">
      <dgm:prSet presAssocID="{09B63A58-426B-41BD-BCE2-24A69FF5D1DC}" presName="rect2" presStyleLbl="fgImgPlace1" presStyleIdx="4" presStyleCnt="7" custScaleX="99911" custScaleY="72042" custLinFactNeighborX="8829"/>
      <dgm:spPr>
        <a:blipFill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niversal access with solid fill"/>
        </a:ext>
      </dgm:extLst>
    </dgm:pt>
    <dgm:pt modelId="{9F59B45D-E3F2-437A-AA28-49F960E7C510}" type="pres">
      <dgm:prSet presAssocID="{D668C542-F8F2-4236-BB7E-2614D30098AF}" presName="sibTrans" presStyleCnt="0"/>
      <dgm:spPr/>
    </dgm:pt>
    <dgm:pt modelId="{2E44416C-7C44-4F45-928C-49B4F51976AD}" type="pres">
      <dgm:prSet presAssocID="{AB26E1F4-4D48-4B5B-96EB-0B584E197908}" presName="composite" presStyleCnt="0"/>
      <dgm:spPr/>
    </dgm:pt>
    <dgm:pt modelId="{A167FD71-0E2C-4839-863D-B121C34A6CE5}" type="pres">
      <dgm:prSet presAssocID="{AB26E1F4-4D48-4B5B-96EB-0B584E197908}" presName="rect1" presStyleLbl="trAlignAcc1" presStyleIdx="5" presStyleCnt="7">
        <dgm:presLayoutVars>
          <dgm:bulletEnabled val="1"/>
        </dgm:presLayoutVars>
      </dgm:prSet>
      <dgm:spPr/>
    </dgm:pt>
    <dgm:pt modelId="{381CE920-6DA8-4960-9A77-C76E7E76C8F7}" type="pres">
      <dgm:prSet presAssocID="{AB26E1F4-4D48-4B5B-96EB-0B584E197908}" presName="rect2" presStyleLbl="fgImgPlace1" presStyleIdx="5" presStyleCnt="7" custScaleX="99911" custScaleY="72042" custLinFactNeighborX="8829"/>
      <dgm:spPr>
        <a:blipFill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ueprint with solid fill"/>
        </a:ext>
      </dgm:extLst>
    </dgm:pt>
    <dgm:pt modelId="{86E521D6-9ACD-4EF7-94FB-6D2E35519F90}" type="pres">
      <dgm:prSet presAssocID="{95C54B4A-504F-461E-8CA4-58C8A0EFA38A}" presName="sibTrans" presStyleCnt="0"/>
      <dgm:spPr/>
    </dgm:pt>
    <dgm:pt modelId="{CC5A9457-07DC-47BD-800A-3E646EC6C96F}" type="pres">
      <dgm:prSet presAssocID="{AC201286-0FED-43D8-A9AC-E2B06BFB421F}" presName="composite" presStyleCnt="0"/>
      <dgm:spPr/>
    </dgm:pt>
    <dgm:pt modelId="{3FC04C4D-3A31-439B-B483-2A6FA75858EC}" type="pres">
      <dgm:prSet presAssocID="{AC201286-0FED-43D8-A9AC-E2B06BFB421F}" presName="rect1" presStyleLbl="trAlignAcc1" presStyleIdx="6" presStyleCnt="7">
        <dgm:presLayoutVars>
          <dgm:bulletEnabled val="1"/>
        </dgm:presLayoutVars>
      </dgm:prSet>
      <dgm:spPr/>
    </dgm:pt>
    <dgm:pt modelId="{C2EADB97-BBAF-4DC7-B91B-CE8ED059762E}" type="pres">
      <dgm:prSet presAssocID="{AC201286-0FED-43D8-A9AC-E2B06BFB421F}" presName="rect2" presStyleLbl="fgImgPlace1" presStyleIdx="6" presStyleCnt="7" custScaleX="99911" custScaleY="72042" custLinFactNeighborX="8829"/>
      <dgm:spPr>
        <a:blipFill>
          <a:blip xmlns:r="http://schemas.openxmlformats.org/officeDocument/2006/relationships"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 with solid fill"/>
        </a:ext>
      </dgm:extLst>
    </dgm:pt>
  </dgm:ptLst>
  <dgm:cxnLst>
    <dgm:cxn modelId="{C0BD0218-7F29-43A7-8A17-9A6E999B8C41}" srcId="{6F96D5C3-7FDC-4305-B49B-F2A07ED3FCC3}" destId="{1EF6894A-1F2E-4057-B857-DD8D77C0556E}" srcOrd="3" destOrd="0" parTransId="{D481F5A1-6F78-4E9B-901F-0FB3E196C5FF}" sibTransId="{6AEAC4DE-6877-46DB-A0D8-A20775B1B06C}"/>
    <dgm:cxn modelId="{D26E7524-3EB9-4A35-ADEF-AF2F5BCAF415}" srcId="{6F96D5C3-7FDC-4305-B49B-F2A07ED3FCC3}" destId="{AC201286-0FED-43D8-A9AC-E2B06BFB421F}" srcOrd="6" destOrd="0" parTransId="{316A9335-4669-460E-BD43-4C81D8DF4315}" sibTransId="{795EEF3C-8870-45F5-82F3-7A1FDA478B76}"/>
    <dgm:cxn modelId="{EE036A30-7256-45C8-967B-A443FA22A5D6}" type="presOf" srcId="{FA01E805-74D1-486B-902E-349DF85B2A25}" destId="{EF73938B-2C01-4C2B-8C7D-F9FC43EDECF2}" srcOrd="0" destOrd="0" presId="urn:microsoft.com/office/officeart/2008/layout/PictureStrips"/>
    <dgm:cxn modelId="{254A6C57-0C2B-4BBA-9D6B-95C8E70B92A6}" srcId="{6F96D5C3-7FDC-4305-B49B-F2A07ED3FCC3}" destId="{AB26E1F4-4D48-4B5B-96EB-0B584E197908}" srcOrd="5" destOrd="0" parTransId="{2A43264D-7480-49A0-ADD3-3D32834D8EFD}" sibTransId="{95C54B4A-504F-461E-8CA4-58C8A0EFA38A}"/>
    <dgm:cxn modelId="{0DA45865-CBD2-441C-9F47-4F80D78A3545}" srcId="{6F96D5C3-7FDC-4305-B49B-F2A07ED3FCC3}" destId="{A24FED07-A511-441E-968C-66BB42880017}" srcOrd="0" destOrd="0" parTransId="{04BA7BF7-4351-4166-850C-3E95DFFBECF1}" sibTransId="{ABC3611B-8019-43AF-BAEC-4DABE128C9DA}"/>
    <dgm:cxn modelId="{CFE4807D-59CD-49C1-A45D-F4BFD7940833}" type="presOf" srcId="{1EF6894A-1F2E-4057-B857-DD8D77C0556E}" destId="{B7A53A1C-3187-493B-A152-A96A00488E9F}" srcOrd="0" destOrd="0" presId="urn:microsoft.com/office/officeart/2008/layout/PictureStrips"/>
    <dgm:cxn modelId="{6FC04598-F5BC-4F1D-A563-E74E081F981A}" type="presOf" srcId="{A24FED07-A511-441E-968C-66BB42880017}" destId="{5A47EB8E-6DCE-4AC8-B87E-28CD3D861AA3}" srcOrd="0" destOrd="0" presId="urn:microsoft.com/office/officeart/2008/layout/PictureStrips"/>
    <dgm:cxn modelId="{FB16CAA0-C238-451D-825E-1F1905331F8B}" type="presOf" srcId="{AC201286-0FED-43D8-A9AC-E2B06BFB421F}" destId="{3FC04C4D-3A31-439B-B483-2A6FA75858EC}" srcOrd="0" destOrd="0" presId="urn:microsoft.com/office/officeart/2008/layout/PictureStrips"/>
    <dgm:cxn modelId="{F71E3AA6-5A83-4742-A18F-7AEBB9CF013E}" srcId="{6F96D5C3-7FDC-4305-B49B-F2A07ED3FCC3}" destId="{E9458BDE-32C7-40EA-A10E-887DE88B1957}" srcOrd="2" destOrd="0" parTransId="{53C05D4B-B19A-49BC-BE5B-9CBD054A098B}" sibTransId="{11D7EDA7-D27A-49D6-A9D3-18FD24BB7B7C}"/>
    <dgm:cxn modelId="{2EB8F1CC-A38B-4D28-A973-C37B5945F6A6}" type="presOf" srcId="{AB26E1F4-4D48-4B5B-96EB-0B584E197908}" destId="{A167FD71-0E2C-4839-863D-B121C34A6CE5}" srcOrd="0" destOrd="0" presId="urn:microsoft.com/office/officeart/2008/layout/PictureStrips"/>
    <dgm:cxn modelId="{AFF00CE0-E7A7-4CCA-B329-F904F4253517}" type="presOf" srcId="{6F96D5C3-7FDC-4305-B49B-F2A07ED3FCC3}" destId="{6B565340-9577-44C0-BB1B-3791C1EBBC36}" srcOrd="0" destOrd="0" presId="urn:microsoft.com/office/officeart/2008/layout/PictureStrips"/>
    <dgm:cxn modelId="{08F71BE7-6E5C-4221-A0FB-02279AF5AECA}" srcId="{6F96D5C3-7FDC-4305-B49B-F2A07ED3FCC3}" destId="{09B63A58-426B-41BD-BCE2-24A69FF5D1DC}" srcOrd="4" destOrd="0" parTransId="{933FA022-72A5-4412-AF09-D9C82B770540}" sibTransId="{D668C542-F8F2-4236-BB7E-2614D30098AF}"/>
    <dgm:cxn modelId="{23026FFA-48B5-46B7-85E0-C533C944E956}" type="presOf" srcId="{09B63A58-426B-41BD-BCE2-24A69FF5D1DC}" destId="{5537B6ED-B143-4F55-9BBC-C2BADC104156}" srcOrd="0" destOrd="0" presId="urn:microsoft.com/office/officeart/2008/layout/PictureStrips"/>
    <dgm:cxn modelId="{BC82CBFE-B542-47C7-8939-2E4C105FD9B7}" type="presOf" srcId="{E9458BDE-32C7-40EA-A10E-887DE88B1957}" destId="{C2A39DDD-CCA3-457A-9309-567F533A7611}" srcOrd="0" destOrd="0" presId="urn:microsoft.com/office/officeart/2008/layout/PictureStrips"/>
    <dgm:cxn modelId="{BDBC22FF-C8E5-4FEB-A6F4-4EB73C261AC9}" srcId="{6F96D5C3-7FDC-4305-B49B-F2A07ED3FCC3}" destId="{FA01E805-74D1-486B-902E-349DF85B2A25}" srcOrd="1" destOrd="0" parTransId="{441CAE90-4AAB-49FF-8352-B813696FDA5E}" sibTransId="{D61BDB14-1359-4DE7-851F-4C88B48A87B2}"/>
    <dgm:cxn modelId="{2FBF3663-DA31-4384-8BE2-90CACAC42FF4}" type="presParOf" srcId="{6B565340-9577-44C0-BB1B-3791C1EBBC36}" destId="{E0057464-370D-460F-A7D9-C32B68470350}" srcOrd="0" destOrd="0" presId="urn:microsoft.com/office/officeart/2008/layout/PictureStrips"/>
    <dgm:cxn modelId="{55070B76-E90D-4A16-9F1C-94227B707F84}" type="presParOf" srcId="{E0057464-370D-460F-A7D9-C32B68470350}" destId="{5A47EB8E-6DCE-4AC8-B87E-28CD3D861AA3}" srcOrd="0" destOrd="0" presId="urn:microsoft.com/office/officeart/2008/layout/PictureStrips"/>
    <dgm:cxn modelId="{561B8D6A-312F-4846-A07F-A2B750347E0C}" type="presParOf" srcId="{E0057464-370D-460F-A7D9-C32B68470350}" destId="{205D6A3B-6E41-4773-A40D-B8DAA42552E3}" srcOrd="1" destOrd="0" presId="urn:microsoft.com/office/officeart/2008/layout/PictureStrips"/>
    <dgm:cxn modelId="{9BED8378-1BC9-452F-845E-82AB249E5CB1}" type="presParOf" srcId="{6B565340-9577-44C0-BB1B-3791C1EBBC36}" destId="{D06A0530-E46F-4F37-A3C4-777110B90E5C}" srcOrd="1" destOrd="0" presId="urn:microsoft.com/office/officeart/2008/layout/PictureStrips"/>
    <dgm:cxn modelId="{2073C50D-D5C3-47B8-89FF-B9D81BFDD23F}" type="presParOf" srcId="{6B565340-9577-44C0-BB1B-3791C1EBBC36}" destId="{68E79E05-1D0C-4A81-967C-03EF86A1C8ED}" srcOrd="2" destOrd="0" presId="urn:microsoft.com/office/officeart/2008/layout/PictureStrips"/>
    <dgm:cxn modelId="{AF6CB7AB-4D59-4BD0-9771-6C596D9ECB1C}" type="presParOf" srcId="{68E79E05-1D0C-4A81-967C-03EF86A1C8ED}" destId="{EF73938B-2C01-4C2B-8C7D-F9FC43EDECF2}" srcOrd="0" destOrd="0" presId="urn:microsoft.com/office/officeart/2008/layout/PictureStrips"/>
    <dgm:cxn modelId="{164857C7-F829-4759-B009-0F257410AC98}" type="presParOf" srcId="{68E79E05-1D0C-4A81-967C-03EF86A1C8ED}" destId="{DB6A6D40-64E6-4231-A2A6-710E77BAC6A5}" srcOrd="1" destOrd="0" presId="urn:microsoft.com/office/officeart/2008/layout/PictureStrips"/>
    <dgm:cxn modelId="{F5919684-A7FE-4B94-B59F-E51D4CE848CF}" type="presParOf" srcId="{6B565340-9577-44C0-BB1B-3791C1EBBC36}" destId="{604026D0-DCAE-4EC0-8AC4-CE6E934C1907}" srcOrd="3" destOrd="0" presId="urn:microsoft.com/office/officeart/2008/layout/PictureStrips"/>
    <dgm:cxn modelId="{2FE98FB2-9B3D-46A4-AA77-C5DD7B7EA412}" type="presParOf" srcId="{6B565340-9577-44C0-BB1B-3791C1EBBC36}" destId="{2628A3CF-327F-4B4E-91DD-EC078F49618C}" srcOrd="4" destOrd="0" presId="urn:microsoft.com/office/officeart/2008/layout/PictureStrips"/>
    <dgm:cxn modelId="{C3FE04EF-648C-4886-A9AF-D0FB3233294C}" type="presParOf" srcId="{2628A3CF-327F-4B4E-91DD-EC078F49618C}" destId="{C2A39DDD-CCA3-457A-9309-567F533A7611}" srcOrd="0" destOrd="0" presId="urn:microsoft.com/office/officeart/2008/layout/PictureStrips"/>
    <dgm:cxn modelId="{E0E3CDAC-1A04-4F4F-BE45-D3F5828C7BAB}" type="presParOf" srcId="{2628A3CF-327F-4B4E-91DD-EC078F49618C}" destId="{AF696D85-8711-45D5-B018-7FFC88C02C93}" srcOrd="1" destOrd="0" presId="urn:microsoft.com/office/officeart/2008/layout/PictureStrips"/>
    <dgm:cxn modelId="{07479CB1-10B2-4BDB-B748-5113DA40E0B7}" type="presParOf" srcId="{6B565340-9577-44C0-BB1B-3791C1EBBC36}" destId="{C4DC68D2-1F47-4B50-998B-E1D3340041C1}" srcOrd="5" destOrd="0" presId="urn:microsoft.com/office/officeart/2008/layout/PictureStrips"/>
    <dgm:cxn modelId="{F14F6852-92AC-40CC-98E4-8D18CCA414E5}" type="presParOf" srcId="{6B565340-9577-44C0-BB1B-3791C1EBBC36}" destId="{0A3FFD7E-4B11-48A0-8DF4-30BC3826DF64}" srcOrd="6" destOrd="0" presId="urn:microsoft.com/office/officeart/2008/layout/PictureStrips"/>
    <dgm:cxn modelId="{6F4AA3FC-EB02-4901-85C1-BECD6960A265}" type="presParOf" srcId="{0A3FFD7E-4B11-48A0-8DF4-30BC3826DF64}" destId="{B7A53A1C-3187-493B-A152-A96A00488E9F}" srcOrd="0" destOrd="0" presId="urn:microsoft.com/office/officeart/2008/layout/PictureStrips"/>
    <dgm:cxn modelId="{AEEC1E53-BB0A-4334-9E0A-C6FFAA891F31}" type="presParOf" srcId="{0A3FFD7E-4B11-48A0-8DF4-30BC3826DF64}" destId="{F2CE04BF-36BC-4966-92E2-8291DCC7CE04}" srcOrd="1" destOrd="0" presId="urn:microsoft.com/office/officeart/2008/layout/PictureStrips"/>
    <dgm:cxn modelId="{79958B15-9179-462F-BA91-C61C0A3F79D4}" type="presParOf" srcId="{6B565340-9577-44C0-BB1B-3791C1EBBC36}" destId="{7555936E-C1C9-4370-93C3-69B688FECF66}" srcOrd="7" destOrd="0" presId="urn:microsoft.com/office/officeart/2008/layout/PictureStrips"/>
    <dgm:cxn modelId="{B7AAB239-1C23-4DFC-A0A5-0BF5EDE308BE}" type="presParOf" srcId="{6B565340-9577-44C0-BB1B-3791C1EBBC36}" destId="{2B3B014F-793D-417D-8A70-37380107B28B}" srcOrd="8" destOrd="0" presId="urn:microsoft.com/office/officeart/2008/layout/PictureStrips"/>
    <dgm:cxn modelId="{0BF62205-0ECF-4600-8DFF-E2960016536F}" type="presParOf" srcId="{2B3B014F-793D-417D-8A70-37380107B28B}" destId="{5537B6ED-B143-4F55-9BBC-C2BADC104156}" srcOrd="0" destOrd="0" presId="urn:microsoft.com/office/officeart/2008/layout/PictureStrips"/>
    <dgm:cxn modelId="{7EC8E69E-8190-4374-8544-D4CFF06C9BF2}" type="presParOf" srcId="{2B3B014F-793D-417D-8A70-37380107B28B}" destId="{511AB663-2A75-4F82-8D0E-1ABF8A4E12DF}" srcOrd="1" destOrd="0" presId="urn:microsoft.com/office/officeart/2008/layout/PictureStrips"/>
    <dgm:cxn modelId="{C0408610-2B76-4E5A-BAB1-0780A32817E1}" type="presParOf" srcId="{6B565340-9577-44C0-BB1B-3791C1EBBC36}" destId="{9F59B45D-E3F2-437A-AA28-49F960E7C510}" srcOrd="9" destOrd="0" presId="urn:microsoft.com/office/officeart/2008/layout/PictureStrips"/>
    <dgm:cxn modelId="{696315DC-5D0B-4716-8E7D-8EDA80E91F8D}" type="presParOf" srcId="{6B565340-9577-44C0-BB1B-3791C1EBBC36}" destId="{2E44416C-7C44-4F45-928C-49B4F51976AD}" srcOrd="10" destOrd="0" presId="urn:microsoft.com/office/officeart/2008/layout/PictureStrips"/>
    <dgm:cxn modelId="{51BE9701-15E2-442C-81A0-E13E206807BC}" type="presParOf" srcId="{2E44416C-7C44-4F45-928C-49B4F51976AD}" destId="{A167FD71-0E2C-4839-863D-B121C34A6CE5}" srcOrd="0" destOrd="0" presId="urn:microsoft.com/office/officeart/2008/layout/PictureStrips"/>
    <dgm:cxn modelId="{BC4275D4-A012-4378-B397-04AB3BE67DF6}" type="presParOf" srcId="{2E44416C-7C44-4F45-928C-49B4F51976AD}" destId="{381CE920-6DA8-4960-9A77-C76E7E76C8F7}" srcOrd="1" destOrd="0" presId="urn:microsoft.com/office/officeart/2008/layout/PictureStrips"/>
    <dgm:cxn modelId="{B6EEFF01-8202-474E-B72B-A4F43CA1A3EE}" type="presParOf" srcId="{6B565340-9577-44C0-BB1B-3791C1EBBC36}" destId="{86E521D6-9ACD-4EF7-94FB-6D2E35519F90}" srcOrd="11" destOrd="0" presId="urn:microsoft.com/office/officeart/2008/layout/PictureStrips"/>
    <dgm:cxn modelId="{EF171801-9CAC-40CE-BAFA-9B7EADD05D02}" type="presParOf" srcId="{6B565340-9577-44C0-BB1B-3791C1EBBC36}" destId="{CC5A9457-07DC-47BD-800A-3E646EC6C96F}" srcOrd="12" destOrd="0" presId="urn:microsoft.com/office/officeart/2008/layout/PictureStrips"/>
    <dgm:cxn modelId="{4DFFE6E7-51AE-48A9-9022-22B9A97995F1}" type="presParOf" srcId="{CC5A9457-07DC-47BD-800A-3E646EC6C96F}" destId="{3FC04C4D-3A31-439B-B483-2A6FA75858EC}" srcOrd="0" destOrd="0" presId="urn:microsoft.com/office/officeart/2008/layout/PictureStrips"/>
    <dgm:cxn modelId="{FD7BD563-7675-40C1-8357-428D1E80C97C}" type="presParOf" srcId="{CC5A9457-07DC-47BD-800A-3E646EC6C96F}" destId="{C2EADB97-BBAF-4DC7-B91B-CE8ED059762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47EB8E-6DCE-4AC8-B87E-28CD3D861AA3}">
      <dsp:nvSpPr>
        <dsp:cNvPr id="0" name=""/>
        <dsp:cNvSpPr/>
      </dsp:nvSpPr>
      <dsp:spPr>
        <a:xfrm>
          <a:off x="151530" y="413281"/>
          <a:ext cx="2014744" cy="629607"/>
        </a:xfrm>
        <a:prstGeom prst="rect">
          <a:avLst/>
        </a:prstGeom>
        <a:solidFill>
          <a:schemeClr val="accent2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454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latin typeface="Garamond"/>
            </a:rPr>
            <a:t> </a:t>
          </a:r>
          <a:r>
            <a:rPr lang="en-US" sz="1800" b="1" kern="1200" dirty="0">
              <a:solidFill>
                <a:schemeClr val="bg1"/>
              </a:solidFill>
            </a:rPr>
            <a:t>Research</a:t>
          </a:r>
        </a:p>
      </dsp:txBody>
      <dsp:txXfrm>
        <a:off x="151530" y="413281"/>
        <a:ext cx="2014744" cy="629607"/>
      </dsp:txXfrm>
    </dsp:sp>
    <dsp:sp modelId="{205D6A3B-6E41-4773-A40D-B8DAA42552E3}">
      <dsp:nvSpPr>
        <dsp:cNvPr id="0" name=""/>
        <dsp:cNvSpPr/>
      </dsp:nvSpPr>
      <dsp:spPr>
        <a:xfrm>
          <a:off x="88512" y="403199"/>
          <a:ext cx="476688" cy="499366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73938B-2C01-4C2B-8C7D-F9FC43EDECF2}">
      <dsp:nvSpPr>
        <dsp:cNvPr id="0" name=""/>
        <dsp:cNvSpPr/>
      </dsp:nvSpPr>
      <dsp:spPr>
        <a:xfrm>
          <a:off x="2324872" y="408515"/>
          <a:ext cx="2012984" cy="629057"/>
        </a:xfrm>
        <a:prstGeom prst="rect">
          <a:avLst/>
        </a:prstGeom>
        <a:solidFill>
          <a:srgbClr val="C00000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082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latin typeface="Garamond"/>
            </a:rPr>
            <a:t> </a:t>
          </a:r>
          <a:r>
            <a:rPr lang="en-US" sz="1800" b="1" kern="1200" dirty="0">
              <a:solidFill>
                <a:schemeClr val="bg1"/>
              </a:solidFill>
            </a:rPr>
            <a:t>Education</a:t>
          </a:r>
        </a:p>
      </dsp:txBody>
      <dsp:txXfrm>
        <a:off x="2324872" y="408515"/>
        <a:ext cx="2012984" cy="629057"/>
      </dsp:txXfrm>
    </dsp:sp>
    <dsp:sp modelId="{DB6A6D40-64E6-4231-A2A6-710E77BAC6A5}">
      <dsp:nvSpPr>
        <dsp:cNvPr id="0" name=""/>
        <dsp:cNvSpPr/>
      </dsp:nvSpPr>
      <dsp:spPr>
        <a:xfrm>
          <a:off x="2280071" y="409984"/>
          <a:ext cx="439948" cy="475844"/>
        </a:xfrm>
        <a:prstGeom prst="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39DDD-CCA3-457A-9309-567F533A7611}">
      <dsp:nvSpPr>
        <dsp:cNvPr id="0" name=""/>
        <dsp:cNvSpPr/>
      </dsp:nvSpPr>
      <dsp:spPr>
        <a:xfrm>
          <a:off x="4514325" y="414435"/>
          <a:ext cx="2007238" cy="627262"/>
        </a:xfrm>
        <a:prstGeom prst="rect">
          <a:avLst/>
        </a:prstGeom>
        <a:solidFill>
          <a:srgbClr val="F48024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866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latin typeface="Garamond"/>
            </a:rPr>
            <a:t> </a:t>
          </a:r>
          <a:r>
            <a:rPr lang="en-US" sz="1800" b="1" kern="1200" dirty="0">
              <a:solidFill>
                <a:schemeClr val="bg1"/>
              </a:solidFill>
            </a:rPr>
            <a:t>Patient Care</a:t>
          </a:r>
        </a:p>
      </dsp:txBody>
      <dsp:txXfrm>
        <a:off x="4514325" y="414435"/>
        <a:ext cx="2007238" cy="627262"/>
      </dsp:txXfrm>
    </dsp:sp>
    <dsp:sp modelId="{AF696D85-8711-45D5-B018-7FFC88C02C93}">
      <dsp:nvSpPr>
        <dsp:cNvPr id="0" name=""/>
        <dsp:cNvSpPr/>
      </dsp:nvSpPr>
      <dsp:spPr>
        <a:xfrm>
          <a:off x="4451543" y="404390"/>
          <a:ext cx="474912" cy="497505"/>
        </a:xfrm>
        <a:prstGeom prst="rect">
          <a:avLst/>
        </a:prstGeom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53A1C-3187-493B-A152-A96A00488E9F}">
      <dsp:nvSpPr>
        <dsp:cNvPr id="0" name=""/>
        <dsp:cNvSpPr/>
      </dsp:nvSpPr>
      <dsp:spPr>
        <a:xfrm>
          <a:off x="6675427" y="379174"/>
          <a:ext cx="2200766" cy="687739"/>
        </a:xfrm>
        <a:prstGeom prst="rect">
          <a:avLst/>
        </a:prstGeom>
        <a:solidFill>
          <a:srgbClr val="052049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829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latin typeface="Garamond"/>
            </a:rPr>
            <a:t> </a:t>
          </a:r>
          <a:r>
            <a:rPr lang="en-US" sz="1800" b="1" kern="1200" dirty="0">
              <a:solidFill>
                <a:schemeClr val="bg1"/>
              </a:solidFill>
            </a:rPr>
            <a:t>People</a:t>
          </a:r>
        </a:p>
      </dsp:txBody>
      <dsp:txXfrm>
        <a:off x="6675427" y="379174"/>
        <a:ext cx="2200766" cy="687739"/>
      </dsp:txXfrm>
    </dsp:sp>
    <dsp:sp modelId="{F2CE04BF-36BC-4966-92E2-8291DCC7CE04}">
      <dsp:nvSpPr>
        <dsp:cNvPr id="0" name=""/>
        <dsp:cNvSpPr/>
      </dsp:nvSpPr>
      <dsp:spPr>
        <a:xfrm>
          <a:off x="6638988" y="394366"/>
          <a:ext cx="480989" cy="520234"/>
        </a:xfrm>
        <a:prstGeom prst="rect">
          <a:avLst/>
        </a:prstGeom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7B6ED-B143-4F55-9BBC-C2BADC104156}">
      <dsp:nvSpPr>
        <dsp:cNvPr id="0" name=""/>
        <dsp:cNvSpPr/>
      </dsp:nvSpPr>
      <dsp:spPr>
        <a:xfrm>
          <a:off x="1047357" y="1145621"/>
          <a:ext cx="2200766" cy="687739"/>
        </a:xfrm>
        <a:prstGeom prst="rect">
          <a:avLst/>
        </a:prstGeom>
        <a:solidFill>
          <a:srgbClr val="3383CB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829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latin typeface="Garamond"/>
            </a:rPr>
            <a:t> </a:t>
          </a:r>
          <a:r>
            <a:rPr lang="en-US" sz="1800" b="1" kern="1200" dirty="0">
              <a:solidFill>
                <a:schemeClr val="bg1"/>
              </a:solidFill>
            </a:rPr>
            <a:t>Diversity, Equity, and Inclusion</a:t>
          </a:r>
        </a:p>
      </dsp:txBody>
      <dsp:txXfrm>
        <a:off x="1047357" y="1145621"/>
        <a:ext cx="2200766" cy="687739"/>
      </dsp:txXfrm>
    </dsp:sp>
    <dsp:sp modelId="{511AB663-2A75-4F82-8D0E-1ABF8A4E12DF}">
      <dsp:nvSpPr>
        <dsp:cNvPr id="0" name=""/>
        <dsp:cNvSpPr/>
      </dsp:nvSpPr>
      <dsp:spPr>
        <a:xfrm>
          <a:off x="1010918" y="1160814"/>
          <a:ext cx="480989" cy="520234"/>
        </a:xfrm>
        <a:prstGeom prst="rect">
          <a:avLst/>
        </a:prstGeom>
        <a:blipFill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67FD71-0E2C-4839-863D-B121C34A6CE5}">
      <dsp:nvSpPr>
        <dsp:cNvPr id="0" name=""/>
        <dsp:cNvSpPr/>
      </dsp:nvSpPr>
      <dsp:spPr>
        <a:xfrm>
          <a:off x="3401985" y="1145621"/>
          <a:ext cx="2200766" cy="687739"/>
        </a:xfrm>
        <a:prstGeom prst="rect">
          <a:avLst/>
        </a:prstGeom>
        <a:solidFill>
          <a:srgbClr val="82B333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829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latin typeface="Garamond"/>
            </a:rPr>
            <a:t> </a:t>
          </a:r>
          <a:r>
            <a:rPr lang="en-US" sz="1800" b="1" kern="1200" dirty="0">
              <a:solidFill>
                <a:schemeClr val="bg1"/>
              </a:solidFill>
            </a:rPr>
            <a:t>Strategic Support</a:t>
          </a:r>
        </a:p>
      </dsp:txBody>
      <dsp:txXfrm>
        <a:off x="3401985" y="1145621"/>
        <a:ext cx="2200766" cy="687739"/>
      </dsp:txXfrm>
    </dsp:sp>
    <dsp:sp modelId="{381CE920-6DA8-4960-9A77-C76E7E76C8F7}">
      <dsp:nvSpPr>
        <dsp:cNvPr id="0" name=""/>
        <dsp:cNvSpPr/>
      </dsp:nvSpPr>
      <dsp:spPr>
        <a:xfrm>
          <a:off x="3365547" y="1160814"/>
          <a:ext cx="480989" cy="520234"/>
        </a:xfrm>
        <a:prstGeom prst="rect">
          <a:avLst/>
        </a:prstGeom>
        <a:blipFill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C04C4D-3A31-439B-B483-2A6FA75858EC}">
      <dsp:nvSpPr>
        <dsp:cNvPr id="0" name=""/>
        <dsp:cNvSpPr/>
      </dsp:nvSpPr>
      <dsp:spPr>
        <a:xfrm>
          <a:off x="5756614" y="1145621"/>
          <a:ext cx="2200766" cy="687739"/>
        </a:xfrm>
        <a:prstGeom prst="rect">
          <a:avLst/>
        </a:prstGeom>
        <a:solidFill>
          <a:srgbClr val="6F7ECB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829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Transformative Partnerships</a:t>
          </a:r>
        </a:p>
      </dsp:txBody>
      <dsp:txXfrm>
        <a:off x="5756614" y="1145621"/>
        <a:ext cx="2200766" cy="687739"/>
      </dsp:txXfrm>
    </dsp:sp>
    <dsp:sp modelId="{C2EADB97-BBAF-4DC7-B91B-CE8ED059762E}">
      <dsp:nvSpPr>
        <dsp:cNvPr id="0" name=""/>
        <dsp:cNvSpPr/>
      </dsp:nvSpPr>
      <dsp:spPr>
        <a:xfrm>
          <a:off x="5720175" y="1160814"/>
          <a:ext cx="480989" cy="520234"/>
        </a:xfrm>
        <a:prstGeom prst="rect">
          <a:avLst/>
        </a:prstGeom>
        <a:blipFill>
          <a:blip xmlns:r="http://schemas.openxmlformats.org/officeDocument/2006/relationships"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403350" y="8880855"/>
            <a:ext cx="281232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111E5896-917A-4035-A860-408E1EC3CD51}" type="slidenum">
              <a:rPr lang="en-US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407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36536" y="8821324"/>
            <a:ext cx="2971800" cy="13158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r>
              <a:rPr lang="en-US" sz="800" dirty="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182832942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40005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41268" y="4080297"/>
            <a:ext cx="5961120" cy="448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7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3350" y="8880855"/>
            <a:ext cx="281232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111E5896-917A-4035-A860-408E1EC3CD51}" type="slidenum">
              <a:rPr lang="en-US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636536" y="8821324"/>
            <a:ext cx="2971800" cy="13158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r>
              <a:rPr lang="en-US" sz="800" dirty="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98EC2-7587-174C-8F9B-BEC1CFBF2B9A}" type="datetimeFigureOut">
              <a:rPr lang="en-US" smtClean="0"/>
              <a:t>12/12/24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4831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114300" indent="-114300" algn="l" defTabSz="914400" rtl="0" eaLnBrk="1" latinLnBrk="0" hangingPunct="1">
      <a:spcBef>
        <a:spcPts val="800"/>
      </a:spcBef>
      <a:buClr>
        <a:srgbClr val="178CCB"/>
      </a:buClr>
      <a:buFont typeface="Arial" pitchFamily="34" charset="0"/>
      <a:buChar char="•"/>
      <a:defRPr sz="1200" kern="1200">
        <a:solidFill>
          <a:srgbClr val="052049"/>
        </a:solidFill>
        <a:latin typeface="+mj-lt"/>
        <a:ea typeface="+mn-ea"/>
        <a:cs typeface="Arial" pitchFamily="34" charset="0"/>
      </a:defRPr>
    </a:lvl1pPr>
    <a:lvl2pPr marL="285750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100" kern="1200">
        <a:solidFill>
          <a:srgbClr val="052049"/>
        </a:solidFill>
        <a:latin typeface="+mj-lt"/>
        <a:ea typeface="+mn-ea"/>
        <a:cs typeface="Arial" pitchFamily="34" charset="0"/>
      </a:defRPr>
    </a:lvl2pPr>
    <a:lvl3pPr marL="403225" indent="-117475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kern="1200">
        <a:solidFill>
          <a:srgbClr val="052049"/>
        </a:solidFill>
        <a:latin typeface="+mj-lt"/>
        <a:ea typeface="+mn-ea"/>
        <a:cs typeface="Arial" pitchFamily="34" charset="0"/>
      </a:defRPr>
    </a:lvl3pPr>
    <a:lvl4pPr marL="569913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kern="1200">
        <a:solidFill>
          <a:srgbClr val="052049"/>
        </a:solidFill>
        <a:latin typeface="+mj-lt"/>
        <a:ea typeface="+mn-ea"/>
        <a:cs typeface="Arial" pitchFamily="34" charset="0"/>
      </a:defRPr>
    </a:lvl4pPr>
    <a:lvl5pPr marL="457200" indent="114300" algn="l" defTabSz="914400" rtl="0" eaLnBrk="1" latinLnBrk="0" hangingPunct="1">
      <a:buFont typeface="Arial" pitchFamily="34" charset="0"/>
      <a:buChar char="•"/>
      <a:defRPr sz="105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0624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71654-CC69-A41B-F87C-969AD01CA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B1978A-FC55-EEDA-1906-3F9569FBFA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F88BC1-5990-3CE1-309E-2913AC7BCD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marR="0" lvl="0" indent="-342900">
              <a:buFont typeface="Symbol" pitchFamily="2" charset="2"/>
              <a:buChar char=""/>
            </a:pPr>
            <a:r>
              <a:rPr lang="en-US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Desiree </a:t>
            </a:r>
            <a:r>
              <a:rPr lang="en-US" sz="18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Khu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, research liaison, Department of Bioengineering and Therapeutic Sciences 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Thuy Le, contracts and grants specialist, California Poison Control System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Peter Lu, faculty support analyst, Department of Bioengineering and Therapeutic Sciences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Jeanie Tran, research administrator, Department of Clinical Pharmacy 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19019-4D62-2B51-BEA9-B2C3B1525B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18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612CA-B55A-7B22-1879-E0C9BD3BA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9404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B357C-BD2B-314C-6E21-BA7801F8D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A42200-CF8F-D49F-3DDA-F25A40C8A7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0E3EAB-B987-64AA-BB06-07D9D04ED7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Elizabeth Cheung, PharmD candidate Class of 2025: Student Leadership Award from the California Society of Health Systems Pharmacists</a:t>
            </a:r>
          </a:p>
          <a:p>
            <a:pPr marL="114300" indent="-114300" algn="l"/>
            <a:r>
              <a:rPr lang="en-US" sz="1200" b="0" i="0" dirty="0">
                <a:solidFill>
                  <a:srgbClr val="3B3B3B"/>
                </a:solidFill>
                <a:effectLst/>
                <a:highlight>
                  <a:srgbClr val="FFFFFF"/>
                </a:highlight>
              </a:rPr>
              <a:t>Valerie Htun, PharmD candidate Class of 2025: </a:t>
            </a:r>
            <a:r>
              <a:rPr lang="en-US" sz="1200" dirty="0"/>
              <a:t>Student Leadership in Health System Practice Award from the California Society of Health-Systems Pharmacists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Isela Lopez and Rhea Misra, PharmD candidates Class of 2026: first place honors at the Student National Pharmaceutical Association’s National Clinical Skills Competition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Immanuel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Tjahjadi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and Keo Chui, PharmD candidates Class of 2025: third place in the ASHP 29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Clinical Skills Competition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08EF1-C72B-FA9A-40CA-DEEE9BD4DB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19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998C6-28E3-EF21-DB0C-9058ECB11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9090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94244-F084-7E03-985D-8E55BEE8A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7FF88E-BFBB-C555-9329-13C690A599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ECF847-1441-7B79-23D1-DA02BFDBC3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Maddie Blaauw and Jacqueline Williams: named 2025 Genentech-UCSF School of Pharmacy Diversity Fellows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8E631-1401-FCEB-BC24-6A37D16E8C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20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A80CD-C0C0-6668-C43A-4B27B591F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3727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01B9C5A-9EC5-04BF-4BC8-1A1E074A7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with all plans, we have developed draft visions and missions</a:t>
            </a:r>
          </a:p>
          <a:p>
            <a:r>
              <a:rPr lang="en-US" dirty="0"/>
              <a:t>And seven strategic priorities </a:t>
            </a:r>
          </a:p>
          <a:p>
            <a:r>
              <a:rPr lang="en-US" dirty="0"/>
              <a:t>Next slide</a:t>
            </a:r>
          </a:p>
        </p:txBody>
      </p:sp>
    </p:spTree>
    <p:extLst>
      <p:ext uri="{BB962C8B-B14F-4D97-AF65-F5344CB8AC3E}">
        <p14:creationId xmlns:p14="http://schemas.microsoft.com/office/powerpoint/2010/main" val="1660613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DD0A1-F710-53DA-929C-6D2231C78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8F2DE4-BB3F-10E7-7EED-DF5DE49B85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7F39CC-5A60-C9E8-D43E-4E4DC9E375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fontAlgn="base"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14E5C-6BB5-A578-F1BE-E742FEE119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6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056BD-DF2F-00D0-0E39-25BCCCC68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6926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2C357-20A4-C592-91A5-D0A4FE903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5C4B2E-C1DA-3E35-5657-0B5C6B7511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24F906-43CF-0C28-51A5-5B8A6E1C0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78C2B-0C54-59F2-9B25-1C6F4B1EE3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8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08ACC-601B-AAE7-76E9-FBE008C5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4776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9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9967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10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7527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11</a:t>
            </a:fld>
            <a:endParaRPr lang="en-US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1849620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14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9783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09894-7E52-6C11-930A-929AD7EC9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83DDDC-F202-B2AE-F3F9-D961CD399D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4AF456-EB18-3474-1D3D-78B05C244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Akinyemi Oni-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Orisan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and Bani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Tamraz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</a:rPr>
              <a:t>STRIPE Double Helix Award for contributions to pharmacogenomics from the American Society of Pharmacovigilance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Kathy Giacomini: inducted into the American Academy of Arts &amp; Sciences</a:t>
            </a:r>
          </a:p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78CCB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Stephanie Hsia: Innovative Pharmacy Practice Award from the California Society of Health Systems Pharmacists</a:t>
            </a:r>
          </a:p>
          <a:p>
            <a:pPr algn="l" rtl="0" fontAlgn="base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Nadav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Ahituv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Scientific Achievement Award from the American Society of Human Genetics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27DFB-2392-A15B-5D13-B00811FEAC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16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2B337-6769-E836-1F5D-F71DB5B40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4841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marR="0" lvl="0" indent="-342900">
              <a:buFont typeface="Symbol" pitchFamily="2" charset="2"/>
              <a:buChar char=""/>
            </a:pPr>
            <a:r>
              <a:rPr lang="en-US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Laura Armstrong, assessment analyst, Dean’s Office 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Christina Chen, post-award analyst, Department of Bioengineering and Therapeutic Sciences 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Lisa Duca, executive analyst, Department of Clinical Pharmacy 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Julie Erich, operations analyst, Department of Clinical Pharmacy 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Isaac </a:t>
            </a:r>
            <a:r>
              <a:rPr lang="en-US" sz="18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Kaijankoski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, program manager of the Pharmaceutical Sciences and Pharmacogenomics Graduate Program, Department of Pharmaceutical Chemistry 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17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5017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5.jpeg"/><Relationship Id="rId4" Type="http://schemas.openxmlformats.org/officeDocument/2006/relationships/image" Target="../media/image35.e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3.emf"/><Relationship Id="rId4" Type="http://schemas.openxmlformats.org/officeDocument/2006/relationships/image" Target="../media/image48.jpe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8.jpe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w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w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w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5.jpeg"/><Relationship Id="rId4" Type="http://schemas.openxmlformats.org/officeDocument/2006/relationships/image" Target="../media/image35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3.emf"/><Relationship Id="rId4" Type="http://schemas.openxmlformats.org/officeDocument/2006/relationships/image" Target="../media/image48.jpe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8.jpe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jpe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jpe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12/12/24</a:t>
            </a:fld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22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0C0F63-4A4F-7C4F-8CEF-057F32FE5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466987"/>
            <a:ext cx="2075688" cy="556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8A5278-EC5F-B841-B8E0-877B5AA58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525" y="0"/>
            <a:ext cx="482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735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 bwMode="auto">
          <a:xfrm>
            <a:off x="457201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rgbClr val="18A3AC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18A3A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rgbClr val="18A3A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2073384317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788447-026C-8740-AB11-4D9C4007C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14"/>
          <a:stretch/>
        </p:blipFill>
        <p:spPr>
          <a:xfrm>
            <a:off x="0" y="401119"/>
            <a:ext cx="9144000" cy="177406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2" y="1772719"/>
            <a:ext cx="7051729" cy="1411357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B58095-3588-1A4E-B981-253E9F1A1AEC}"/>
              </a:ext>
            </a:extLst>
          </p:cNvPr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Freeform 77">
            <a:extLst>
              <a:ext uri="{FF2B5EF4-FFF2-40B4-BE49-F238E27FC236}">
                <a16:creationId xmlns:a16="http://schemas.microsoft.com/office/drawing/2014/main" id="{81C2D974-A2EE-E349-AD5D-00B5C62A8CB7}"/>
              </a:ext>
            </a:extLst>
          </p:cNvPr>
          <p:cNvSpPr>
            <a:spLocks/>
          </p:cNvSpPr>
          <p:nvPr userDrawn="1"/>
        </p:nvSpPr>
        <p:spPr bwMode="auto">
          <a:xfrm>
            <a:off x="8393113" y="4800601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b="0" i="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1" name="Title 15">
            <a:extLst>
              <a:ext uri="{FF2B5EF4-FFF2-40B4-BE49-F238E27FC236}">
                <a16:creationId xmlns:a16="http://schemas.microsoft.com/office/drawing/2014/main" id="{18DED201-C78F-0E4A-B63C-520004DA7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585" y="1919440"/>
            <a:ext cx="6435412" cy="110789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 Here</a:t>
            </a:r>
          </a:p>
        </p:txBody>
      </p:sp>
    </p:spTree>
    <p:extLst>
      <p:ext uri="{BB962C8B-B14F-4D97-AF65-F5344CB8AC3E}">
        <p14:creationId xmlns:p14="http://schemas.microsoft.com/office/powerpoint/2010/main" val="2996040844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317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3865186" y="2036429"/>
            <a:ext cx="1571041" cy="101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408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400" y="1884801"/>
            <a:ext cx="1373900" cy="13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66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66F05B-DFA4-6F48-B676-F50E7C038154}"/>
              </a:ext>
            </a:extLst>
          </p:cNvPr>
          <p:cNvSpPr/>
          <p:nvPr userDrawn="1"/>
        </p:nvSpPr>
        <p:spPr bwMode="auto">
          <a:xfrm>
            <a:off x="6149581" y="1645920"/>
            <a:ext cx="2994421" cy="3497580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494DF8-84C9-4641-9876-C01FAA2F1677}"/>
              </a:ext>
            </a:extLst>
          </p:cNvPr>
          <p:cNvSpPr/>
          <p:nvPr userDrawn="1"/>
        </p:nvSpPr>
        <p:spPr bwMode="auto">
          <a:xfrm>
            <a:off x="2" y="0"/>
            <a:ext cx="6149579" cy="16459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73C1E6-BC68-894B-BFA0-E9C181FA1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580" y="1"/>
            <a:ext cx="2994420" cy="20155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D4098B-43D5-4B4E-A524-530B7E386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8949"/>
            <a:ext cx="6149580" cy="37545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1E061F-A72A-5142-8A32-D6BACF33C6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44895"/>
            <a:ext cx="6149579" cy="1021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B44D79-B0F4-1A43-9BD5-09FD9E662A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578" y="2015505"/>
            <a:ext cx="1615438" cy="161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95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Mt. Z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66F05B-DFA4-6F48-B676-F50E7C038154}"/>
              </a:ext>
            </a:extLst>
          </p:cNvPr>
          <p:cNvSpPr/>
          <p:nvPr userDrawn="1"/>
        </p:nvSpPr>
        <p:spPr bwMode="auto">
          <a:xfrm>
            <a:off x="6149581" y="1645920"/>
            <a:ext cx="2994421" cy="3497580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494DF8-84C9-4641-9876-C01FAA2F1677}"/>
              </a:ext>
            </a:extLst>
          </p:cNvPr>
          <p:cNvSpPr/>
          <p:nvPr userDrawn="1"/>
        </p:nvSpPr>
        <p:spPr bwMode="auto">
          <a:xfrm>
            <a:off x="2" y="0"/>
            <a:ext cx="6149579" cy="16459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73C1E6-BC68-894B-BFA0-E9C181FA15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580" y="9411"/>
            <a:ext cx="2994420" cy="19966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D4098B-43D5-4B4E-A524-530B7E386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8949"/>
            <a:ext cx="6149577" cy="3754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44FD6C-4722-4647-8824-7BD62CB499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577" y="1994818"/>
            <a:ext cx="1615440" cy="161544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81F62F8-022A-8040-9203-343FE92FDB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993817" y="0"/>
            <a:ext cx="7143396" cy="138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41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4FBE2C-79B3-0741-8C4F-E79579E3B5C3}"/>
              </a:ext>
            </a:extLst>
          </p:cNvPr>
          <p:cNvSpPr/>
          <p:nvPr userDrawn="1"/>
        </p:nvSpPr>
        <p:spPr bwMode="auto">
          <a:xfrm>
            <a:off x="0" y="1645921"/>
            <a:ext cx="2994421" cy="3497580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BA96EE-AE7F-9D47-80E0-948746F73CBD}"/>
              </a:ext>
            </a:extLst>
          </p:cNvPr>
          <p:cNvSpPr/>
          <p:nvPr userDrawn="1"/>
        </p:nvSpPr>
        <p:spPr bwMode="auto">
          <a:xfrm>
            <a:off x="2756757" y="0"/>
            <a:ext cx="6387245" cy="16459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08378B-0C89-E14E-8069-2034FF2D0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" y="1"/>
            <a:ext cx="2760609" cy="20155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8C622B-BC71-0F4D-ACEB-367F089BDF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754" y="1257301"/>
            <a:ext cx="6387246" cy="3886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4AB437-D405-6C43-9FA5-FD5F04163F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700" y="2015504"/>
            <a:ext cx="1615440" cy="161544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46CC52-4A32-374A-BF1E-0FA06087FD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4" t="5935" r="2464" b="11182"/>
          <a:stretch/>
        </p:blipFill>
        <p:spPr>
          <a:xfrm>
            <a:off x="2756141" y="30482"/>
            <a:ext cx="6387861" cy="12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14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4FBBD5-5854-194C-9766-1823F3F5452C}"/>
              </a:ext>
            </a:extLst>
          </p:cNvPr>
          <p:cNvSpPr/>
          <p:nvPr userDrawn="1"/>
        </p:nvSpPr>
        <p:spPr bwMode="auto">
          <a:xfrm>
            <a:off x="0" y="1645921"/>
            <a:ext cx="2994421" cy="3497580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B282E7-F7BC-5A48-9E5F-4ECBFDF952A0}"/>
              </a:ext>
            </a:extLst>
          </p:cNvPr>
          <p:cNvSpPr/>
          <p:nvPr userDrawn="1"/>
        </p:nvSpPr>
        <p:spPr bwMode="auto">
          <a:xfrm>
            <a:off x="2756757" y="0"/>
            <a:ext cx="6387245" cy="16459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C94893-0820-A743-86A6-BDEB411A72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2756753" cy="20155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12EA7E-47D5-4248-9461-6049F4FA2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754" y="1257301"/>
            <a:ext cx="6387246" cy="38861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1F1DBF9-E6D2-EC49-80D7-6EE1B776A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756140" y="15255"/>
            <a:ext cx="6387860" cy="1242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56DF26-9AA1-AC46-9695-22DFD8CE98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700" y="2015504"/>
            <a:ext cx="1615440" cy="1615440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636984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Sub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School of Pharmacy Strategic Plan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 hasCustomPrompt="1"/>
          </p:nvPr>
        </p:nvSpPr>
        <p:spPr>
          <a:xfrm>
            <a:off x="453588" y="318759"/>
            <a:ext cx="8173580" cy="458587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6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3" y="695747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800" i="0">
                <a:latin typeface="+mn-lt"/>
              </a:defRPr>
            </a:lvl1pPr>
            <a:lvl2pPr marL="230165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885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2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74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1648513344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ED024-8876-4CE8-A4B9-FA933EA53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4CF27-D69C-4E30-B427-8A1CC5B40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CBACB-18C0-4E9C-A6A4-717231CF7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2A14A-4F43-4BE4-A79F-423D86425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School of Pharmacy Strategic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7B8F3-BB09-4C14-8716-0C6F5B2AD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306D-1F3D-4FBA-A676-0F53286D45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730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 bwMode="auto">
          <a:xfrm>
            <a:off x="457201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rgbClr val="178CCB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178CCB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rgbClr val="178CCB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62082544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4" y="329190"/>
            <a:ext cx="8089901" cy="422423"/>
          </a:xfrm>
        </p:spPr>
        <p:txBody>
          <a:bodyPr rtlCol="0"/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375" y="1516349"/>
            <a:ext cx="8325548" cy="3008627"/>
          </a:xfrm>
        </p:spPr>
        <p:txBody>
          <a:bodyPr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638227" y="1172764"/>
            <a:ext cx="8087171" cy="235449"/>
          </a:xfrm>
        </p:spPr>
        <p:txBody>
          <a:bodyPr/>
          <a:lstStyle>
            <a:lvl1pPr marL="0" indent="0">
              <a:buNone/>
              <a:defRPr sz="1575" b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School of Pharmacy Strategic Plan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48B9D-31C6-4026-B131-6D2809F140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963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5"/>
            <a:ext cx="6593258" cy="1430138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aseline="0"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1769165"/>
            <a:ext cx="248479" cy="1411357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682205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5"/>
            <a:ext cx="6593258" cy="1430138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aseline="0">
                <a:solidFill>
                  <a:srgbClr val="18A3AC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1769165"/>
            <a:ext cx="248479" cy="1411357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834255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5"/>
            <a:ext cx="6593258" cy="1430138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aseline="0">
                <a:solidFill>
                  <a:srgbClr val="178CCB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1769165"/>
            <a:ext cx="248479" cy="1411357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rgbClr val="178CC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94464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 –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4" y="2032663"/>
            <a:ext cx="1571041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AD7427-59A5-5E43-A406-0C045D5C28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975" y="2035175"/>
            <a:ext cx="1577975" cy="102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5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282" userDrawn="1">
          <p15:clr>
            <a:srgbClr val="FBAE40"/>
          </p15:clr>
        </p15:guide>
        <p15:guide id="2" pos="2434" userDrawn="1">
          <p15:clr>
            <a:srgbClr val="FBAE40"/>
          </p15:clr>
        </p15:guide>
        <p15:guide id="3" orient="horz" pos="1720" userDrawn="1">
          <p15:clr>
            <a:srgbClr val="FBAE40"/>
          </p15:clr>
        </p15:guide>
        <p15:guide id="4" orient="horz" pos="1928" userDrawn="1">
          <p15:clr>
            <a:srgbClr val="FBAE40"/>
          </p15:clr>
        </p15:guide>
        <p15:guide id="5" pos="2980" userDrawn="1">
          <p15:clr>
            <a:srgbClr val="FBAE40"/>
          </p15:clr>
        </p15:guide>
        <p15:guide id="6" pos="342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 –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FDAEBB-F7A7-D54B-9AAA-07F101F97B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850" y="188595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67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pos="2444" userDrawn="1">
          <p15:clr>
            <a:srgbClr val="FBAE40"/>
          </p15:clr>
        </p15:guide>
        <p15:guide id="2" pos="3308" userDrawn="1">
          <p15:clr>
            <a:srgbClr val="FBAE40"/>
          </p15:clr>
        </p15:guide>
        <p15:guide id="3" orient="horz" pos="1188" userDrawn="1">
          <p15:clr>
            <a:srgbClr val="FBAE40"/>
          </p15:clr>
        </p15:guide>
        <p15:guide id="4" orient="horz" pos="205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C85033-62F3-644F-B87F-93580F90C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8267700" y="0"/>
            <a:ext cx="876300" cy="250825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022C9D-8F97-2E44-BE44-53B2BF3E0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15"/>
          <a:stretch/>
        </p:blipFill>
        <p:spPr>
          <a:xfrm>
            <a:off x="236861" y="247650"/>
            <a:ext cx="8907139" cy="4895850"/>
          </a:xfrm>
          <a:prstGeom prst="rect">
            <a:avLst/>
          </a:prstGeom>
        </p:spPr>
      </p:pic>
      <p:sp>
        <p:nvSpPr>
          <p:cNvPr id="2" name="Rectang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rgbClr val="052049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  <a:endParaRPr lang="en-US" dirty="0"/>
          </a:p>
        </p:txBody>
      </p:sp>
      <p:pic>
        <p:nvPicPr>
          <p:cNvPr id="11" name="Picture 10" descr="UCSF School of Pharmacy.">
            <a:extLst>
              <a:ext uri="{FF2B5EF4-FFF2-40B4-BE49-F238E27FC236}">
                <a16:creationId xmlns:a16="http://schemas.microsoft.com/office/drawing/2014/main" id="{D2D8F5B0-5C4A-9B45-B61B-B5E162DC37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83" y="241902"/>
            <a:ext cx="1728216" cy="46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6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hf hdr="0"/>
  <p:extLst>
    <p:ext uri="{DCECCB84-F9BA-43D5-87BE-67443E8EF086}">
      <p15:sldGuideLst xmlns:p15="http://schemas.microsoft.com/office/powerpoint/2012/main">
        <p15:guide id="1" orient="horz" pos="15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–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4CAE208-E5DF-A941-852C-555AEAC3C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8267700" y="0"/>
            <a:ext cx="876300" cy="247650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 descr="an infant’s hand grasps an adult’s finger.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902"/>
            <a:ext cx="8902097" cy="4901598"/>
          </a:xfrm>
          <a:prstGeom prst="rect">
            <a:avLst/>
          </a:prstGeom>
        </p:spPr>
      </p:pic>
      <p:sp>
        <p:nvSpPr>
          <p:cNvPr id="2" name="Rectang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12/12/24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pic>
        <p:nvPicPr>
          <p:cNvPr id="11" name="Picture 10" descr="UCSF School of Pharmacy.">
            <a:extLst>
              <a:ext uri="{FF2B5EF4-FFF2-40B4-BE49-F238E27FC236}">
                <a16:creationId xmlns:a16="http://schemas.microsoft.com/office/drawing/2014/main" id="{D2D8F5B0-5C4A-9B45-B61B-B5E162DC37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83" y="241902"/>
            <a:ext cx="1728216" cy="46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4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9029FB4-DEB4-FB40-9F67-1329708AC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8267700" y="0"/>
            <a:ext cx="876300" cy="247650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 descr="a researcher wearing a lab coat and gloves raises a small object to light near a window.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50520" y="244258"/>
            <a:ext cx="8893479" cy="4899242"/>
          </a:xfrm>
          <a:prstGeom prst="rect">
            <a:avLst/>
          </a:prstGeom>
        </p:spPr>
      </p:pic>
      <p:sp>
        <p:nvSpPr>
          <p:cNvPr id="2" name="Rectang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12/12/24</a:t>
            </a:fld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pic>
        <p:nvPicPr>
          <p:cNvPr id="11" name="Picture 10" descr="UCSF School of Pharmacy.">
            <a:extLst>
              <a:ext uri="{FF2B5EF4-FFF2-40B4-BE49-F238E27FC236}">
                <a16:creationId xmlns:a16="http://schemas.microsoft.com/office/drawing/2014/main" id="{63713C5A-44CB-B848-A58A-122919440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83" y="241902"/>
            <a:ext cx="1728216" cy="46366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">
    <p:bg>
      <p:bgPr>
        <a:solidFill>
          <a:srgbClr val="052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12/12/24</a:t>
            </a:fld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98BF98-BB3A-4143-9CB7-BC6BE88C49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476627"/>
            <a:ext cx="2075688" cy="5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20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E15F1FF-CEF5-DC40-9303-60FE9EB3E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8267700" y="0"/>
            <a:ext cx="876300" cy="247650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 descr="endothelial cells.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902"/>
            <a:ext cx="8908063" cy="4901598"/>
          </a:xfrm>
          <a:prstGeom prst="rect">
            <a:avLst/>
          </a:prstGeom>
        </p:spPr>
      </p:pic>
      <p:sp>
        <p:nvSpPr>
          <p:cNvPr id="2" name="Rectang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12/12/24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pic>
        <p:nvPicPr>
          <p:cNvPr id="11" name="Picture 10" descr="UCSF School of Pharmacy.">
            <a:extLst>
              <a:ext uri="{FF2B5EF4-FFF2-40B4-BE49-F238E27FC236}">
                <a16:creationId xmlns:a16="http://schemas.microsoft.com/office/drawing/2014/main" id="{B992F2C4-EED8-6942-96EB-8770EF5878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83" y="241902"/>
            <a:ext cx="1728216" cy="46366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1605D73-7E8F-0A44-BFE7-034ED51EA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8267700" y="0"/>
            <a:ext cx="876300" cy="247650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 descr="light and shadows create a pattern of radiating, intersecting lines on the floors and walls of a building.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902"/>
            <a:ext cx="8902097" cy="4901598"/>
          </a:xfrm>
          <a:prstGeom prst="rect">
            <a:avLst/>
          </a:prstGeom>
        </p:spPr>
      </p:pic>
      <p:sp>
        <p:nvSpPr>
          <p:cNvPr id="2" name="Rectang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12/12/24</a:t>
            </a:fld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pic>
        <p:nvPicPr>
          <p:cNvPr id="11" name="Picture 10" descr="UCSF School of Pharmacy.">
            <a:extLst>
              <a:ext uri="{FF2B5EF4-FFF2-40B4-BE49-F238E27FC236}">
                <a16:creationId xmlns:a16="http://schemas.microsoft.com/office/drawing/2014/main" id="{9B885183-29E1-E04F-8A17-8F6EE91BD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83" y="241902"/>
            <a:ext cx="1728216" cy="46366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12/12/24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pic>
        <p:nvPicPr>
          <p:cNvPr id="10" name="Picture 9" descr="UCSF School of Pharmacy.">
            <a:extLst>
              <a:ext uri="{FF2B5EF4-FFF2-40B4-BE49-F238E27FC236}">
                <a16:creationId xmlns:a16="http://schemas.microsoft.com/office/drawing/2014/main" id="{4A46467C-9B12-8549-9EE5-1864A97AB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476627"/>
            <a:ext cx="2075688" cy="5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31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7746998" cy="3578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7750615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1275216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pos="517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574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7" y="352445"/>
            <a:ext cx="8587407" cy="397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926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420743"/>
            <a:ext cx="3826840" cy="2853083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20743"/>
            <a:ext cx="3826840" cy="2853083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D17E8A3-81A6-E748-A6FA-B057642A80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7746998" cy="3578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46C7BE93-8ACC-414E-BE57-D7413E16F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7750615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1948818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4DF139D-BC7E-654E-8B11-20B16E9C79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7753348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68E21D6E-1863-6D44-96ED-6535B5C0C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775379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2103658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7" y="352445"/>
            <a:ext cx="8587407" cy="397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420743"/>
            <a:ext cx="3826840" cy="2853083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20743"/>
            <a:ext cx="3826840" cy="2853083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085B1B8-2917-CE4D-9577-D5F35E924A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7753348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6AFE32E7-0C25-D64E-9B77-DBCCFB5EF0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775379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189792787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– Teal">
    <p:bg>
      <p:bgPr>
        <a:solidFill>
          <a:srgbClr val="18A3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12/12/24</a:t>
            </a:fld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98BF98-BB3A-4143-9CB7-BC6BE88C49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476627"/>
            <a:ext cx="2075688" cy="556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B17F9D-DE7A-B947-8B55-D46CC4C60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525" y="0"/>
            <a:ext cx="482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5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1"/>
            <a:ext cx="1073426" cy="1182754"/>
          </a:xfrm>
          <a:prstGeom prst="rect">
            <a:avLst/>
          </a:prstGeom>
          <a:solidFill>
            <a:srgbClr val="178CCB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7321" y="12971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rgbClr val="18A3A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18A3A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1"/>
            <a:ext cx="1073426" cy="1182754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7" y="9144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1"/>
            <a:ext cx="1073426" cy="1182754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7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0" y="1772718"/>
            <a:ext cx="7051729" cy="1411357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39"/>
            <a:ext cx="6435412" cy="110789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1772718"/>
            <a:ext cx="7051729" cy="1411357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39"/>
            <a:ext cx="6435412" cy="110789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1772718"/>
            <a:ext cx="7051729" cy="1411357"/>
          </a:xfrm>
          <a:prstGeom prst="rect">
            <a:avLst/>
          </a:prstGeom>
          <a:solidFill>
            <a:srgbClr val="90BD3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39"/>
            <a:ext cx="6435412" cy="110789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CSF · University of California San Francisco.">
            <a:extLst>
              <a:ext uri="{FF2B5EF4-FFF2-40B4-BE49-F238E27FC236}">
                <a16:creationId xmlns:a16="http://schemas.microsoft.com/office/drawing/2014/main" id="{7642EC81-8332-1841-B52E-36970D533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975" y="2035175"/>
            <a:ext cx="1575547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8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CSF.">
            <a:extLst>
              <a:ext uri="{FF2B5EF4-FFF2-40B4-BE49-F238E27FC236}">
                <a16:creationId xmlns:a16="http://schemas.microsoft.com/office/drawing/2014/main" id="{8B8629F2-01BE-F34A-89F7-754AC82A3E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850" y="188595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esearcher wearing a lab coat and gloves inspects a colorful sample tray.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580" y="0"/>
            <a:ext cx="2994420" cy="2015504"/>
          </a:xfrm>
          <a:prstGeom prst="rect">
            <a:avLst/>
          </a:prstGeom>
        </p:spPr>
      </p:pic>
      <p:pic>
        <p:nvPicPr>
          <p:cNvPr id="5" name="Picture 4" descr="aerial view of UCSF Mission Bay with San Francisco and the Bay Bridge in the background.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8949"/>
            <a:ext cx="6149580" cy="3754552"/>
          </a:xfrm>
          <a:prstGeom prst="rect">
            <a:avLst/>
          </a:prstGeom>
        </p:spPr>
      </p:pic>
      <p:pic>
        <p:nvPicPr>
          <p:cNvPr id="9" name="Picture 8" descr="UCSF.">
            <a:extLst>
              <a:ext uri="{FF2B5EF4-FFF2-40B4-BE49-F238E27FC236}">
                <a16:creationId xmlns:a16="http://schemas.microsoft.com/office/drawing/2014/main" id="{9B191A8E-EEC8-6940-B9AC-362020E185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580" y="2016125"/>
            <a:ext cx="1616075" cy="161607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288" userDrawn="1">
          <p15:clr>
            <a:srgbClr val="FBAE40"/>
          </p15:clr>
        </p15:guide>
        <p15:guide id="2" pos="4892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hree women holding markers read a whiteboard while one speaks and gestures.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56753" cy="2015504"/>
          </a:xfrm>
          <a:prstGeom prst="rect">
            <a:avLst/>
          </a:prstGeom>
        </p:spPr>
      </p:pic>
      <p:pic>
        <p:nvPicPr>
          <p:cNvPr id="23" name="Picture 22" descr="aerial view of UCSF Parnassus with Mount Sutro, Sutro Tower, and San Francisco surrounding it.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754" y="1257300"/>
            <a:ext cx="6387246" cy="3886199"/>
          </a:xfrm>
          <a:prstGeom prst="rect">
            <a:avLst/>
          </a:prstGeom>
        </p:spPr>
      </p:pic>
      <p:pic>
        <p:nvPicPr>
          <p:cNvPr id="5" name="Picture 4" descr="UCSF.">
            <a:extLst>
              <a:ext uri="{FF2B5EF4-FFF2-40B4-BE49-F238E27FC236}">
                <a16:creationId xmlns:a16="http://schemas.microsoft.com/office/drawing/2014/main" id="{A6B104DF-8CD0-414F-9C4F-CC3E5008CB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678" y="2016125"/>
            <a:ext cx="1616075" cy="161607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– Blue">
    <p:bg>
      <p:bgPr>
        <a:solidFill>
          <a:srgbClr val="178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12/12/24</a:t>
            </a:fld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9806FD-A674-3141-A480-C9E6861701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476627"/>
            <a:ext cx="2075688" cy="556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D6C0DF-705A-8F44-9283-A687E5973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525" y="0"/>
            <a:ext cx="482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3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ose-up of the hands of a dark-skinned medical provider taking the pulse and holding the hand of a light-skinned patient.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2760609" cy="2015504"/>
          </a:xfrm>
          <a:prstGeom prst="rect">
            <a:avLst/>
          </a:prstGeom>
        </p:spPr>
      </p:pic>
      <p:pic>
        <p:nvPicPr>
          <p:cNvPr id="12" name="Picture 11" descr="aerial view of UCSF Parnassus with Mount Sutro, Sutro Tower, and San Francisco surrounding it.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754" y="1257300"/>
            <a:ext cx="6387246" cy="3886199"/>
          </a:xfrm>
          <a:prstGeom prst="rect">
            <a:avLst/>
          </a:prstGeom>
        </p:spPr>
      </p:pic>
      <p:pic>
        <p:nvPicPr>
          <p:cNvPr id="5" name="Picture 4" descr="UCSF.">
            <a:extLst>
              <a:ext uri="{FF2B5EF4-FFF2-40B4-BE49-F238E27FC236}">
                <a16:creationId xmlns:a16="http://schemas.microsoft.com/office/drawing/2014/main" id="{DEC776A3-0F0E-7E49-AC6F-FD89BE6F79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678" y="2016125"/>
            <a:ext cx="1616075" cy="161607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EA3E0-8812-FCD3-F783-B4A1BAF3E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9884E-ADC3-074A-8062-72C38E4C231F}" type="datetime1">
              <a:rPr lang="en-US" smtClean="0"/>
              <a:t>12/12/24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B53E26-7C36-D0E5-63C2-BEBAF8C52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441018-BB94-3B7B-29B0-FEB03A018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8B664-E8CB-4796-8AE3-A662347EF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266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D88F0-AE7A-50AF-4848-5D428655A4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6702CD-6B54-C7A1-6F8C-229362780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32CCD-86CA-BCFB-F75B-8C733FB28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98B9-3D4A-5E45-867A-9D071C4872B6}" type="datetime1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B4734-FBCC-E892-3E7D-13F404237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9A8EF-792F-C3CE-88D0-9F9594960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8B664-E8CB-4796-8AE3-A662347EF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338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68463-35EE-5481-87F3-528FEFC76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40402-DEE6-9DDA-5E9D-C58BB05D2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91521-EAF3-2CC4-987E-AECC2576A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39CF3-2728-CB46-8898-03BC2D935EA3}" type="datetime1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EED08-D8AA-59D6-E0D1-43EB754DE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2087E-517F-9CB9-7C56-E166CC9E7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8B664-E8CB-4796-8AE3-A662347EF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987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School of Pharmacy Retreat - Strategic Plan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6" y="318752"/>
            <a:ext cx="8173580" cy="458587"/>
          </a:xfr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3" y="695742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75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11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6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796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D9FF64-C01C-5C4C-8AB2-E760BF76900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3585" y="1401763"/>
            <a:ext cx="8169964" cy="2932112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4593191"/>
      </p:ext>
    </p:extLst>
  </p:cSld>
  <p:clrMapOvr>
    <a:masterClrMapping/>
  </p:clrMapOvr>
  <p:transition>
    <p:fade/>
  </p:transition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13068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5" y="241902"/>
            <a:ext cx="8902097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4304714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0D46ED-C45A-5D4E-AA02-EF9EDB0FA1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690" y="241702"/>
            <a:ext cx="812800" cy="812800"/>
          </a:xfrm>
          <a:prstGeom prst="rect">
            <a:avLst/>
          </a:prstGeom>
        </p:spPr>
      </p:pic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686298" y="3869451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693" y="3355289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7DAA724C-3107-8C4A-A46D-AB498B3D6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72" y="1127897"/>
            <a:ext cx="4976447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9573359-3223-304A-9E4E-E3990C9773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589" y="2526001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1757266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50522" y="244258"/>
            <a:ext cx="8893479" cy="489924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430471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3BFC587D-F4CD-7648-95B7-35FDAB007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6298" y="3869451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321EFAD-F786-464B-B3E8-5DEEB972A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693" y="3355289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1D80BBCD-01AA-2048-816B-1926C33826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72" y="1127897"/>
            <a:ext cx="4976447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F776777-542E-DD44-ADA8-B722AD3865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589" y="2526001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C7F4D8-5A99-1448-8564-FCC906597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690" y="2417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07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5" y="241902"/>
            <a:ext cx="8908063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430471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8CD1AB83-6DAD-CB4D-8F80-6559296DF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6298" y="3869451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076ED3-B4CC-4448-9C8D-EE9C8E4ED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693" y="3355289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2" name="Title 15">
            <a:extLst>
              <a:ext uri="{FF2B5EF4-FFF2-40B4-BE49-F238E27FC236}">
                <a16:creationId xmlns:a16="http://schemas.microsoft.com/office/drawing/2014/main" id="{B315E655-425B-6342-8FC5-549929A12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72" y="1127897"/>
            <a:ext cx="4976447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9D8CE0E-5F3B-3149-9E62-C9706A69F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589" y="2526001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B8961A-B94A-D843-9BDD-2DC2524C1E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690" y="2417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54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5" y="241902"/>
            <a:ext cx="8902097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430471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EA5AAF51-36B8-9940-ACBC-F45CDFBB60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6298" y="3869451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64A4BD1-BDC4-5847-8479-2F6EAA1BF0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693" y="3355289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tx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45348B5-ADBC-3742-81A7-0E4C003890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690" y="241702"/>
            <a:ext cx="812800" cy="812579"/>
          </a:xfrm>
          <a:prstGeom prst="rect">
            <a:avLst/>
          </a:prstGeom>
        </p:spPr>
      </p:pic>
      <p:sp>
        <p:nvSpPr>
          <p:cNvPr id="10" name="Title 15">
            <a:extLst>
              <a:ext uri="{FF2B5EF4-FFF2-40B4-BE49-F238E27FC236}">
                <a16:creationId xmlns:a16="http://schemas.microsoft.com/office/drawing/2014/main" id="{3D807373-E9A5-9F41-8251-72DE5DC0C0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72" y="1127897"/>
            <a:ext cx="4976447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A66BC5E-F1DA-6A44-9B69-93266278F9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589" y="2526001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775373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15">
            <a:extLst>
              <a:ext uri="{FF2B5EF4-FFF2-40B4-BE49-F238E27FC236}">
                <a16:creationId xmlns:a16="http://schemas.microsoft.com/office/drawing/2014/main" id="{6C16609F-8909-F746-B061-9392242D74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775379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9AC2C64-0B5D-9A4C-BC3A-C2F4E05354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7753348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75426446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703"/>
            <a:ext cx="8902097" cy="49017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4304714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8CD1AB83-6DAD-CB4D-8F80-6559296DF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6298" y="3869451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076ED3-B4CC-4448-9C8D-EE9C8E4ED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693" y="3355289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2" name="Title 15">
            <a:extLst>
              <a:ext uri="{FF2B5EF4-FFF2-40B4-BE49-F238E27FC236}">
                <a16:creationId xmlns:a16="http://schemas.microsoft.com/office/drawing/2014/main" id="{B315E655-425B-6342-8FC5-549929A12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72" y="1127897"/>
            <a:ext cx="4976447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9D8CE0E-5F3B-3149-9E62-C9706A69F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589" y="2526001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B8961A-B94A-D843-9BDD-2DC2524C1E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690" y="2417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74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Viole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703"/>
            <a:ext cx="8902097" cy="49017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4304714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8CD1AB83-6DAD-CB4D-8F80-6559296DF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6298" y="3869451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076ED3-B4CC-4448-9C8D-EE9C8E4ED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693" y="3355289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2" name="Title 15">
            <a:extLst>
              <a:ext uri="{FF2B5EF4-FFF2-40B4-BE49-F238E27FC236}">
                <a16:creationId xmlns:a16="http://schemas.microsoft.com/office/drawing/2014/main" id="{B315E655-425B-6342-8FC5-549929A12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72" y="1127897"/>
            <a:ext cx="4976447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9D8CE0E-5F3B-3149-9E62-C9706A69F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589" y="2526001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B8961A-B94A-D843-9BDD-2DC2524C1E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690" y="2417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76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Magen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703"/>
            <a:ext cx="8902097" cy="49017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4304714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8CD1AB83-6DAD-CB4D-8F80-6559296DF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6298" y="3869451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076ED3-B4CC-4448-9C8D-EE9C8E4ED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693" y="3355289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2" name="Title 15">
            <a:extLst>
              <a:ext uri="{FF2B5EF4-FFF2-40B4-BE49-F238E27FC236}">
                <a16:creationId xmlns:a16="http://schemas.microsoft.com/office/drawing/2014/main" id="{B315E655-425B-6342-8FC5-549929A12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72" y="1127897"/>
            <a:ext cx="4976447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9D8CE0E-5F3B-3149-9E62-C9706A69F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589" y="2526001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B8961A-B94A-D843-9BDD-2DC2524C1E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690" y="2417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55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4136994"/>
            <a:ext cx="9144000" cy="1006506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3417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5" y="412001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tx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56506E1-BB8B-7045-8D57-C400CDE42A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-33851"/>
          <a:stretch/>
        </p:blipFill>
        <p:spPr>
          <a:xfrm rot="5400000">
            <a:off x="2622550" y="-1377949"/>
            <a:ext cx="5143500" cy="789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461EED-DF40-EF49-BA4F-8A8FD2939B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411" y="303864"/>
            <a:ext cx="977866" cy="977866"/>
          </a:xfrm>
          <a:prstGeom prst="rect">
            <a:avLst/>
          </a:prstGeom>
        </p:spPr>
      </p:pic>
      <p:sp>
        <p:nvSpPr>
          <p:cNvPr id="10" name="Title 15">
            <a:extLst>
              <a:ext uri="{FF2B5EF4-FFF2-40B4-BE49-F238E27FC236}">
                <a16:creationId xmlns:a16="http://schemas.microsoft.com/office/drawing/2014/main" id="{65B08227-3138-BB41-8E3C-35CA4778C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463" y="1418843"/>
            <a:ext cx="6437410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34A4266-EC7F-FD4B-9C3E-81E7A2295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081" y="2816947"/>
            <a:ext cx="6432731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536785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– Nav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3417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5" y="412001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tx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65B08227-3138-BB41-8E3C-35CA4778C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463" y="1418843"/>
            <a:ext cx="6437410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34A4266-EC7F-FD4B-9C3E-81E7A2295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081" y="2816947"/>
            <a:ext cx="6432731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9BA6BCF-2F1A-8443-A8DC-13CF462899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-45833" b="-28300"/>
          <a:stretch/>
        </p:blipFill>
        <p:spPr>
          <a:xfrm rot="5400000">
            <a:off x="2084133" y="-3768025"/>
            <a:ext cx="10362381" cy="9676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8021FC-6CE9-D549-BE7A-5D94B0888C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411" y="303864"/>
            <a:ext cx="977866" cy="97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86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– Nav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3417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5" y="412001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tx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65B08227-3138-BB41-8E3C-35CA4778C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463" y="1418843"/>
            <a:ext cx="6437410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34A4266-EC7F-FD4B-9C3E-81E7A2295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081" y="2816947"/>
            <a:ext cx="6432731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8A9B26ED-91EB-374C-A70F-3562EDE10C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148"/>
          <a:stretch/>
        </p:blipFill>
        <p:spPr>
          <a:xfrm rot="10800000">
            <a:off x="2413325" y="62568"/>
            <a:ext cx="6730677" cy="1959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AD5338-76BD-4C47-9834-F2629B5325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411" y="303864"/>
            <a:ext cx="977866" cy="97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45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–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3417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5" y="412001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bg2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65B08227-3138-BB41-8E3C-35CA4778C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463" y="1418843"/>
            <a:ext cx="6437410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34A4266-EC7F-FD4B-9C3E-81E7A2295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081" y="2816947"/>
            <a:ext cx="6432731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78ACD5-01D7-EA49-A1A8-0D5AC50A0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81" y="305870"/>
            <a:ext cx="999731" cy="999459"/>
          </a:xfrm>
          <a:prstGeom prst="rect">
            <a:avLst/>
          </a:prstGeom>
        </p:spPr>
      </p:pic>
      <p:sp>
        <p:nvSpPr>
          <p:cNvPr id="18" name="Freeform 77">
            <a:extLst>
              <a:ext uri="{FF2B5EF4-FFF2-40B4-BE49-F238E27FC236}">
                <a16:creationId xmlns:a16="http://schemas.microsoft.com/office/drawing/2014/main" id="{09D6DA44-3D41-5E45-80B2-97B2B0E76C11}"/>
              </a:ext>
            </a:extLst>
          </p:cNvPr>
          <p:cNvSpPr>
            <a:spLocks/>
          </p:cNvSpPr>
          <p:nvPr userDrawn="1"/>
        </p:nvSpPr>
        <p:spPr bwMode="auto">
          <a:xfrm>
            <a:off x="8393113" y="4800601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b="0" i="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4723CD-1F5B-804C-A079-FE3D1017A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084"/>
          <a:stretch/>
        </p:blipFill>
        <p:spPr>
          <a:xfrm>
            <a:off x="2244538" y="183586"/>
            <a:ext cx="6899462" cy="168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63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1"/>
            <a:ext cx="8169964" cy="3578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5" y="1401417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accent1"/>
              </a:buClr>
              <a:defRPr b="0" i="0"/>
            </a:lvl1pPr>
            <a:lvl2pPr>
              <a:buClr>
                <a:schemeClr val="tx1"/>
              </a:buClr>
              <a:defRPr b="0" i="0"/>
            </a:lvl2pPr>
            <a:lvl3pPr>
              <a:buClr>
                <a:schemeClr val="accent1"/>
              </a:buClr>
              <a:defRPr b="0" i="0"/>
            </a:lvl3pPr>
            <a:lvl4pPr>
              <a:buClr>
                <a:schemeClr val="tx1"/>
              </a:buClr>
              <a:defRPr b="0" i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82629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9" y="352446"/>
            <a:ext cx="8587407" cy="397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0" i="0"/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651392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59258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1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20744"/>
            <a:ext cx="3826840" cy="2853083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buClr>
                <a:schemeClr val="tx1"/>
              </a:buClr>
              <a:defRPr b="0" i="0"/>
            </a:lvl2pPr>
            <a:lvl3pPr>
              <a:defRPr b="0" i="0"/>
            </a:lvl3pPr>
            <a:lvl4pPr>
              <a:buClr>
                <a:schemeClr val="tx1"/>
              </a:buClr>
              <a:defRPr b="0" i="0"/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420744"/>
            <a:ext cx="3826840" cy="2853083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buClr>
                <a:schemeClr val="tx1"/>
              </a:buClr>
              <a:defRPr b="0" i="0"/>
            </a:lvl2pPr>
            <a:lvl3pPr>
              <a:defRPr b="0" i="0"/>
            </a:lvl3pPr>
            <a:lvl4pPr>
              <a:buClr>
                <a:schemeClr val="tx1"/>
              </a:buClr>
              <a:defRPr b="0" i="0"/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11205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1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idx="1"/>
          </p:nvPr>
        </p:nvSpPr>
        <p:spPr>
          <a:xfrm>
            <a:off x="459685" y="1401417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47427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9" y="352446"/>
            <a:ext cx="8587407" cy="397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0" i="0"/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22693414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1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20744"/>
            <a:ext cx="3826840" cy="2853083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b="0" i="0"/>
            </a:lvl1pPr>
            <a:lvl2pPr>
              <a:buClr>
                <a:schemeClr val="accent1"/>
              </a:buClr>
              <a:defRPr b="0" i="0"/>
            </a:lvl2pPr>
            <a:lvl3pPr>
              <a:buClr>
                <a:schemeClr val="accent1"/>
              </a:buClr>
              <a:defRPr b="0" i="0"/>
            </a:lvl3pPr>
            <a:lvl4pPr>
              <a:buClr>
                <a:schemeClr val="accent1"/>
              </a:buClr>
              <a:defRPr b="0" i="0"/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420744"/>
            <a:ext cx="3826840" cy="2853083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b="0" i="0"/>
            </a:lvl1pPr>
            <a:lvl2pPr>
              <a:buClr>
                <a:schemeClr val="accent1"/>
              </a:buClr>
              <a:defRPr b="0" i="0"/>
            </a:lvl2pPr>
            <a:lvl3pPr>
              <a:buClr>
                <a:schemeClr val="accent1"/>
              </a:buClr>
              <a:defRPr b="0" i="0"/>
            </a:lvl3pPr>
            <a:lvl4pPr>
              <a:buClr>
                <a:schemeClr val="accent1"/>
              </a:buClr>
              <a:defRPr b="0" i="0"/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74846849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1" y="1431236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9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2"/>
            <a:ext cx="1073426" cy="118275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rgbClr val="90BD3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9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0" i="0" dirty="0">
                <a:solidFill>
                  <a:schemeClr val="bg2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3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295419912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1" y="1431236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2"/>
            <a:ext cx="1073426" cy="118275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rgbClr val="90BD3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9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0" i="0" dirty="0">
                <a:solidFill>
                  <a:schemeClr val="bg2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9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3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165040648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1" y="1431236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2"/>
            <a:ext cx="1073426" cy="1182754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rgbClr val="90BD3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9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0" i="0" dirty="0">
                <a:solidFill>
                  <a:schemeClr val="bg2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9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3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2763892833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91175AD-5EC8-6C49-8218-F38BDE3E8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-33851"/>
          <a:stretch/>
        </p:blipFill>
        <p:spPr>
          <a:xfrm rot="5400000">
            <a:off x="2622550" y="-1377949"/>
            <a:ext cx="5143500" cy="78994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auto">
          <a:xfrm>
            <a:off x="2" y="1772719"/>
            <a:ext cx="7051729" cy="1411357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40"/>
            <a:ext cx="6435412" cy="110789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CCB472-92BE-5E48-80A6-FC260AA96B83}"/>
              </a:ext>
            </a:extLst>
          </p:cNvPr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Freeform 77">
            <a:extLst>
              <a:ext uri="{FF2B5EF4-FFF2-40B4-BE49-F238E27FC236}">
                <a16:creationId xmlns:a16="http://schemas.microsoft.com/office/drawing/2014/main" id="{4ABB29B8-DCAF-7B40-9E52-219D904D83D6}"/>
              </a:ext>
            </a:extLst>
          </p:cNvPr>
          <p:cNvSpPr>
            <a:spLocks/>
          </p:cNvSpPr>
          <p:nvPr userDrawn="1"/>
        </p:nvSpPr>
        <p:spPr bwMode="auto">
          <a:xfrm>
            <a:off x="8393113" y="4800601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b="0" i="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603415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52C1D42-AAA3-B04E-A034-F13587860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2534"/>
          <a:stretch/>
        </p:blipFill>
        <p:spPr>
          <a:xfrm>
            <a:off x="-317500" y="-245162"/>
            <a:ext cx="9461500" cy="538866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2" y="1772719"/>
            <a:ext cx="7051729" cy="1411357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1C639F-F884-C946-B140-A9518C6FB9A8}"/>
              </a:ext>
            </a:extLst>
          </p:cNvPr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Freeform 77">
            <a:extLst>
              <a:ext uri="{FF2B5EF4-FFF2-40B4-BE49-F238E27FC236}">
                <a16:creationId xmlns:a16="http://schemas.microsoft.com/office/drawing/2014/main" id="{08B3EA4E-B6EE-2549-8EB7-C25BC2142E7C}"/>
              </a:ext>
            </a:extLst>
          </p:cNvPr>
          <p:cNvSpPr>
            <a:spLocks/>
          </p:cNvSpPr>
          <p:nvPr userDrawn="1"/>
        </p:nvSpPr>
        <p:spPr bwMode="auto">
          <a:xfrm>
            <a:off x="8393113" y="4800601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b="0" i="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2" name="Title 15">
            <a:extLst>
              <a:ext uri="{FF2B5EF4-FFF2-40B4-BE49-F238E27FC236}">
                <a16:creationId xmlns:a16="http://schemas.microsoft.com/office/drawing/2014/main" id="{013E3FCC-D96C-D344-BBA3-51BB23D2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585" y="1919440"/>
            <a:ext cx="6435412" cy="110789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 Here</a:t>
            </a:r>
          </a:p>
        </p:txBody>
      </p:sp>
    </p:spTree>
    <p:extLst>
      <p:ext uri="{BB962C8B-B14F-4D97-AF65-F5344CB8AC3E}">
        <p14:creationId xmlns:p14="http://schemas.microsoft.com/office/powerpoint/2010/main" val="1776206980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788447-026C-8740-AB11-4D9C4007C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14"/>
          <a:stretch/>
        </p:blipFill>
        <p:spPr>
          <a:xfrm>
            <a:off x="0" y="401119"/>
            <a:ext cx="9144000" cy="177406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2" y="1772719"/>
            <a:ext cx="7051729" cy="1411357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B58095-3588-1A4E-B981-253E9F1A1AEC}"/>
              </a:ext>
            </a:extLst>
          </p:cNvPr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Freeform 77">
            <a:extLst>
              <a:ext uri="{FF2B5EF4-FFF2-40B4-BE49-F238E27FC236}">
                <a16:creationId xmlns:a16="http://schemas.microsoft.com/office/drawing/2014/main" id="{81C2D974-A2EE-E349-AD5D-00B5C62A8CB7}"/>
              </a:ext>
            </a:extLst>
          </p:cNvPr>
          <p:cNvSpPr>
            <a:spLocks/>
          </p:cNvSpPr>
          <p:nvPr userDrawn="1"/>
        </p:nvSpPr>
        <p:spPr bwMode="auto">
          <a:xfrm>
            <a:off x="8393113" y="4800601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b="0" i="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1" name="Title 15">
            <a:extLst>
              <a:ext uri="{FF2B5EF4-FFF2-40B4-BE49-F238E27FC236}">
                <a16:creationId xmlns:a16="http://schemas.microsoft.com/office/drawing/2014/main" id="{18DED201-C78F-0E4A-B63C-520004DA7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585" y="1919440"/>
            <a:ext cx="6435412" cy="110789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 Here</a:t>
            </a:r>
          </a:p>
        </p:txBody>
      </p:sp>
    </p:spTree>
    <p:extLst>
      <p:ext uri="{BB962C8B-B14F-4D97-AF65-F5344CB8AC3E}">
        <p14:creationId xmlns:p14="http://schemas.microsoft.com/office/powerpoint/2010/main" val="114276201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7" y="337931"/>
            <a:ext cx="8587407" cy="406510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06727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211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3865186" y="2036429"/>
            <a:ext cx="1571041" cy="101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696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400" y="1884801"/>
            <a:ext cx="1373900" cy="13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21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66F05B-DFA4-6F48-B676-F50E7C038154}"/>
              </a:ext>
            </a:extLst>
          </p:cNvPr>
          <p:cNvSpPr/>
          <p:nvPr userDrawn="1"/>
        </p:nvSpPr>
        <p:spPr bwMode="auto">
          <a:xfrm>
            <a:off x="6149581" y="1645920"/>
            <a:ext cx="2994421" cy="3497580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494DF8-84C9-4641-9876-C01FAA2F1677}"/>
              </a:ext>
            </a:extLst>
          </p:cNvPr>
          <p:cNvSpPr/>
          <p:nvPr userDrawn="1"/>
        </p:nvSpPr>
        <p:spPr bwMode="auto">
          <a:xfrm>
            <a:off x="2" y="0"/>
            <a:ext cx="6149579" cy="16459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73C1E6-BC68-894B-BFA0-E9C181FA1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580" y="1"/>
            <a:ext cx="2994420" cy="20155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D4098B-43D5-4B4E-A524-530B7E386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8949"/>
            <a:ext cx="6149580" cy="37545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1E061F-A72A-5142-8A32-D6BACF33C6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44895"/>
            <a:ext cx="6149579" cy="1021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B44D79-B0F4-1A43-9BD5-09FD9E662A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578" y="2015505"/>
            <a:ext cx="1615438" cy="161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38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Mt. Z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66F05B-DFA4-6F48-B676-F50E7C038154}"/>
              </a:ext>
            </a:extLst>
          </p:cNvPr>
          <p:cNvSpPr/>
          <p:nvPr userDrawn="1"/>
        </p:nvSpPr>
        <p:spPr bwMode="auto">
          <a:xfrm>
            <a:off x="6149581" y="1645920"/>
            <a:ext cx="2994421" cy="3497580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494DF8-84C9-4641-9876-C01FAA2F1677}"/>
              </a:ext>
            </a:extLst>
          </p:cNvPr>
          <p:cNvSpPr/>
          <p:nvPr userDrawn="1"/>
        </p:nvSpPr>
        <p:spPr bwMode="auto">
          <a:xfrm>
            <a:off x="2" y="0"/>
            <a:ext cx="6149579" cy="16459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73C1E6-BC68-894B-BFA0-E9C181FA15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580" y="9411"/>
            <a:ext cx="2994420" cy="19966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D4098B-43D5-4B4E-A524-530B7E386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8949"/>
            <a:ext cx="6149577" cy="3754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44FD6C-4722-4647-8824-7BD62CB499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577" y="1994818"/>
            <a:ext cx="1615440" cy="161544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81F62F8-022A-8040-9203-343FE92FDB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993817" y="0"/>
            <a:ext cx="7143396" cy="138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61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4FBE2C-79B3-0741-8C4F-E79579E3B5C3}"/>
              </a:ext>
            </a:extLst>
          </p:cNvPr>
          <p:cNvSpPr/>
          <p:nvPr userDrawn="1"/>
        </p:nvSpPr>
        <p:spPr bwMode="auto">
          <a:xfrm>
            <a:off x="0" y="1645921"/>
            <a:ext cx="2994421" cy="3497580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BA96EE-AE7F-9D47-80E0-948746F73CBD}"/>
              </a:ext>
            </a:extLst>
          </p:cNvPr>
          <p:cNvSpPr/>
          <p:nvPr userDrawn="1"/>
        </p:nvSpPr>
        <p:spPr bwMode="auto">
          <a:xfrm>
            <a:off x="2756757" y="0"/>
            <a:ext cx="6387245" cy="16459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08378B-0C89-E14E-8069-2034FF2D0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" y="1"/>
            <a:ext cx="2760609" cy="20155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8C622B-BC71-0F4D-ACEB-367F089BDF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754" y="1257301"/>
            <a:ext cx="6387246" cy="3886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4AB437-D405-6C43-9FA5-FD5F04163F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700" y="2015504"/>
            <a:ext cx="1615440" cy="161544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46CC52-4A32-374A-BF1E-0FA06087FD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4" t="5935" r="2464" b="11182"/>
          <a:stretch/>
        </p:blipFill>
        <p:spPr>
          <a:xfrm>
            <a:off x="2756141" y="30482"/>
            <a:ext cx="6387861" cy="12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45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4FBBD5-5854-194C-9766-1823F3F5452C}"/>
              </a:ext>
            </a:extLst>
          </p:cNvPr>
          <p:cNvSpPr/>
          <p:nvPr userDrawn="1"/>
        </p:nvSpPr>
        <p:spPr bwMode="auto">
          <a:xfrm>
            <a:off x="0" y="1645921"/>
            <a:ext cx="2994421" cy="3497580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B282E7-F7BC-5A48-9E5F-4ECBFDF952A0}"/>
              </a:ext>
            </a:extLst>
          </p:cNvPr>
          <p:cNvSpPr/>
          <p:nvPr userDrawn="1"/>
        </p:nvSpPr>
        <p:spPr bwMode="auto">
          <a:xfrm>
            <a:off x="2756757" y="0"/>
            <a:ext cx="6387245" cy="16459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C94893-0820-A743-86A6-BDEB411A72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2756753" cy="20155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12EA7E-47D5-4248-9461-6049F4FA2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754" y="1257301"/>
            <a:ext cx="6387246" cy="38861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1F1DBF9-E6D2-EC49-80D7-6EE1B776A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756140" y="15255"/>
            <a:ext cx="6387860" cy="1242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56DF26-9AA1-AC46-9695-22DFD8CE98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700" y="2015504"/>
            <a:ext cx="1615440" cy="1615440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041960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5" y="241902"/>
            <a:ext cx="8902097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4304714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0D46ED-C45A-5D4E-AA02-EF9EDB0FA1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690" y="241702"/>
            <a:ext cx="812800" cy="812800"/>
          </a:xfrm>
          <a:prstGeom prst="rect">
            <a:avLst/>
          </a:prstGeom>
        </p:spPr>
      </p:pic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686298" y="3869451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693" y="3355289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7DAA724C-3107-8C4A-A46D-AB498B3D6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72" y="1127897"/>
            <a:ext cx="4976447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9573359-3223-304A-9E4E-E3990C9773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589" y="2526001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1872621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8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50522" y="244258"/>
            <a:ext cx="8893479" cy="489924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430471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3BFC587D-F4CD-7648-95B7-35FDAB007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6298" y="3869451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321EFAD-F786-464B-B3E8-5DEEB972A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693" y="3355289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1D80BBCD-01AA-2048-816B-1926C33826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72" y="1127897"/>
            <a:ext cx="4976447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F776777-542E-DD44-ADA8-B722AD3865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589" y="2526001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C7F4D8-5A99-1448-8564-FCC906597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690" y="2417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85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5" y="241902"/>
            <a:ext cx="8908063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430471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8CD1AB83-6DAD-CB4D-8F80-6559296DF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6298" y="3869451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076ED3-B4CC-4448-9C8D-EE9C8E4ED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693" y="3355289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2" name="Title 15">
            <a:extLst>
              <a:ext uri="{FF2B5EF4-FFF2-40B4-BE49-F238E27FC236}">
                <a16:creationId xmlns:a16="http://schemas.microsoft.com/office/drawing/2014/main" id="{B315E655-425B-6342-8FC5-549929A12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72" y="1127897"/>
            <a:ext cx="4976447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9D8CE0E-5F3B-3149-9E62-C9706A69F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589" y="2526001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B8961A-B94A-D843-9BDD-2DC2524C1E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690" y="2417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84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idx="1"/>
          </p:nvPr>
        </p:nvSpPr>
        <p:spPr>
          <a:xfrm>
            <a:off x="459684" y="1401416"/>
            <a:ext cx="3824082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6"/>
          </p:nvPr>
        </p:nvSpPr>
        <p:spPr>
          <a:xfrm>
            <a:off x="4765730" y="1401416"/>
            <a:ext cx="3831618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15">
            <a:extLst>
              <a:ext uri="{FF2B5EF4-FFF2-40B4-BE49-F238E27FC236}">
                <a16:creationId xmlns:a16="http://schemas.microsoft.com/office/drawing/2014/main" id="{9C7D9C97-8A9F-A04E-A137-581567305C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775379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CB652CA-B1A6-594B-AD63-71A3FE12AE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7753348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3332221338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5" y="241902"/>
            <a:ext cx="8902097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430471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EA5AAF51-36B8-9940-ACBC-F45CDFBB60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6298" y="3869451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64A4BD1-BDC4-5847-8479-2F6EAA1BF0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693" y="3355289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tx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45348B5-ADBC-3742-81A7-0E4C003890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690" y="241702"/>
            <a:ext cx="812800" cy="812579"/>
          </a:xfrm>
          <a:prstGeom prst="rect">
            <a:avLst/>
          </a:prstGeom>
        </p:spPr>
      </p:pic>
      <p:sp>
        <p:nvSpPr>
          <p:cNvPr id="10" name="Title 15">
            <a:extLst>
              <a:ext uri="{FF2B5EF4-FFF2-40B4-BE49-F238E27FC236}">
                <a16:creationId xmlns:a16="http://schemas.microsoft.com/office/drawing/2014/main" id="{3D807373-E9A5-9F41-8251-72DE5DC0C0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72" y="1127897"/>
            <a:ext cx="4976447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A66BC5E-F1DA-6A44-9B69-93266278F9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589" y="2526001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1563262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703"/>
            <a:ext cx="8902097" cy="49017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4304714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8CD1AB83-6DAD-CB4D-8F80-6559296DF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6298" y="3869451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076ED3-B4CC-4448-9C8D-EE9C8E4ED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693" y="3355289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2" name="Title 15">
            <a:extLst>
              <a:ext uri="{FF2B5EF4-FFF2-40B4-BE49-F238E27FC236}">
                <a16:creationId xmlns:a16="http://schemas.microsoft.com/office/drawing/2014/main" id="{B315E655-425B-6342-8FC5-549929A12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72" y="1127897"/>
            <a:ext cx="4976447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9D8CE0E-5F3B-3149-9E62-C9706A69F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589" y="2526001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B8961A-B94A-D843-9BDD-2DC2524C1E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690" y="2417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23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Viole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703"/>
            <a:ext cx="8902097" cy="49017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4304714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8CD1AB83-6DAD-CB4D-8F80-6559296DF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6298" y="3869451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076ED3-B4CC-4448-9C8D-EE9C8E4ED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693" y="3355289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2" name="Title 15">
            <a:extLst>
              <a:ext uri="{FF2B5EF4-FFF2-40B4-BE49-F238E27FC236}">
                <a16:creationId xmlns:a16="http://schemas.microsoft.com/office/drawing/2014/main" id="{B315E655-425B-6342-8FC5-549929A12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72" y="1127897"/>
            <a:ext cx="4976447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9D8CE0E-5F3B-3149-9E62-C9706A69F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589" y="2526001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B8961A-B94A-D843-9BDD-2DC2524C1E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690" y="2417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0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Magen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703"/>
            <a:ext cx="8902097" cy="49017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4304714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8CD1AB83-6DAD-CB4D-8F80-6559296DF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6298" y="3869451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076ED3-B4CC-4448-9C8D-EE9C8E4ED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693" y="3355289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2" name="Title 15">
            <a:extLst>
              <a:ext uri="{FF2B5EF4-FFF2-40B4-BE49-F238E27FC236}">
                <a16:creationId xmlns:a16="http://schemas.microsoft.com/office/drawing/2014/main" id="{B315E655-425B-6342-8FC5-549929A12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72" y="1127897"/>
            <a:ext cx="4976447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9D8CE0E-5F3B-3149-9E62-C9706A69F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589" y="2526001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B8961A-B94A-D843-9BDD-2DC2524C1E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690" y="2417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9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4136994"/>
            <a:ext cx="9144000" cy="1006506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3417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5" y="412001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tx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56506E1-BB8B-7045-8D57-C400CDE42A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-33851"/>
          <a:stretch/>
        </p:blipFill>
        <p:spPr>
          <a:xfrm rot="5400000">
            <a:off x="2622550" y="-1377949"/>
            <a:ext cx="5143500" cy="789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461EED-DF40-EF49-BA4F-8A8FD2939B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411" y="303864"/>
            <a:ext cx="977866" cy="977866"/>
          </a:xfrm>
          <a:prstGeom prst="rect">
            <a:avLst/>
          </a:prstGeom>
        </p:spPr>
      </p:pic>
      <p:sp>
        <p:nvSpPr>
          <p:cNvPr id="10" name="Title 15">
            <a:extLst>
              <a:ext uri="{FF2B5EF4-FFF2-40B4-BE49-F238E27FC236}">
                <a16:creationId xmlns:a16="http://schemas.microsoft.com/office/drawing/2014/main" id="{65B08227-3138-BB41-8E3C-35CA4778C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463" y="1418843"/>
            <a:ext cx="6437410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34A4266-EC7F-FD4B-9C3E-81E7A2295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081" y="2816947"/>
            <a:ext cx="6432731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2144942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– Nav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3417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5" y="412001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tx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65B08227-3138-BB41-8E3C-35CA4778C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463" y="1418843"/>
            <a:ext cx="6437410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34A4266-EC7F-FD4B-9C3E-81E7A2295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081" y="2816947"/>
            <a:ext cx="6432731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9BA6BCF-2F1A-8443-A8DC-13CF462899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-45833" b="-28300"/>
          <a:stretch/>
        </p:blipFill>
        <p:spPr>
          <a:xfrm rot="5400000">
            <a:off x="2084133" y="-3768025"/>
            <a:ext cx="10362381" cy="9676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8021FC-6CE9-D549-BE7A-5D94B0888C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411" y="303864"/>
            <a:ext cx="977866" cy="97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44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– Nav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3417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5" y="412001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tx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65B08227-3138-BB41-8E3C-35CA4778C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463" y="1418843"/>
            <a:ext cx="6437410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34A4266-EC7F-FD4B-9C3E-81E7A2295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081" y="2816947"/>
            <a:ext cx="6432731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8A9B26ED-91EB-374C-A70F-3562EDE10C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148"/>
          <a:stretch/>
        </p:blipFill>
        <p:spPr>
          <a:xfrm rot="10800000">
            <a:off x="2413325" y="62568"/>
            <a:ext cx="6730677" cy="1959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AD5338-76BD-4C47-9834-F2629B5325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411" y="303864"/>
            <a:ext cx="977866" cy="97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00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–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3417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5" y="412001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bg2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65B08227-3138-BB41-8E3C-35CA4778C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463" y="1418843"/>
            <a:ext cx="6437410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34A4266-EC7F-FD4B-9C3E-81E7A2295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081" y="2816947"/>
            <a:ext cx="6432731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78ACD5-01D7-EA49-A1A8-0D5AC50A0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81" y="305870"/>
            <a:ext cx="999731" cy="999459"/>
          </a:xfrm>
          <a:prstGeom prst="rect">
            <a:avLst/>
          </a:prstGeom>
        </p:spPr>
      </p:pic>
      <p:sp>
        <p:nvSpPr>
          <p:cNvPr id="18" name="Freeform 77">
            <a:extLst>
              <a:ext uri="{FF2B5EF4-FFF2-40B4-BE49-F238E27FC236}">
                <a16:creationId xmlns:a16="http://schemas.microsoft.com/office/drawing/2014/main" id="{09D6DA44-3D41-5E45-80B2-97B2B0E76C11}"/>
              </a:ext>
            </a:extLst>
          </p:cNvPr>
          <p:cNvSpPr>
            <a:spLocks/>
          </p:cNvSpPr>
          <p:nvPr userDrawn="1"/>
        </p:nvSpPr>
        <p:spPr bwMode="auto">
          <a:xfrm>
            <a:off x="8393113" y="4800601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b="0" i="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4723CD-1F5B-804C-A079-FE3D1017A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084"/>
          <a:stretch/>
        </p:blipFill>
        <p:spPr>
          <a:xfrm>
            <a:off x="2244538" y="183586"/>
            <a:ext cx="6899462" cy="168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1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1"/>
            <a:ext cx="8169964" cy="3578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5" y="1401417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accent1"/>
              </a:buClr>
              <a:defRPr b="0" i="0"/>
            </a:lvl1pPr>
            <a:lvl2pPr>
              <a:buClr>
                <a:schemeClr val="tx1"/>
              </a:buClr>
              <a:defRPr b="0" i="0"/>
            </a:lvl2pPr>
            <a:lvl3pPr>
              <a:buClr>
                <a:schemeClr val="accent1"/>
              </a:buClr>
              <a:defRPr b="0" i="0"/>
            </a:lvl3pPr>
            <a:lvl4pPr>
              <a:buClr>
                <a:schemeClr val="tx1"/>
              </a:buClr>
              <a:defRPr b="0" i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8252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725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 bwMode="auto">
          <a:xfrm>
            <a:off x="457201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chemeClr val="tx2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1790547175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9" y="352446"/>
            <a:ext cx="8587407" cy="397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0" i="0"/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418702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1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20744"/>
            <a:ext cx="3826840" cy="2853083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buClr>
                <a:schemeClr val="tx1"/>
              </a:buClr>
              <a:defRPr b="0" i="0"/>
            </a:lvl2pPr>
            <a:lvl3pPr>
              <a:defRPr b="0" i="0"/>
            </a:lvl3pPr>
            <a:lvl4pPr>
              <a:buClr>
                <a:schemeClr val="tx1"/>
              </a:buClr>
              <a:defRPr b="0" i="0"/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420744"/>
            <a:ext cx="3826840" cy="2853083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buClr>
                <a:schemeClr val="tx1"/>
              </a:buClr>
              <a:defRPr b="0" i="0"/>
            </a:lvl2pPr>
            <a:lvl3pPr>
              <a:defRPr b="0" i="0"/>
            </a:lvl3pPr>
            <a:lvl4pPr>
              <a:buClr>
                <a:schemeClr val="tx1"/>
              </a:buClr>
              <a:defRPr b="0" i="0"/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7879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1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idx="1"/>
          </p:nvPr>
        </p:nvSpPr>
        <p:spPr>
          <a:xfrm>
            <a:off x="459685" y="1401417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10417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9" y="352446"/>
            <a:ext cx="8587407" cy="397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0" i="0"/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944193354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1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20744"/>
            <a:ext cx="3826840" cy="2853083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b="0" i="0"/>
            </a:lvl1pPr>
            <a:lvl2pPr>
              <a:buClr>
                <a:schemeClr val="accent1"/>
              </a:buClr>
              <a:defRPr b="0" i="0"/>
            </a:lvl2pPr>
            <a:lvl3pPr>
              <a:buClr>
                <a:schemeClr val="accent1"/>
              </a:buClr>
              <a:defRPr b="0" i="0"/>
            </a:lvl3pPr>
            <a:lvl4pPr>
              <a:buClr>
                <a:schemeClr val="accent1"/>
              </a:buClr>
              <a:defRPr b="0" i="0"/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420744"/>
            <a:ext cx="3826840" cy="2853083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b="0" i="0"/>
            </a:lvl1pPr>
            <a:lvl2pPr>
              <a:buClr>
                <a:schemeClr val="accent1"/>
              </a:buClr>
              <a:defRPr b="0" i="0"/>
            </a:lvl2pPr>
            <a:lvl3pPr>
              <a:buClr>
                <a:schemeClr val="accent1"/>
              </a:buClr>
              <a:defRPr b="0" i="0"/>
            </a:lvl3pPr>
            <a:lvl4pPr>
              <a:buClr>
                <a:schemeClr val="accent1"/>
              </a:buClr>
              <a:defRPr b="0" i="0"/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07284953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1" y="1431236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9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2"/>
            <a:ext cx="1073426" cy="118275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rgbClr val="90BD3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9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0" i="0" dirty="0">
                <a:solidFill>
                  <a:schemeClr val="bg2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3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1627752756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1" y="1431236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2"/>
            <a:ext cx="1073426" cy="118275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rgbClr val="90BD3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9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0" i="0" dirty="0">
                <a:solidFill>
                  <a:schemeClr val="bg2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9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3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142134855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1" y="1431236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2"/>
            <a:ext cx="1073426" cy="1182754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rgbClr val="90BD3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9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0" i="0" dirty="0">
                <a:solidFill>
                  <a:schemeClr val="bg2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9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3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2026374697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91175AD-5EC8-6C49-8218-F38BDE3E8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-33851"/>
          <a:stretch/>
        </p:blipFill>
        <p:spPr>
          <a:xfrm rot="5400000">
            <a:off x="2622550" y="-1377949"/>
            <a:ext cx="5143500" cy="78994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auto">
          <a:xfrm>
            <a:off x="2" y="1772719"/>
            <a:ext cx="7051729" cy="1411357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40"/>
            <a:ext cx="6435412" cy="110789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CCB472-92BE-5E48-80A6-FC260AA96B83}"/>
              </a:ext>
            </a:extLst>
          </p:cNvPr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Freeform 77">
            <a:extLst>
              <a:ext uri="{FF2B5EF4-FFF2-40B4-BE49-F238E27FC236}">
                <a16:creationId xmlns:a16="http://schemas.microsoft.com/office/drawing/2014/main" id="{4ABB29B8-DCAF-7B40-9E52-219D904D83D6}"/>
              </a:ext>
            </a:extLst>
          </p:cNvPr>
          <p:cNvSpPr>
            <a:spLocks/>
          </p:cNvSpPr>
          <p:nvPr userDrawn="1"/>
        </p:nvSpPr>
        <p:spPr bwMode="auto">
          <a:xfrm>
            <a:off x="8393113" y="4800601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b="0" i="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209154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52C1D42-AAA3-B04E-A034-F13587860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2534"/>
          <a:stretch/>
        </p:blipFill>
        <p:spPr>
          <a:xfrm>
            <a:off x="-317500" y="-245162"/>
            <a:ext cx="9461500" cy="538866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2" y="1772719"/>
            <a:ext cx="7051729" cy="1411357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1C639F-F884-C946-B140-A9518C6FB9A8}"/>
              </a:ext>
            </a:extLst>
          </p:cNvPr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Freeform 77">
            <a:extLst>
              <a:ext uri="{FF2B5EF4-FFF2-40B4-BE49-F238E27FC236}">
                <a16:creationId xmlns:a16="http://schemas.microsoft.com/office/drawing/2014/main" id="{08B3EA4E-B6EE-2549-8EB7-C25BC2142E7C}"/>
              </a:ext>
            </a:extLst>
          </p:cNvPr>
          <p:cNvSpPr>
            <a:spLocks/>
          </p:cNvSpPr>
          <p:nvPr userDrawn="1"/>
        </p:nvSpPr>
        <p:spPr bwMode="auto">
          <a:xfrm>
            <a:off x="8393113" y="4800601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b="0" i="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2" name="Title 15">
            <a:extLst>
              <a:ext uri="{FF2B5EF4-FFF2-40B4-BE49-F238E27FC236}">
                <a16:creationId xmlns:a16="http://schemas.microsoft.com/office/drawing/2014/main" id="{013E3FCC-D96C-D344-BBA3-51BB23D2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585" y="1919440"/>
            <a:ext cx="6435412" cy="110789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 Here</a:t>
            </a:r>
          </a:p>
        </p:txBody>
      </p:sp>
    </p:spTree>
    <p:extLst>
      <p:ext uri="{BB962C8B-B14F-4D97-AF65-F5344CB8AC3E}">
        <p14:creationId xmlns:p14="http://schemas.microsoft.com/office/powerpoint/2010/main" val="140715162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image" Target="../media/image2.wmf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image" Target="../media/image1.wmf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7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34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33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29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32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31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slideLayout" Target="../slideLayouts/slideLayout103.xml"/><Relationship Id="rId30" Type="http://schemas.openxmlformats.org/officeDocument/2006/relationships/slideLayout" Target="../slideLayouts/slideLayout106.xml"/><Relationship Id="rId35" Type="http://schemas.openxmlformats.org/officeDocument/2006/relationships/theme" Target="../theme/theme5.xml"/><Relationship Id="rId8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CSF.">
            <a:extLst>
              <a:ext uri="{FF2B5EF4-FFF2-40B4-BE49-F238E27FC236}">
                <a16:creationId xmlns:a16="http://schemas.microsoft.com/office/drawing/2014/main" id="{90E3D883-D455-1646-B061-DC31439EF7F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700" y="4803775"/>
            <a:ext cx="476250" cy="228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DD1A57-5A60-7948-9B36-6D0BCEBC1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525" y="0"/>
            <a:ext cx="482600" cy="1219200"/>
          </a:xfrm>
          <a:prstGeom prst="rect">
            <a:avLst/>
          </a:prstGeom>
        </p:spPr>
      </p:pic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0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5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0305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4038" r:id="rId3"/>
    <p:sldLayoutId id="2147483981" r:id="rId4"/>
    <p:sldLayoutId id="2147483984" r:id="rId5"/>
    <p:sldLayoutId id="2147483982" r:id="rId6"/>
    <p:sldLayoutId id="2147483986" r:id="rId7"/>
    <p:sldLayoutId id="2147483999" r:id="rId8"/>
    <p:sldLayoutId id="2147483988" r:id="rId9"/>
    <p:sldLayoutId id="2147483989" r:id="rId10"/>
    <p:sldLayoutId id="2147483990" r:id="rId11"/>
    <p:sldLayoutId id="2147483991" r:id="rId12"/>
    <p:sldLayoutId id="2147483992" r:id="rId13"/>
    <p:sldLayoutId id="2147483993" r:id="rId14"/>
    <p:sldLayoutId id="2147483994" r:id="rId15"/>
    <p:sldLayoutId id="2147483995" r:id="rId16"/>
  </p:sldLayoutIdLst>
  <p:transition>
    <p:fade/>
  </p:transition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75" indent="-295275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38" indent="-284163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27013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222250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63" indent="-227013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defRPr lang="en-US" sz="1400" b="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26" userDrawn="1">
          <p15:clr>
            <a:srgbClr val="F26B43"/>
          </p15:clr>
        </p15:guide>
        <p15:guide id="2" orient="horz" pos="3168" userDrawn="1">
          <p15:clr>
            <a:srgbClr val="F26B43"/>
          </p15:clr>
        </p15:guide>
        <p15:guide id="3" pos="5288" userDrawn="1">
          <p15:clr>
            <a:srgbClr val="F26B43"/>
          </p15:clr>
        </p15:guide>
        <p15:guide id="4" pos="55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CSF.">
            <a:extLst>
              <a:ext uri="{FF2B5EF4-FFF2-40B4-BE49-F238E27FC236}">
                <a16:creationId xmlns:a16="http://schemas.microsoft.com/office/drawing/2014/main" id="{0E70C9C3-4427-2D47-885B-568EDC6DCA26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700" y="4803775"/>
            <a:ext cx="476250" cy="228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841D8E-1791-574F-8974-9C7B01B02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525" y="-3175"/>
            <a:ext cx="482600" cy="1219200"/>
          </a:xfrm>
          <a:prstGeom prst="rect">
            <a:avLst/>
          </a:prstGeom>
        </p:spPr>
      </p:pic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0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5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3954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4037" r:id="rId2"/>
    <p:sldLayoutId id="2147483972" r:id="rId3"/>
    <p:sldLayoutId id="2147483975" r:id="rId4"/>
    <p:sldLayoutId id="2147483976" r:id="rId5"/>
    <p:sldLayoutId id="2147484001" r:id="rId6"/>
    <p:sldLayoutId id="2147483944" r:id="rId7"/>
    <p:sldLayoutId id="2147483951" r:id="rId8"/>
    <p:sldLayoutId id="2147483953" r:id="rId9"/>
    <p:sldLayoutId id="2147484000" r:id="rId10"/>
    <p:sldLayoutId id="2147483950" r:id="rId11"/>
    <p:sldLayoutId id="2147483960" r:id="rId12"/>
    <p:sldLayoutId id="2147483961" r:id="rId13"/>
    <p:sldLayoutId id="2147483966" r:id="rId14"/>
    <p:sldLayoutId id="2147483967" r:id="rId15"/>
    <p:sldLayoutId id="2147483968" r:id="rId16"/>
    <p:sldLayoutId id="2147483969" r:id="rId17"/>
    <p:sldLayoutId id="2147483970" r:id="rId18"/>
    <p:sldLayoutId id="2147483971" r:id="rId19"/>
    <p:sldLayoutId id="2147483954" r:id="rId20"/>
    <p:sldLayoutId id="2147483959" r:id="rId21"/>
    <p:sldLayoutId id="2147484002" r:id="rId22"/>
    <p:sldLayoutId id="2147484003" r:id="rId23"/>
    <p:sldLayoutId id="2147484004" r:id="rId24"/>
    <p:sldLayoutId id="2147484042" r:id="rId25"/>
    <p:sldLayoutId id="2147484043" r:id="rId26"/>
    <p:sldLayoutId id="2147484045" r:id="rId27"/>
    <p:sldLayoutId id="2147484046" r:id="rId28"/>
  </p:sldLayoutIdLst>
  <p:transition>
    <p:fade/>
  </p:transition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75" indent="-295275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38" indent="-284163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27013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222250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63" indent="-227013" algn="l" defTabSz="640080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5286" userDrawn="1">
          <p15:clr>
            <a:srgbClr val="F26B43"/>
          </p15:clr>
        </p15:guide>
        <p15:guide id="3" pos="558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0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5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318750"/>
            <a:ext cx="8173580" cy="4585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 dirty="0"/>
              <a:t>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364827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</p:sldLayoutIdLst>
  <p:transition>
    <p:fade/>
  </p:transition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75" indent="-295275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38" indent="-284163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27013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222250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63" indent="-227013" algn="l" defTabSz="640080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2" y="4852597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7" y="4840129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468756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Freeform 77"/>
          <p:cNvSpPr>
            <a:spLocks/>
          </p:cNvSpPr>
          <p:nvPr userDrawn="1"/>
        </p:nvSpPr>
        <p:spPr bwMode="auto">
          <a:xfrm>
            <a:off x="8393113" y="4800601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b="0" i="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7A11AC4-0317-9648-9B11-2E4A9F794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685" y="1401417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EA57C94-8CEE-E147-BA04-64415375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/>
              <a:t>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241534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0" r:id="rId13"/>
    <p:sldLayoutId id="2147484061" r:id="rId14"/>
    <p:sldLayoutId id="2147484062" r:id="rId15"/>
    <p:sldLayoutId id="2147484063" r:id="rId16"/>
    <p:sldLayoutId id="2147484064" r:id="rId17"/>
    <p:sldLayoutId id="2147484065" r:id="rId18"/>
    <p:sldLayoutId id="2147484066" r:id="rId19"/>
    <p:sldLayoutId id="2147484067" r:id="rId20"/>
    <p:sldLayoutId id="2147484068" r:id="rId21"/>
    <p:sldLayoutId id="2147484069" r:id="rId22"/>
    <p:sldLayoutId id="2147484070" r:id="rId23"/>
    <p:sldLayoutId id="2147484071" r:id="rId24"/>
    <p:sldLayoutId id="2147484072" r:id="rId25"/>
    <p:sldLayoutId id="2147484073" r:id="rId26"/>
    <p:sldLayoutId id="2147484074" r:id="rId27"/>
    <p:sldLayoutId id="2147484075" r:id="rId28"/>
    <p:sldLayoutId id="2147484076" r:id="rId29"/>
    <p:sldLayoutId id="2147484077" r:id="rId30"/>
    <p:sldLayoutId id="2147484078" r:id="rId31"/>
  </p:sldLayoutIdLst>
  <p:transition>
    <p:fade/>
  </p:transition>
  <p:hf hdr="0" dt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lang="en-US" sz="3600" b="0" i="0" kern="1200" cap="none" spc="0" baseline="0" dirty="0" smtClean="0">
          <a:solidFill>
            <a:schemeClr val="tx1"/>
          </a:solidFill>
          <a:latin typeface="Garamond" panose="02020404030301010803" pitchFamily="18" charset="0"/>
          <a:ea typeface="Helvetica Neue" panose="02000503000000020004" pitchFamily="2" charset="0"/>
          <a:cs typeface="Arial" panose="020B0604020202020204" pitchFamily="34" charset="0"/>
        </a:defRPr>
      </a:lvl1pPr>
    </p:titleStyle>
    <p:bodyStyle>
      <a:lvl1pPr marL="233357" indent="-23335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1pPr>
      <a:lvl2pPr marL="522275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.AppleSystemUIFont" charset="0"/>
        <a:buChar char="-"/>
        <a:tabLst/>
        <a:defRPr lang="en-US" sz="20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2pPr>
      <a:lvl3pPr marL="746106" indent="-166684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3pPr>
      <a:lvl4pPr marL="979463" indent="-173034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.AppleSystemUIFont" charset="0"/>
        <a:buChar char="-"/>
        <a:tabLst/>
        <a:defRPr lang="en-US" sz="16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4pPr>
      <a:lvl5pPr marL="1312830" indent="-227007" algn="l" defTabSz="640064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2" y="4852597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School of Pharmacy Strategic Plan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7" y="4840129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468756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Freeform 77"/>
          <p:cNvSpPr>
            <a:spLocks/>
          </p:cNvSpPr>
          <p:nvPr userDrawn="1"/>
        </p:nvSpPr>
        <p:spPr bwMode="auto">
          <a:xfrm>
            <a:off x="8393113" y="4800601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b="0" i="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7A11AC4-0317-9648-9B11-2E4A9F794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685" y="1401417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EA57C94-8CEE-E147-BA04-64415375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/>
              <a:t>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416804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  <p:sldLayoutId id="2147484091" r:id="rId12"/>
    <p:sldLayoutId id="2147484092" r:id="rId13"/>
    <p:sldLayoutId id="2147484093" r:id="rId14"/>
    <p:sldLayoutId id="2147484094" r:id="rId15"/>
    <p:sldLayoutId id="2147484095" r:id="rId16"/>
    <p:sldLayoutId id="2147484096" r:id="rId17"/>
    <p:sldLayoutId id="2147484097" r:id="rId18"/>
    <p:sldLayoutId id="2147484098" r:id="rId19"/>
    <p:sldLayoutId id="2147484099" r:id="rId20"/>
    <p:sldLayoutId id="2147484100" r:id="rId21"/>
    <p:sldLayoutId id="2147484101" r:id="rId22"/>
    <p:sldLayoutId id="2147484102" r:id="rId23"/>
    <p:sldLayoutId id="2147484103" r:id="rId24"/>
    <p:sldLayoutId id="2147484104" r:id="rId25"/>
    <p:sldLayoutId id="2147484105" r:id="rId26"/>
    <p:sldLayoutId id="2147484106" r:id="rId27"/>
    <p:sldLayoutId id="2147484107" r:id="rId28"/>
    <p:sldLayoutId id="2147484108" r:id="rId29"/>
    <p:sldLayoutId id="2147484109" r:id="rId30"/>
    <p:sldLayoutId id="2147484110" r:id="rId31"/>
    <p:sldLayoutId id="2147484111" r:id="rId32"/>
    <p:sldLayoutId id="2147484112" r:id="rId33"/>
    <p:sldLayoutId id="2147484114" r:id="rId34"/>
  </p:sldLayoutIdLst>
  <p:transition>
    <p:fade/>
  </p:transition>
  <p:hf hdr="0" dt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lang="en-US" sz="3600" b="0" i="0" kern="1200" cap="none" spc="0" baseline="0" dirty="0" smtClean="0">
          <a:solidFill>
            <a:schemeClr val="tx1"/>
          </a:solidFill>
          <a:latin typeface="Garamond" panose="02020404030301010803" pitchFamily="18" charset="0"/>
          <a:ea typeface="Helvetica Neue" panose="02000503000000020004" pitchFamily="2" charset="0"/>
          <a:cs typeface="Arial" panose="020B0604020202020204" pitchFamily="34" charset="0"/>
        </a:defRPr>
      </a:lvl1pPr>
    </p:titleStyle>
    <p:bodyStyle>
      <a:lvl1pPr marL="233357" indent="-23335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1pPr>
      <a:lvl2pPr marL="522275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.AppleSystemUIFont" charset="0"/>
        <a:buChar char="-"/>
        <a:tabLst/>
        <a:defRPr lang="en-US" sz="20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2pPr>
      <a:lvl3pPr marL="746106" indent="-166684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3pPr>
      <a:lvl4pPr marL="979463" indent="-173034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.AppleSystemUIFont" charset="0"/>
        <a:buChar char="-"/>
        <a:tabLst/>
        <a:defRPr lang="en-US" sz="16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4pPr>
      <a:lvl5pPr marL="1312830" indent="-227007" algn="l" defTabSz="640064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8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2.jpeg"/><Relationship Id="rId5" Type="http://schemas.openxmlformats.org/officeDocument/2006/relationships/image" Target="../media/image91.jpg"/><Relationship Id="rId4" Type="http://schemas.openxmlformats.org/officeDocument/2006/relationships/image" Target="../media/image9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94.png"/><Relationship Id="rId7" Type="http://schemas.openxmlformats.org/officeDocument/2006/relationships/image" Target="../media/image9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1.jpeg"/><Relationship Id="rId7" Type="http://schemas.openxmlformats.org/officeDocument/2006/relationships/image" Target="../media/image10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3.jpg"/><Relationship Id="rId5" Type="http://schemas.openxmlformats.org/officeDocument/2006/relationships/image" Target="../media/image99.jpg"/><Relationship Id="rId4" Type="http://schemas.openxmlformats.org/officeDocument/2006/relationships/image" Target="../media/image10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7" Type="http://schemas.openxmlformats.org/officeDocument/2006/relationships/image" Target="../media/image1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9.jpg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9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9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9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9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harm.ucsf.edu/retreat" TargetMode="External"/><Relationship Id="rId2" Type="http://schemas.openxmlformats.org/officeDocument/2006/relationships/hyperlink" Target="https://pharmacy.ucsf.edu/about/strategic-plan" TargetMode="External"/><Relationship Id="rId1" Type="http://schemas.openxmlformats.org/officeDocument/2006/relationships/slideLayout" Target="../slideLayouts/slideLayout9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9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14E6A66-0FAE-D346-9194-A8C949B5E5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7890" y="2526000"/>
            <a:ext cx="4972830" cy="1005476"/>
          </a:xfrm>
        </p:spPr>
        <p:txBody>
          <a:bodyPr/>
          <a:lstStyle/>
          <a:p>
            <a:r>
              <a:rPr lang="en-US" b="1" dirty="0"/>
              <a:t>Dean Kathy Giacomini</a:t>
            </a:r>
          </a:p>
          <a:p>
            <a:br>
              <a:rPr lang="en-US" dirty="0"/>
            </a:br>
            <a:r>
              <a:rPr lang="en-US" dirty="0"/>
              <a:t>December 12, 2024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E2954E3-D1F5-ED44-AFDA-512FBA02A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SOP Town Hall</a:t>
            </a:r>
          </a:p>
        </p:txBody>
      </p:sp>
    </p:spTree>
    <p:extLst>
      <p:ext uri="{BB962C8B-B14F-4D97-AF65-F5344CB8AC3E}">
        <p14:creationId xmlns:p14="http://schemas.microsoft.com/office/powerpoint/2010/main" val="373678483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275F3-60AA-32CF-F247-85F74D259BA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72106" y="4840129"/>
            <a:ext cx="246061" cy="116425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7BCC8D0D-EAEC-449D-9161-023DFF90F2E2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3FAF7E6-8D3F-AC28-1836-C99F233422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06761" y="1304319"/>
            <a:ext cx="3826840" cy="2853083"/>
          </a:xfrm>
          <a:prstGeom prst="rect">
            <a:avLst/>
          </a:prstGeom>
          <a:noFill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6E2B6D4-5BB2-CF05-37B6-A515337C8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7" y="529158"/>
            <a:ext cx="7753790" cy="682928"/>
          </a:xfrm>
        </p:spPr>
        <p:txBody>
          <a:bodyPr anchor="b">
            <a:normAutofit fontScale="90000"/>
          </a:bodyPr>
          <a:lstStyle/>
          <a:p>
            <a:r>
              <a:rPr lang="en-US" sz="4400" dirty="0">
                <a:cs typeface="Arial" panose="020B0604020202020204" pitchFamily="34" charset="0"/>
              </a:rPr>
              <a:t>Launched AI-CD3 MS Degree Program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559E1D-F001-5980-99D1-9E53DFE72B52}"/>
              </a:ext>
            </a:extLst>
          </p:cNvPr>
          <p:cNvSpPr txBox="1"/>
          <p:nvPr/>
        </p:nvSpPr>
        <p:spPr bwMode="auto">
          <a:xfrm>
            <a:off x="50777" y="4221766"/>
            <a:ext cx="4538807" cy="18466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200" i="1" dirty="0"/>
              <a:t>AICD3 students + Program Admin at Graduate Division Orientation</a:t>
            </a:r>
          </a:p>
        </p:txBody>
      </p:sp>
      <p:pic>
        <p:nvPicPr>
          <p:cNvPr id="11" name="Picture 10" descr="A group of people standing on stairs&#10;&#10;Description automatically generated">
            <a:extLst>
              <a:ext uri="{FF2B5EF4-FFF2-40B4-BE49-F238E27FC236}">
                <a16:creationId xmlns:a16="http://schemas.microsoft.com/office/drawing/2014/main" id="{A212A012-B3B8-DE80-D2A9-5A2790E2D2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907" y="1304319"/>
            <a:ext cx="3826840" cy="28701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A44C66-48BF-65E4-0BCA-924F30660E7F}"/>
              </a:ext>
            </a:extLst>
          </p:cNvPr>
          <p:cNvSpPr txBox="1"/>
          <p:nvPr/>
        </p:nvSpPr>
        <p:spPr bwMode="auto">
          <a:xfrm>
            <a:off x="5463886" y="4221766"/>
            <a:ext cx="2551981" cy="18466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200" i="1" dirty="0"/>
              <a:t>AICD3 Cohort at Program Orientation</a:t>
            </a:r>
          </a:p>
        </p:txBody>
      </p:sp>
    </p:spTree>
    <p:extLst>
      <p:ext uri="{BB962C8B-B14F-4D97-AF65-F5344CB8AC3E}">
        <p14:creationId xmlns:p14="http://schemas.microsoft.com/office/powerpoint/2010/main" val="67607294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5F433-C8E1-1756-B817-91FAA330E50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C8B664-E8CB-4796-8AE3-A662347EFE38}" type="slidenum">
              <a:rPr lang="en-US" smtClean="0"/>
              <a:t>11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C13EF-3591-7416-B0FF-4B4E31D50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1078" y="1109414"/>
            <a:ext cx="7272237" cy="36321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PharmTech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to PharmD Pathway Program (Sharon Youmans)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Launching in February 2025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Presented to UCSF Health and looking to involve their pharmacy technicians in the program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Ongoing conversations with Jewish Vocational Services about involvement in their workforce development program with UCSF HR</a:t>
            </a:r>
          </a:p>
          <a:p>
            <a:pPr>
              <a:lnSpc>
                <a:spcPct val="100000"/>
              </a:lnSpc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UC Merced- UCSF Pipeline Program (Igor Mitrovic)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Received a $55,000 planning grant from Legacy Health Foundation to help students from 19 Central Valley zip codes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discussions with other URM-serving institutions: Modesto Junior College, Columbia College, and San Francisco State University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28B4D-13D8-8A8C-B96E-8DD2B4FFE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046" y="119514"/>
            <a:ext cx="8163502" cy="722553"/>
          </a:xfrm>
        </p:spPr>
        <p:txBody>
          <a:bodyPr/>
          <a:lstStyle/>
          <a:p>
            <a:r>
              <a:rPr lang="en-US" sz="4400" dirty="0">
                <a:cs typeface="Arial" panose="020B0604020202020204" pitchFamily="34" charset="0"/>
              </a:rPr>
              <a:t>PharmD Pathway Program Updates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3909AB-D3B0-71CA-C19C-8D25E2AF53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05" y="1474937"/>
            <a:ext cx="1197774" cy="1197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D2F23-9C5F-4024-C7D3-63E3D6C331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63" y="3305581"/>
            <a:ext cx="1196616" cy="119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6613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5FB67-5F66-427B-DB8B-0BCC7F37E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139" y="259436"/>
            <a:ext cx="7886700" cy="994172"/>
          </a:xfrm>
        </p:spPr>
        <p:txBody>
          <a:bodyPr>
            <a:noAutofit/>
          </a:bodyPr>
          <a:lstStyle/>
          <a:p>
            <a:r>
              <a:rPr lang="en-US" sz="4000" dirty="0"/>
              <a:t>Les Benet Symposium and Endowed Professorship Celebration – May 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14865-D876-0B8E-EF43-F7BF2AF54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8B664-E8CB-4796-8AE3-A662347EFE38}" type="slidenum">
              <a:rPr lang="en-US" smtClean="0"/>
              <a:t>12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193" y="117365"/>
            <a:ext cx="1278314" cy="127831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217" y="1742601"/>
            <a:ext cx="5135134" cy="26921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52" y="1561936"/>
            <a:ext cx="2693194" cy="307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1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B68D2-C30C-4226-89BB-E3D8059E5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946" y="67754"/>
            <a:ext cx="7934349" cy="1135033"/>
          </a:xfrm>
          <a:solidFill>
            <a:schemeClr val="accent1"/>
          </a:solidFill>
        </p:spPr>
        <p:txBody>
          <a:bodyPr anchor="t">
            <a:noAutofit/>
          </a:bodyPr>
          <a:lstStyle/>
          <a:p>
            <a:pPr algn="l"/>
            <a:r>
              <a:rPr lang="en-US" sz="3200" dirty="0"/>
              <a:t>UCSF School of Pharmacy &amp; UCSF Health</a:t>
            </a:r>
            <a:br>
              <a:rPr lang="en-US" sz="3200" dirty="0"/>
            </a:br>
            <a:r>
              <a:rPr lang="en-US" sz="3200" dirty="0"/>
              <a:t>Val Louie Awards Ceremony - October 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B87627-C2DF-9C6F-C01F-0B4D79933C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81" y="1099895"/>
            <a:ext cx="2844394" cy="1897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1AF4C6-C090-8C35-5EE2-4D7A77E3E1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652" y="1100678"/>
            <a:ext cx="2913650" cy="1943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1ED08C-3592-0BBF-69D9-1CE6C1AAAB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938" y="3071164"/>
            <a:ext cx="2913650" cy="19433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FA3455-0A9E-A329-19BE-1C6C409C7D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14" y="3053486"/>
            <a:ext cx="2869728" cy="1914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52251-9349-0FB2-BCBE-59A690BE93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85" y="1437362"/>
            <a:ext cx="2265586" cy="27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2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41DCE9-D9F7-E15B-C17A-7E9141C16FE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59E68-15CE-E971-538B-770F65A1336D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318357-29D5-4AC1-97DE-68325E15E6F6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7056514-660E-B75B-8969-4AE63D220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F88792-C1B1-5181-58DC-644EEA5515E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E9B910-3333-0DC1-E0D6-F7C05E74D7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67" r="2823"/>
          <a:stretch/>
        </p:blipFill>
        <p:spPr>
          <a:xfrm>
            <a:off x="-152401" y="0"/>
            <a:ext cx="940019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77FF51-8170-031C-575A-87EA74C622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255" y="3651982"/>
            <a:ext cx="1491518" cy="1491518"/>
          </a:xfrm>
          <a:prstGeom prst="rect">
            <a:avLst/>
          </a:prstGeom>
        </p:spPr>
      </p:pic>
      <p:pic>
        <p:nvPicPr>
          <p:cNvPr id="1026" name="Picture 2" descr="QBI | UCSF QBI and QCRG Awarded Initial $67.5 Million from NIAID/NIH to  Develop Novel Therapies Against Viruses with Pandemic Potential">
            <a:extLst>
              <a:ext uri="{FF2B5EF4-FFF2-40B4-BE49-F238E27FC236}">
                <a16:creationId xmlns:a16="http://schemas.microsoft.com/office/drawing/2014/main" id="{FD83100F-D31A-8EC1-8D11-A3186FD07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9537" y="4306447"/>
            <a:ext cx="1967345" cy="64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78814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5700" y="171450"/>
            <a:ext cx="6008690" cy="1484167"/>
          </a:xfrm>
        </p:spPr>
        <p:txBody>
          <a:bodyPr/>
          <a:lstStyle/>
          <a:p>
            <a:r>
              <a:rPr lang="en-US" sz="4000" dirty="0">
                <a:latin typeface="+mj-lt"/>
              </a:rPr>
              <a:t>School of Pharmacy Faculty and Leadership Retreat – September 16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A61A60F-543E-5B32-4D90-78281FD67158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99" y="1834754"/>
            <a:ext cx="5714357" cy="2932509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6B7C45-E0B2-B0F6-C5AD-8BB9AB5E6F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278" y="102394"/>
            <a:ext cx="2635681" cy="22375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ACF27D-F0CF-2AAD-BC9A-06187E2A67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278" y="2508584"/>
            <a:ext cx="2651890" cy="253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5015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EFD0D-F49F-4767-16B0-2C9EFD246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FC3F4D81-1884-6B45-7A7D-E7451D3205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D734A3-B4E2-93F6-2FFF-B4B5ED397C9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5226" y="2897940"/>
            <a:ext cx="1534081" cy="602512"/>
          </a:xfrm>
        </p:spPr>
        <p:txBody>
          <a:bodyPr/>
          <a:lstStyle/>
          <a:p>
            <a:pPr marL="0" indent="0">
              <a:buNone/>
            </a:pPr>
            <a:r>
              <a:rPr lang="en-US" sz="1200" b="1" dirty="0"/>
              <a:t>Akinyemi Oni-Orisan, PharmD, PhD</a:t>
            </a:r>
          </a:p>
          <a:p>
            <a:pPr marL="0" indent="0">
              <a:buNone/>
            </a:pPr>
            <a:endParaRPr lang="en-US" sz="1200" dirty="0"/>
          </a:p>
          <a:p>
            <a:endParaRPr lang="en-US" sz="12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A02116-0588-CAD6-EBB5-13A1FE6FF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85" y="318749"/>
            <a:ext cx="7753790" cy="703511"/>
          </a:xfrm>
          <a:prstGeom prst="rect">
            <a:avLst/>
          </a:prstGeom>
        </p:spPr>
        <p:txBody>
          <a:bodyPr/>
          <a:lstStyle/>
          <a:p>
            <a:r>
              <a:rPr lang="en-US" sz="4400" dirty="0"/>
              <a:t>Faculty Awards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225C010-304F-4A7F-4558-57A55B287443}"/>
              </a:ext>
            </a:extLst>
          </p:cNvPr>
          <p:cNvSpPr txBox="1">
            <a:spLocks/>
          </p:cNvSpPr>
          <p:nvPr/>
        </p:nvSpPr>
        <p:spPr>
          <a:xfrm>
            <a:off x="2005184" y="2908637"/>
            <a:ext cx="1631314" cy="436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200" b="1" dirty="0">
                <a:solidFill>
                  <a:srgbClr val="000000"/>
                </a:solidFill>
                <a:highlight>
                  <a:srgbClr val="FFFFFF"/>
                </a:highlight>
              </a:rPr>
              <a:t>Bani </a:t>
            </a:r>
            <a:r>
              <a:rPr lang="en-US" sz="1200" b="1" dirty="0" err="1">
                <a:solidFill>
                  <a:srgbClr val="000000"/>
                </a:solidFill>
                <a:highlight>
                  <a:srgbClr val="FFFFFF"/>
                </a:highlight>
              </a:rPr>
              <a:t>Tamraz</a:t>
            </a:r>
            <a:r>
              <a:rPr lang="en-US" sz="1200" b="1" dirty="0">
                <a:solidFill>
                  <a:srgbClr val="000000"/>
                </a:solidFill>
                <a:highlight>
                  <a:srgbClr val="FFFFFF"/>
                </a:highlight>
              </a:rPr>
              <a:t>, PharmD, PhD</a:t>
            </a:r>
            <a:endParaRPr lang="en-US" sz="1200" b="1" i="0" dirty="0">
              <a:solidFill>
                <a:srgbClr val="000000"/>
              </a:solidFill>
              <a:effectLst/>
              <a:highlight>
                <a:srgbClr val="FFFFFF"/>
              </a:highlight>
            </a:endParaRPr>
          </a:p>
          <a:p>
            <a:endParaRPr lang="en-US" sz="1200" dirty="0"/>
          </a:p>
          <a:p>
            <a:pPr marL="0" indent="0">
              <a:buFont typeface="Wingdings" charset="2"/>
              <a:buNone/>
            </a:pPr>
            <a:endParaRPr lang="en-US" sz="1200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CCD8BE89-1E8E-AB0E-251A-C50C869F8B85}"/>
              </a:ext>
            </a:extLst>
          </p:cNvPr>
          <p:cNvSpPr txBox="1">
            <a:spLocks/>
          </p:cNvSpPr>
          <p:nvPr/>
        </p:nvSpPr>
        <p:spPr>
          <a:xfrm>
            <a:off x="5522444" y="2963449"/>
            <a:ext cx="1534080" cy="1934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fontAlgn="base">
              <a:buNone/>
            </a:pPr>
            <a:r>
              <a:rPr lang="en-US" sz="12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Stephanie Hsia, PharmD, MA</a:t>
            </a:r>
            <a:endParaRPr lang="en-US" sz="1200" b="1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indent="0" algn="l" rtl="0" fontAlgn="base">
              <a:buNone/>
            </a:pP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</a:rPr>
              <a:t>Innovative Pharmacy Practice Award from the California Society of Health Systems Pharmacists</a:t>
            </a:r>
            <a:endParaRPr lang="en-US" sz="1200" b="0" i="0" dirty="0">
              <a:solidFill>
                <a:srgbClr val="000000"/>
              </a:solidFill>
              <a:effectLst/>
              <a:highlight>
                <a:srgbClr val="FFFFFF"/>
              </a:highlight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68D32A2D-204C-D8D5-4E00-7EDE58740C67}"/>
              </a:ext>
            </a:extLst>
          </p:cNvPr>
          <p:cNvSpPr txBox="1">
            <a:spLocks/>
          </p:cNvSpPr>
          <p:nvPr/>
        </p:nvSpPr>
        <p:spPr>
          <a:xfrm>
            <a:off x="3885138" y="2940224"/>
            <a:ext cx="1534080" cy="14447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fontAlgn="base">
              <a:buNone/>
            </a:pPr>
            <a:r>
              <a:rPr lang="en-US" sz="12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Kathy Giacomini, PhD, </a:t>
            </a:r>
            <a:r>
              <a:rPr lang="en-US" sz="12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BSPharm</a:t>
            </a:r>
            <a:endParaRPr lang="en-US" sz="1200" b="1" i="0" dirty="0">
              <a:solidFill>
                <a:srgbClr val="000000"/>
              </a:solidFill>
              <a:effectLst/>
              <a:highlight>
                <a:srgbClr val="FFFFFF"/>
              </a:highlight>
            </a:endParaRPr>
          </a:p>
          <a:p>
            <a:pPr marL="0" indent="0" algn="l" rtl="0" fontAlgn="base">
              <a:buNone/>
            </a:pPr>
            <a:r>
              <a:rPr lang="en-US" sz="1200" dirty="0"/>
              <a:t>Inducted into American Academy of Arts &amp; Sciences</a:t>
            </a:r>
          </a:p>
          <a:p>
            <a:pPr marL="0" indent="0">
              <a:buFont typeface="Wingdings" charset="2"/>
              <a:buNone/>
            </a:pPr>
            <a:endParaRPr lang="en-US" sz="1200" dirty="0"/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EE0EAB9-1A8C-9DFA-5053-FEEA2F0D5831}"/>
              </a:ext>
            </a:extLst>
          </p:cNvPr>
          <p:cNvSpPr txBox="1">
            <a:spLocks/>
          </p:cNvSpPr>
          <p:nvPr/>
        </p:nvSpPr>
        <p:spPr>
          <a:xfrm>
            <a:off x="7159751" y="2997427"/>
            <a:ext cx="1584751" cy="1704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fontAlgn="base">
              <a:buNone/>
            </a:pPr>
            <a:r>
              <a:rPr lang="en-US" sz="12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Nadav </a:t>
            </a:r>
            <a:r>
              <a:rPr lang="en-US" sz="12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Ahituv</a:t>
            </a:r>
            <a:r>
              <a:rPr lang="en-US" sz="12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, PhD</a:t>
            </a:r>
          </a:p>
          <a:p>
            <a:pPr marL="0" indent="0" algn="l" rtl="0" fontAlgn="base">
              <a:buNone/>
            </a:pPr>
            <a:r>
              <a:rPr lang="en-US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Scientific Achievement Award from the American Society of Human Genetics</a:t>
            </a:r>
          </a:p>
        </p:txBody>
      </p:sp>
      <p:pic>
        <p:nvPicPr>
          <p:cNvPr id="13" name="Picture 1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54EBF13F-3994-46CA-67C0-D8B98CD333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26" y="1339748"/>
            <a:ext cx="1534081" cy="1534081"/>
          </a:xfrm>
          <a:prstGeom prst="rect">
            <a:avLst/>
          </a:prstGeom>
        </p:spPr>
      </p:pic>
      <p:pic>
        <p:nvPicPr>
          <p:cNvPr id="22" name="Picture 21" descr="A person in a suit and tie&#10;&#10;Description automatically generated">
            <a:extLst>
              <a:ext uri="{FF2B5EF4-FFF2-40B4-BE49-F238E27FC236}">
                <a16:creationId xmlns:a16="http://schemas.microsoft.com/office/drawing/2014/main" id="{BADA94A8-9160-4DF8-DA5A-0C0484C062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447" y="1339749"/>
            <a:ext cx="1534081" cy="153408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B58553C-B066-D7D7-1595-8E4A94C6D392}"/>
              </a:ext>
            </a:extLst>
          </p:cNvPr>
          <p:cNvSpPr txBox="1"/>
          <p:nvPr/>
        </p:nvSpPr>
        <p:spPr bwMode="auto">
          <a:xfrm>
            <a:off x="476086" y="3662585"/>
            <a:ext cx="3098442" cy="55399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</a:rPr>
              <a:t>STRIPE Double Helix Award for contributions to pharmacogenomics from the American Society of Pharmacovigilance</a:t>
            </a:r>
            <a:endParaRPr lang="en-US" sz="1200" b="0" i="0" dirty="0">
              <a:solidFill>
                <a:srgbClr val="000000"/>
              </a:solidFill>
              <a:effectLst/>
              <a:highlight>
                <a:srgbClr val="FFFFFF"/>
              </a:highlight>
            </a:endParaRPr>
          </a:p>
        </p:txBody>
      </p:sp>
      <p:pic>
        <p:nvPicPr>
          <p:cNvPr id="25" name="Picture 2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9EDA2805-8CCA-3D69-1D75-44E526429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9980" y="1342043"/>
            <a:ext cx="1534081" cy="1534081"/>
          </a:xfrm>
          <a:prstGeom prst="rect">
            <a:avLst/>
          </a:prstGeom>
        </p:spPr>
      </p:pic>
      <p:pic>
        <p:nvPicPr>
          <p:cNvPr id="29" name="Picture 28" descr="A person with long black hair smiling&#10;&#10;Description automatically generated">
            <a:extLst>
              <a:ext uri="{FF2B5EF4-FFF2-40B4-BE49-F238E27FC236}">
                <a16:creationId xmlns:a16="http://schemas.microsoft.com/office/drawing/2014/main" id="{2B954805-FF0D-C6E6-979C-FB49944DDA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201" y="1339749"/>
            <a:ext cx="1534081" cy="1534081"/>
          </a:xfrm>
          <a:prstGeom prst="rect">
            <a:avLst/>
          </a:prstGeom>
        </p:spPr>
      </p:pic>
      <p:pic>
        <p:nvPicPr>
          <p:cNvPr id="31" name="Picture 30" descr="A person in a white shirt&#10;&#10;Description automatically generated">
            <a:extLst>
              <a:ext uri="{FF2B5EF4-FFF2-40B4-BE49-F238E27FC236}">
                <a16:creationId xmlns:a16="http://schemas.microsoft.com/office/drawing/2014/main" id="{F84E3AB8-4B2F-B5E9-E703-21AA47B5F6A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422" y="1339747"/>
            <a:ext cx="1534081" cy="15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525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DD78634A-0431-A843-877D-0BCA70E0C3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86173" y="5027075"/>
            <a:ext cx="246061" cy="116425"/>
          </a:xfrm>
        </p:spPr>
        <p:txBody>
          <a:bodyPr/>
          <a:lstStyle/>
          <a:p>
            <a:fld id="{7BCC8D0D-EAEC-449D-9161-023DFF90F2E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6B2427-3F63-4545-B143-9F241302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85" y="318750"/>
            <a:ext cx="7753790" cy="570425"/>
          </a:xfrm>
          <a:prstGeom prst="rect">
            <a:avLst/>
          </a:prstGeom>
        </p:spPr>
        <p:txBody>
          <a:bodyPr/>
          <a:lstStyle/>
          <a:p>
            <a:r>
              <a:rPr lang="en-US" sz="4400" dirty="0"/>
              <a:t>Staff SPOT Award Winners</a:t>
            </a:r>
            <a:endParaRPr lang="en-US" sz="4400" dirty="0">
              <a:highlight>
                <a:srgbClr val="FFFF00"/>
              </a:highlight>
            </a:endParaRP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41BFB9FA-D230-724E-9BD7-C0FD3452559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8933" y="2953529"/>
            <a:ext cx="1536191" cy="1704712"/>
          </a:xfrm>
        </p:spPr>
        <p:txBody>
          <a:bodyPr/>
          <a:lstStyle/>
          <a:p>
            <a:pPr marL="0" indent="0" algn="l">
              <a:buNone/>
            </a:pPr>
            <a:r>
              <a:rPr lang="en-US" sz="1200" b="1" i="0" dirty="0">
                <a:solidFill>
                  <a:srgbClr val="3B3B3B"/>
                </a:solidFill>
                <a:effectLst/>
                <a:highlight>
                  <a:srgbClr val="FFFFFF"/>
                </a:highlight>
              </a:rPr>
              <a:t>Laura Armstrong, PhD</a:t>
            </a:r>
          </a:p>
          <a:p>
            <a:pPr marL="0" indent="0" algn="l">
              <a:buNone/>
            </a:pPr>
            <a:r>
              <a:rPr lang="en-US" sz="1200" dirty="0">
                <a:solidFill>
                  <a:srgbClr val="3B3B3B"/>
                </a:solidFill>
                <a:highlight>
                  <a:srgbClr val="FFFFFF"/>
                </a:highlight>
              </a:rPr>
              <a:t>A</a:t>
            </a:r>
            <a:r>
              <a:rPr lang="en-US" sz="1200" i="0" dirty="0">
                <a:solidFill>
                  <a:srgbClr val="3B3B3B"/>
                </a:solidFill>
                <a:effectLst/>
                <a:highlight>
                  <a:srgbClr val="FFFFFF"/>
                </a:highlight>
              </a:rPr>
              <a:t>ssessment </a:t>
            </a:r>
            <a:r>
              <a:rPr lang="en-US" sz="1200" dirty="0">
                <a:solidFill>
                  <a:srgbClr val="3B3B3B"/>
                </a:solidFill>
                <a:highlight>
                  <a:srgbClr val="FFFFFF"/>
                </a:highlight>
              </a:rPr>
              <a:t>A</a:t>
            </a:r>
            <a:r>
              <a:rPr lang="en-US" sz="1200" i="0" dirty="0">
                <a:solidFill>
                  <a:srgbClr val="3B3B3B"/>
                </a:solidFill>
                <a:effectLst/>
                <a:highlight>
                  <a:srgbClr val="FFFFFF"/>
                </a:highlight>
              </a:rPr>
              <a:t>nalyst</a:t>
            </a:r>
            <a:endParaRPr lang="en-US" sz="1200" dirty="0">
              <a:solidFill>
                <a:srgbClr val="3B3B3B"/>
              </a:solidFill>
              <a:highlight>
                <a:srgbClr val="FFFFFF"/>
              </a:highlight>
            </a:endParaRPr>
          </a:p>
          <a:p>
            <a:pPr marL="0" indent="0" algn="l">
              <a:buNone/>
            </a:pPr>
            <a:r>
              <a:rPr lang="en-US" sz="1200" i="0" dirty="0">
                <a:solidFill>
                  <a:srgbClr val="3B3B3B"/>
                </a:solidFill>
                <a:effectLst/>
                <a:highlight>
                  <a:srgbClr val="FFFFFF"/>
                </a:highlight>
              </a:rPr>
              <a:t>Dean’s Office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B65B9B50-FE34-DD06-10E1-4DF4E404A374}"/>
              </a:ext>
            </a:extLst>
          </p:cNvPr>
          <p:cNvSpPr txBox="1">
            <a:spLocks/>
          </p:cNvSpPr>
          <p:nvPr/>
        </p:nvSpPr>
        <p:spPr>
          <a:xfrm>
            <a:off x="1781322" y="2953529"/>
            <a:ext cx="1536190" cy="1704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1200" b="1" i="0" dirty="0">
                <a:solidFill>
                  <a:srgbClr val="3B3B3B"/>
                </a:solidFill>
                <a:effectLst/>
                <a:highlight>
                  <a:srgbClr val="FFFFFF"/>
                </a:highlight>
              </a:rPr>
              <a:t>Christina Chen</a:t>
            </a:r>
          </a:p>
          <a:p>
            <a:pPr marL="0" indent="0" algn="l">
              <a:buNone/>
            </a:pPr>
            <a:r>
              <a:rPr lang="en-US" sz="1200" dirty="0">
                <a:solidFill>
                  <a:srgbClr val="3B3B3B"/>
                </a:solidFill>
                <a:highlight>
                  <a:srgbClr val="FFFFFF"/>
                </a:highlight>
              </a:rPr>
              <a:t>P</a:t>
            </a:r>
            <a:r>
              <a:rPr lang="en-US" sz="1200" i="0" dirty="0">
                <a:solidFill>
                  <a:srgbClr val="3B3B3B"/>
                </a:solidFill>
                <a:effectLst/>
                <a:highlight>
                  <a:srgbClr val="FFFFFF"/>
                </a:highlight>
              </a:rPr>
              <a:t>ost-Award </a:t>
            </a:r>
            <a:r>
              <a:rPr lang="en-US" sz="1200" dirty="0">
                <a:solidFill>
                  <a:srgbClr val="3B3B3B"/>
                </a:solidFill>
                <a:highlight>
                  <a:srgbClr val="FFFFFF"/>
                </a:highlight>
              </a:rPr>
              <a:t>A</a:t>
            </a:r>
            <a:r>
              <a:rPr lang="en-US" sz="1200" i="0" dirty="0">
                <a:solidFill>
                  <a:srgbClr val="3B3B3B"/>
                </a:solidFill>
                <a:effectLst/>
                <a:highlight>
                  <a:srgbClr val="FFFFFF"/>
                </a:highlight>
              </a:rPr>
              <a:t>nalyst</a:t>
            </a:r>
            <a:endParaRPr lang="en-US" sz="1200" dirty="0">
              <a:solidFill>
                <a:srgbClr val="3B3B3B"/>
              </a:solidFill>
              <a:highlight>
                <a:srgbClr val="FFFFFF"/>
              </a:highlight>
            </a:endParaRPr>
          </a:p>
          <a:p>
            <a:pPr marL="0" indent="0" algn="l">
              <a:buNone/>
            </a:pPr>
            <a:r>
              <a:rPr lang="en-US" sz="1200" i="0" dirty="0">
                <a:solidFill>
                  <a:srgbClr val="3B3B3B"/>
                </a:solidFill>
                <a:effectLst/>
                <a:highlight>
                  <a:srgbClr val="FFFFFF"/>
                </a:highlight>
              </a:rPr>
              <a:t>Bioengineering and Therapeutic Sciences</a:t>
            </a:r>
          </a:p>
          <a:p>
            <a:pPr marL="0" indent="0">
              <a:buFont typeface="Wingdings" charset="2"/>
              <a:buNone/>
            </a:pPr>
            <a:br>
              <a:rPr lang="en-US" sz="1200" dirty="0">
                <a:solidFill>
                  <a:srgbClr val="242424"/>
                </a:solidFill>
                <a:highlight>
                  <a:srgbClr val="FFFFFF"/>
                </a:highlight>
              </a:rPr>
            </a:br>
            <a:endParaRPr lang="en-US" sz="1200" dirty="0"/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12225946-DD2E-FAA1-9402-5BB3347AC82B}"/>
              </a:ext>
            </a:extLst>
          </p:cNvPr>
          <p:cNvSpPr txBox="1">
            <a:spLocks/>
          </p:cNvSpPr>
          <p:nvPr/>
        </p:nvSpPr>
        <p:spPr>
          <a:xfrm>
            <a:off x="3439918" y="2953529"/>
            <a:ext cx="1693741" cy="1704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buNone/>
            </a:pPr>
            <a:r>
              <a:rPr lang="en-US" sz="12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Lisa Duca, MBA </a:t>
            </a:r>
          </a:p>
          <a:p>
            <a:pPr marL="0" marR="0" lvl="0" indent="0">
              <a:buNone/>
            </a:pPr>
            <a:r>
              <a:rPr lang="en-US" sz="1200" kern="10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E</a:t>
            </a: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xecutive </a:t>
            </a:r>
            <a:r>
              <a:rPr lang="en-US" sz="1200" kern="10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A</a:t>
            </a: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nalyst</a:t>
            </a:r>
          </a:p>
          <a:p>
            <a:pPr marL="0" marR="0" lvl="0" indent="0">
              <a:buNone/>
            </a:pP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Clinical Pharmacy </a:t>
            </a: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3D92F4-105D-0423-5FCB-8D9949B427C1}"/>
              </a:ext>
            </a:extLst>
          </p:cNvPr>
          <p:cNvSpPr txBox="1">
            <a:spLocks/>
          </p:cNvSpPr>
          <p:nvPr/>
        </p:nvSpPr>
        <p:spPr>
          <a:xfrm>
            <a:off x="5191664" y="2953529"/>
            <a:ext cx="1583802" cy="1704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buNone/>
            </a:pPr>
            <a:r>
              <a:rPr lang="en-US" sz="12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Julie Erich</a:t>
            </a:r>
            <a:endParaRPr lang="en-US" sz="12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0" marR="0" lvl="0" indent="0">
              <a:buNone/>
            </a:pPr>
            <a:r>
              <a:rPr lang="en-US" sz="1200" kern="10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O</a:t>
            </a: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perations </a:t>
            </a:r>
            <a:r>
              <a:rPr lang="en-US" sz="1200" kern="10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A</a:t>
            </a: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nalyst</a:t>
            </a:r>
          </a:p>
          <a:p>
            <a:pPr marL="0" marR="0" lvl="0" indent="0">
              <a:buNone/>
            </a:pP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Clinical Pharmacy </a:t>
            </a: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0" indent="0">
              <a:buNone/>
            </a:pPr>
            <a:endParaRPr lang="en-US" sz="1200" dirty="0"/>
          </a:p>
          <a:p>
            <a:pPr marL="0" indent="0">
              <a:buFont typeface="Wingdings" charset="2"/>
              <a:buNone/>
            </a:pPr>
            <a:endParaRPr lang="en-US" sz="1200" dirty="0"/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A28DD6FD-788A-9ADB-BB65-EB4324C7E68F}"/>
              </a:ext>
            </a:extLst>
          </p:cNvPr>
          <p:cNvSpPr txBox="1">
            <a:spLocks/>
          </p:cNvSpPr>
          <p:nvPr/>
        </p:nvSpPr>
        <p:spPr>
          <a:xfrm>
            <a:off x="6887343" y="2953529"/>
            <a:ext cx="1536190" cy="1536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buNone/>
            </a:pPr>
            <a:r>
              <a:rPr lang="en-US" sz="12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Isaac </a:t>
            </a:r>
            <a:r>
              <a:rPr lang="en-US" sz="1200" b="1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Kaijankoski</a:t>
            </a:r>
            <a:r>
              <a:rPr lang="en-US" sz="12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, MBA, MA</a:t>
            </a:r>
          </a:p>
          <a:p>
            <a:pPr marL="0" marR="0" lvl="0" indent="0">
              <a:buNone/>
            </a:pPr>
            <a:r>
              <a:rPr lang="en-US" sz="1200" kern="10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PSPG P</a:t>
            </a: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rogram </a:t>
            </a:r>
            <a:r>
              <a:rPr lang="en-US" sz="1200" kern="10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M</a:t>
            </a: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anager</a:t>
            </a:r>
          </a:p>
          <a:p>
            <a:pPr marL="0" marR="0" lvl="0" indent="0">
              <a:buNone/>
            </a:pP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Pharmaceutical Chemistry </a:t>
            </a: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0" indent="0" algn="l" rtl="0" fontAlgn="base">
              <a:buNone/>
            </a:pPr>
            <a:endParaRPr lang="en-US" sz="1200" dirty="0"/>
          </a:p>
          <a:p>
            <a:endParaRPr lang="en-US" sz="1200" dirty="0"/>
          </a:p>
          <a:p>
            <a:pPr marL="0" indent="0">
              <a:buFont typeface="Wingdings" charset="2"/>
              <a:buNone/>
            </a:pPr>
            <a:endParaRPr lang="en-US" sz="1200" dirty="0"/>
          </a:p>
        </p:txBody>
      </p:sp>
      <p:pic>
        <p:nvPicPr>
          <p:cNvPr id="5" name="Picture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E37B5B4-111A-E778-39B4-0D29FEF41B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067" y="1330890"/>
            <a:ext cx="1536192" cy="1536192"/>
          </a:xfrm>
          <a:prstGeom prst="rect">
            <a:avLst/>
          </a:prstGeom>
        </p:spPr>
      </p:pic>
      <p:pic>
        <p:nvPicPr>
          <p:cNvPr id="9" name="Picture 8" descr="A person wearing glasses and a black and white dress&#10;&#10;Description automatically generated">
            <a:extLst>
              <a:ext uri="{FF2B5EF4-FFF2-40B4-BE49-F238E27FC236}">
                <a16:creationId xmlns:a16="http://schemas.microsoft.com/office/drawing/2014/main" id="{53E93C77-3FD2-4C1F-37AB-2F407FE454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31" y="1330890"/>
            <a:ext cx="1536192" cy="1536192"/>
          </a:xfrm>
          <a:prstGeom prst="rect">
            <a:avLst/>
          </a:prstGeom>
        </p:spPr>
      </p:pic>
      <p:pic>
        <p:nvPicPr>
          <p:cNvPr id="11" name="Picture 10" descr="A person in a black shirt&#10;&#10;Description automatically generated">
            <a:extLst>
              <a:ext uri="{FF2B5EF4-FFF2-40B4-BE49-F238E27FC236}">
                <a16:creationId xmlns:a16="http://schemas.microsoft.com/office/drawing/2014/main" id="{375A9FA0-9474-6483-9BCD-8AE6924F8A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640" y="1341090"/>
            <a:ext cx="1536192" cy="1536192"/>
          </a:xfrm>
          <a:prstGeom prst="rect">
            <a:avLst/>
          </a:prstGeom>
        </p:spPr>
      </p:pic>
      <p:pic>
        <p:nvPicPr>
          <p:cNvPr id="10" name="Picture 9" descr="A blue square with white lines&#10;&#10;Description automatically generated with medium confidence">
            <a:extLst>
              <a:ext uri="{FF2B5EF4-FFF2-40B4-BE49-F238E27FC236}">
                <a16:creationId xmlns:a16="http://schemas.microsoft.com/office/drawing/2014/main" id="{9160AE4C-0322-D15B-41B3-D3E4881C1C2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513" y="1597173"/>
            <a:ext cx="896556" cy="896556"/>
          </a:xfrm>
          <a:prstGeom prst="rect">
            <a:avLst/>
          </a:prstGeom>
        </p:spPr>
      </p:pic>
      <p:pic>
        <p:nvPicPr>
          <p:cNvPr id="14" name="Picture 13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DEB47B30-02A4-4469-D9A4-167B1A678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3371" y="1341090"/>
            <a:ext cx="1536192" cy="1536192"/>
          </a:xfrm>
          <a:prstGeom prst="rect">
            <a:avLst/>
          </a:prstGeom>
        </p:spPr>
      </p:pic>
      <p:pic>
        <p:nvPicPr>
          <p:cNvPr id="6" name="Picture 5" descr="A white surface with black dots&#10;&#10;Description automatically generated with medium confidence">
            <a:extLst>
              <a:ext uri="{FF2B5EF4-FFF2-40B4-BE49-F238E27FC236}">
                <a16:creationId xmlns:a16="http://schemas.microsoft.com/office/drawing/2014/main" id="{A5591995-15FB-17ED-9022-BA26ADA6E7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7261" y="1586971"/>
            <a:ext cx="1078992" cy="1078992"/>
          </a:xfrm>
          <a:prstGeom prst="rect">
            <a:avLst/>
          </a:prstGeom>
        </p:spPr>
      </p:pic>
      <p:pic>
        <p:nvPicPr>
          <p:cNvPr id="13" name="Picture 12" descr="A person with curly brown hair wearing a black jacket&#10;&#10;Description automatically generated">
            <a:extLst>
              <a:ext uri="{FF2B5EF4-FFF2-40B4-BE49-F238E27FC236}">
                <a16:creationId xmlns:a16="http://schemas.microsoft.com/office/drawing/2014/main" id="{B13B2BFA-3F00-0DB0-3D75-C153A83CB9C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0285" y="1330890"/>
            <a:ext cx="1533009" cy="15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0811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0B655-FA8D-5E73-771E-E68A6965B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ECCD5E3-11A7-671F-6D44-2025F74F95E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56BEDE07-5A9A-B4C8-6F5F-B4B8FC65DCF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136480" y="2803861"/>
            <a:ext cx="1531608" cy="1400994"/>
          </a:xfrm>
        </p:spPr>
        <p:txBody>
          <a:bodyPr/>
          <a:lstStyle/>
          <a:p>
            <a:pPr marL="0" indent="0">
              <a:buNone/>
            </a:pPr>
            <a:r>
              <a:rPr lang="en-US" sz="12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Peter Lu</a:t>
            </a: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Faculty </a:t>
            </a:r>
            <a:r>
              <a:rPr lang="en-US" sz="1200" kern="10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S</a:t>
            </a: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upport </a:t>
            </a:r>
            <a:r>
              <a:rPr lang="en-US" sz="1200" kern="10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A</a:t>
            </a: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nalyst</a:t>
            </a:r>
          </a:p>
          <a:p>
            <a:pPr marL="0" indent="0">
              <a:buNone/>
            </a:pP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Bioengineering and Therapeutic Sciences</a:t>
            </a: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0" indent="0" algn="l">
              <a:buNone/>
            </a:pPr>
            <a:endParaRPr lang="en-US" sz="1200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86634182-9604-C4E4-9D3B-850843EB14AD}"/>
              </a:ext>
            </a:extLst>
          </p:cNvPr>
          <p:cNvSpPr txBox="1">
            <a:spLocks/>
          </p:cNvSpPr>
          <p:nvPr/>
        </p:nvSpPr>
        <p:spPr>
          <a:xfrm>
            <a:off x="1664953" y="2803861"/>
            <a:ext cx="1531606" cy="1400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Thuy Le</a:t>
            </a: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Contracts and Grants </a:t>
            </a:r>
            <a:r>
              <a:rPr lang="en-US" sz="1200" kern="10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S</a:t>
            </a: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pecialist</a:t>
            </a:r>
          </a:p>
          <a:p>
            <a:pPr marL="0" indent="0">
              <a:buNone/>
            </a:pP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California Poison Control System</a:t>
            </a: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0" indent="0">
              <a:buFont typeface="Wingdings" charset="2"/>
              <a:buNone/>
            </a:pPr>
            <a:br>
              <a:rPr lang="en-US" sz="1200" dirty="0">
                <a:solidFill>
                  <a:srgbClr val="242424"/>
                </a:solidFill>
                <a:highlight>
                  <a:srgbClr val="FFFFFF"/>
                </a:highlight>
              </a:rPr>
            </a:br>
            <a:endParaRPr lang="en-US" sz="1200" dirty="0"/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AFE16FCB-4A75-0B0D-1DA7-6DC790A57396}"/>
              </a:ext>
            </a:extLst>
          </p:cNvPr>
          <p:cNvSpPr txBox="1">
            <a:spLocks/>
          </p:cNvSpPr>
          <p:nvPr/>
        </p:nvSpPr>
        <p:spPr>
          <a:xfrm>
            <a:off x="188838" y="2828186"/>
            <a:ext cx="1536192" cy="1400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buNone/>
            </a:pPr>
            <a:r>
              <a:rPr lang="en-US" sz="12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Desiree </a:t>
            </a:r>
            <a:r>
              <a:rPr lang="en-US" sz="1200" b="1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Khu</a:t>
            </a: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, </a:t>
            </a:r>
            <a:r>
              <a:rPr lang="en-US" sz="12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MBA</a:t>
            </a:r>
          </a:p>
          <a:p>
            <a:pPr marL="0" marR="0" lvl="0" indent="0">
              <a:buNone/>
            </a:pP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Research </a:t>
            </a:r>
            <a:r>
              <a:rPr lang="en-US" sz="1200" kern="10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L</a:t>
            </a: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iaison</a:t>
            </a:r>
            <a:endParaRPr lang="en-US" sz="1200" kern="100" dirty="0">
              <a:solidFill>
                <a:srgbClr val="000000"/>
              </a:solidFill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0" marR="0" lvl="0" indent="0">
              <a:buNone/>
            </a:pP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Bioengineering and Therapeutic Sciences </a:t>
            </a: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endParaRPr lang="en-US" sz="1200" dirty="0"/>
          </a:p>
          <a:p>
            <a:pPr marL="0" indent="0">
              <a:buFont typeface="Wingdings" charset="2"/>
              <a:buNone/>
            </a:pPr>
            <a:endParaRPr lang="en-US" sz="1200" dirty="0"/>
          </a:p>
        </p:txBody>
      </p:sp>
      <p:pic>
        <p:nvPicPr>
          <p:cNvPr id="5" name="Picture 4" descr="A person standing in front of a cliff&#10;&#10;Description automatically generated">
            <a:extLst>
              <a:ext uri="{FF2B5EF4-FFF2-40B4-BE49-F238E27FC236}">
                <a16:creationId xmlns:a16="http://schemas.microsoft.com/office/drawing/2014/main" id="{BE02FABE-7E71-50A0-DE82-E9B1EDA61C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65" y="1438005"/>
            <a:ext cx="1250750" cy="1250750"/>
          </a:xfrm>
          <a:prstGeom prst="rect">
            <a:avLst/>
          </a:prstGeom>
        </p:spPr>
      </p:pic>
      <p:pic>
        <p:nvPicPr>
          <p:cNvPr id="9" name="Picture 8" descr="A person taking a selfie&#10;&#10;Description automatically generated">
            <a:extLst>
              <a:ext uri="{FF2B5EF4-FFF2-40B4-BE49-F238E27FC236}">
                <a16:creationId xmlns:a16="http://schemas.microsoft.com/office/drawing/2014/main" id="{1CCD94EC-AFE4-C980-6A4C-27555CDE16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559" y="1438005"/>
            <a:ext cx="1250750" cy="1250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8B1B73-1D78-D59A-AE7F-AB193B05CD87}"/>
              </a:ext>
            </a:extLst>
          </p:cNvPr>
          <p:cNvSpPr txBox="1"/>
          <p:nvPr/>
        </p:nvSpPr>
        <p:spPr bwMode="auto">
          <a:xfrm>
            <a:off x="6180414" y="2828186"/>
            <a:ext cx="1430732" cy="115416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Jeanie Tran</a:t>
            </a:r>
          </a:p>
          <a:p>
            <a:pPr>
              <a:spcAft>
                <a:spcPts val="600"/>
              </a:spcAft>
            </a:pPr>
            <a:r>
              <a:rPr lang="en-US" sz="1200" kern="10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R</a:t>
            </a: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esearch </a:t>
            </a:r>
            <a:r>
              <a:rPr lang="en-US" sz="1200" kern="10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A</a:t>
            </a: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dministrator</a:t>
            </a:r>
          </a:p>
          <a:p>
            <a:pPr>
              <a:spcAft>
                <a:spcPts val="600"/>
              </a:spcAft>
            </a:pP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Clinical Pharmacy </a:t>
            </a: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1200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1CC154-5694-76BC-DA0A-58C8788CD1BD}"/>
              </a:ext>
            </a:extLst>
          </p:cNvPr>
          <p:cNvSpPr txBox="1"/>
          <p:nvPr/>
        </p:nvSpPr>
        <p:spPr bwMode="auto">
          <a:xfrm>
            <a:off x="4668086" y="2838563"/>
            <a:ext cx="1503115" cy="107721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Ali Sasan, PhD</a:t>
            </a:r>
            <a:r>
              <a:rPr lang="en-US" sz="1200" dirty="0"/>
              <a:t> </a:t>
            </a:r>
          </a:p>
          <a:p>
            <a:pPr>
              <a:spcAft>
                <a:spcPts val="600"/>
              </a:spcAft>
            </a:pPr>
            <a:r>
              <a:rPr lang="en-US" sz="1200" dirty="0"/>
              <a:t>Financial Services Analyst</a:t>
            </a:r>
          </a:p>
          <a:p>
            <a:pPr>
              <a:spcAft>
                <a:spcPts val="600"/>
              </a:spcAft>
            </a:pPr>
            <a:r>
              <a:rPr lang="en-US" sz="1200" dirty="0"/>
              <a:t>Quantitative Biosciences Institute</a:t>
            </a:r>
          </a:p>
        </p:txBody>
      </p:sp>
      <p:pic>
        <p:nvPicPr>
          <p:cNvPr id="14" name="Picture 13" descr="A white surface with black dots&#10;&#10;Description automatically generated with medium confidence">
            <a:extLst>
              <a:ext uri="{FF2B5EF4-FFF2-40B4-BE49-F238E27FC236}">
                <a16:creationId xmlns:a16="http://schemas.microsoft.com/office/drawing/2014/main" id="{9B80645F-B687-D068-436C-960F5EE6E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088" y="1438005"/>
            <a:ext cx="1250750" cy="1250750"/>
          </a:xfrm>
          <a:prstGeom prst="rect">
            <a:avLst/>
          </a:prstGeom>
        </p:spPr>
      </p:pic>
      <p:pic>
        <p:nvPicPr>
          <p:cNvPr id="18" name="Picture 17" descr="A person in a graduation gown&#10;&#10;Description automatically generated">
            <a:extLst>
              <a:ext uri="{FF2B5EF4-FFF2-40B4-BE49-F238E27FC236}">
                <a16:creationId xmlns:a16="http://schemas.microsoft.com/office/drawing/2014/main" id="{F34DECFE-FC4B-A9C8-6E5A-2356CFC8BC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5030" y="1438005"/>
            <a:ext cx="1250750" cy="1250750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2E7B9B17-B819-72FC-D988-A45E3F710352}"/>
              </a:ext>
            </a:extLst>
          </p:cNvPr>
          <p:cNvSpPr txBox="1">
            <a:spLocks/>
          </p:cNvSpPr>
          <p:nvPr/>
        </p:nvSpPr>
        <p:spPr>
          <a:xfrm>
            <a:off x="453585" y="318750"/>
            <a:ext cx="7753790" cy="5704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b="0" kern="1200" cap="none" spc="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sz="4400" dirty="0"/>
              <a:t>Staff SPOT Award Winners</a:t>
            </a:r>
            <a:endParaRPr lang="en-US" sz="4400" dirty="0">
              <a:highlight>
                <a:srgbClr val="FFFF00"/>
              </a:highlight>
            </a:endParaRPr>
          </a:p>
        </p:txBody>
      </p:sp>
      <p:pic>
        <p:nvPicPr>
          <p:cNvPr id="3" name="Picture 2" descr="A person with long black hair&#10;&#10;Description automatically generated">
            <a:extLst>
              <a:ext uri="{FF2B5EF4-FFF2-40B4-BE49-F238E27FC236}">
                <a16:creationId xmlns:a16="http://schemas.microsoft.com/office/drawing/2014/main" id="{0B968D4D-A377-BB3D-54B6-FC34463B5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9617" y="1438005"/>
            <a:ext cx="1250750" cy="1250750"/>
          </a:xfrm>
          <a:prstGeom prst="rect">
            <a:avLst/>
          </a:prstGeom>
        </p:spPr>
      </p:pic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F3DF220D-F405-1AC0-50ED-8D8E074DAB3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1146" y="1434278"/>
            <a:ext cx="1250749" cy="12507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79DFB1-BBB8-51FB-DE6D-BCB3BAEA2086}"/>
              </a:ext>
            </a:extLst>
          </p:cNvPr>
          <p:cNvSpPr txBox="1"/>
          <p:nvPr/>
        </p:nvSpPr>
        <p:spPr bwMode="auto">
          <a:xfrm>
            <a:off x="7650837" y="2828186"/>
            <a:ext cx="1250749" cy="115416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Katherine Tam</a:t>
            </a:r>
          </a:p>
          <a:p>
            <a:pPr>
              <a:spcAft>
                <a:spcPts val="600"/>
              </a:spcAft>
            </a:pPr>
            <a:r>
              <a:rPr lang="en-US" sz="1200" kern="10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Communications Director</a:t>
            </a:r>
            <a:endParaRPr lang="en-US" sz="12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2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Dean’s Office</a:t>
            </a: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20699279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CA995-F383-40DC-10C2-BE8FBFE54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4DED9575-3775-97BD-9869-2E4F9124BF4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E18F5D-AFAA-4669-97AD-546AB85A0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85" y="318750"/>
            <a:ext cx="7753790" cy="570425"/>
          </a:xfrm>
          <a:prstGeom prst="rect">
            <a:avLst/>
          </a:prstGeom>
        </p:spPr>
        <p:txBody>
          <a:bodyPr/>
          <a:lstStyle/>
          <a:p>
            <a:r>
              <a:rPr lang="en-US" sz="4400" dirty="0"/>
              <a:t>Student Awards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7C6701CA-9FB2-BE2C-E031-19F49F16F73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06065" y="2596540"/>
            <a:ext cx="1476892" cy="2163249"/>
          </a:xfrm>
        </p:spPr>
        <p:txBody>
          <a:bodyPr/>
          <a:lstStyle/>
          <a:p>
            <a:pPr marL="0" indent="0" algn="l">
              <a:buNone/>
            </a:pPr>
            <a:r>
              <a:rPr lang="en-US" sz="1200" b="1" i="0" dirty="0">
                <a:solidFill>
                  <a:srgbClr val="3B3B3B"/>
                </a:solidFill>
                <a:effectLst/>
                <a:highlight>
                  <a:srgbClr val="FFFFFF"/>
                </a:highlight>
              </a:rPr>
              <a:t>Elizabeth Cheung</a:t>
            </a:r>
          </a:p>
          <a:p>
            <a:pPr marL="0" indent="0">
              <a:buNone/>
            </a:pPr>
            <a:br>
              <a:rPr lang="en-US" sz="1200" dirty="0"/>
            </a:br>
            <a:r>
              <a:rPr lang="en-US" sz="1200" dirty="0"/>
              <a:t>Student Leadership Award from California Society of Health-Systems Pharmacists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128CBAA6-49B8-D760-25D3-A7569949FC29}"/>
              </a:ext>
            </a:extLst>
          </p:cNvPr>
          <p:cNvSpPr txBox="1">
            <a:spLocks/>
          </p:cNvSpPr>
          <p:nvPr/>
        </p:nvSpPr>
        <p:spPr>
          <a:xfrm>
            <a:off x="1582957" y="2583908"/>
            <a:ext cx="1561576" cy="2163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1200" b="1" i="0" dirty="0">
                <a:solidFill>
                  <a:srgbClr val="3B3B3B"/>
                </a:solidFill>
                <a:effectLst/>
                <a:highlight>
                  <a:srgbClr val="FFFFFF"/>
                </a:highlight>
              </a:rPr>
              <a:t>Valerie Htun</a:t>
            </a:r>
            <a:endParaRPr lang="en-US" sz="1200" b="1" dirty="0">
              <a:solidFill>
                <a:srgbClr val="3B3B3B"/>
              </a:solidFill>
              <a:highlight>
                <a:srgbClr val="FFFFFF"/>
              </a:highlight>
            </a:endParaRPr>
          </a:p>
          <a:p>
            <a:pPr marL="0" indent="0" algn="l">
              <a:buNone/>
            </a:pPr>
            <a:br>
              <a:rPr lang="en-US" sz="1200" dirty="0">
                <a:solidFill>
                  <a:srgbClr val="242424"/>
                </a:solidFill>
                <a:highlight>
                  <a:srgbClr val="FFFFFF"/>
                </a:highlight>
              </a:rPr>
            </a:br>
            <a:r>
              <a:rPr lang="en-US" sz="1200" dirty="0"/>
              <a:t>Student Leadership in Health System Practice Award from California Society of Health-Systems Pharmacists</a:t>
            </a:r>
          </a:p>
          <a:p>
            <a:pPr marL="0" indent="0">
              <a:buFont typeface="Wingdings" charset="2"/>
              <a:buNone/>
            </a:pPr>
            <a:endParaRPr lang="en-US" sz="1200" dirty="0"/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2DA658F4-8A3C-BFB3-5AA0-CB3A21248F15}"/>
              </a:ext>
            </a:extLst>
          </p:cNvPr>
          <p:cNvSpPr txBox="1">
            <a:spLocks/>
          </p:cNvSpPr>
          <p:nvPr/>
        </p:nvSpPr>
        <p:spPr>
          <a:xfrm>
            <a:off x="3143596" y="2583908"/>
            <a:ext cx="1371600" cy="800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1200" b="1" i="0" dirty="0">
                <a:solidFill>
                  <a:srgbClr val="3B3B3B"/>
                </a:solidFill>
                <a:effectLst/>
                <a:highlight>
                  <a:srgbClr val="FFFFFF"/>
                </a:highlight>
              </a:rPr>
              <a:t>Isela Lopez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8B869D96-64F0-E3D9-86A0-03FDC9DE47E1}"/>
              </a:ext>
            </a:extLst>
          </p:cNvPr>
          <p:cNvSpPr txBox="1">
            <a:spLocks/>
          </p:cNvSpPr>
          <p:nvPr/>
        </p:nvSpPr>
        <p:spPr>
          <a:xfrm>
            <a:off x="6125988" y="2519544"/>
            <a:ext cx="1561576" cy="431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1200" b="1" i="0" dirty="0">
                <a:solidFill>
                  <a:srgbClr val="3B3B3B"/>
                </a:solidFill>
                <a:effectLst/>
                <a:highlight>
                  <a:srgbClr val="FFFFFF"/>
                </a:highlight>
              </a:rPr>
              <a:t>Immanuel </a:t>
            </a:r>
            <a:r>
              <a:rPr lang="en-US" sz="1200" b="1" i="0" dirty="0" err="1">
                <a:solidFill>
                  <a:srgbClr val="3B3B3B"/>
                </a:solidFill>
                <a:effectLst/>
                <a:highlight>
                  <a:srgbClr val="FFFFFF"/>
                </a:highlight>
              </a:rPr>
              <a:t>Tjahjadi</a:t>
            </a:r>
            <a:endParaRPr lang="en-US" sz="1200" b="1" i="0" dirty="0">
              <a:solidFill>
                <a:srgbClr val="3B3B3B"/>
              </a:solidFill>
              <a:effectLst/>
              <a:highlight>
                <a:srgbClr val="FFFFFF"/>
              </a:highlight>
            </a:endParaRPr>
          </a:p>
          <a:p>
            <a:pPr marL="0" indent="0" algn="l" rtl="0" fontAlgn="base">
              <a:buNone/>
            </a:pPr>
            <a:b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</a:rPr>
            </a:br>
            <a:endParaRPr lang="en-US" sz="1200" dirty="0"/>
          </a:p>
          <a:p>
            <a:endParaRPr lang="en-US" sz="1200" dirty="0"/>
          </a:p>
          <a:p>
            <a:pPr marL="0" indent="0">
              <a:buFont typeface="Wingdings" charset="2"/>
              <a:buNone/>
            </a:pPr>
            <a:endParaRPr lang="en-US" sz="1200" dirty="0"/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94EF7BBC-D949-150C-DA94-BCA5E32476A8}"/>
              </a:ext>
            </a:extLst>
          </p:cNvPr>
          <p:cNvSpPr txBox="1">
            <a:spLocks/>
          </p:cNvSpPr>
          <p:nvPr/>
        </p:nvSpPr>
        <p:spPr>
          <a:xfrm>
            <a:off x="7695712" y="2499889"/>
            <a:ext cx="1103475" cy="560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1200" b="1" i="0" dirty="0">
                <a:solidFill>
                  <a:srgbClr val="3B3B3B"/>
                </a:solidFill>
                <a:effectLst/>
                <a:highlight>
                  <a:srgbClr val="FFFFFF"/>
                </a:highlight>
              </a:rPr>
              <a:t>Keo Chui</a:t>
            </a:r>
            <a:b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</a:rPr>
            </a:br>
            <a:endParaRPr lang="en-US" sz="1200" dirty="0"/>
          </a:p>
          <a:p>
            <a:endParaRPr lang="en-US" sz="1200" dirty="0"/>
          </a:p>
          <a:p>
            <a:pPr marL="0" indent="0">
              <a:buFont typeface="Wingdings" charset="2"/>
              <a:buNone/>
            </a:pPr>
            <a:endParaRPr lang="en-US" sz="1200" dirty="0"/>
          </a:p>
        </p:txBody>
      </p:sp>
      <p:pic>
        <p:nvPicPr>
          <p:cNvPr id="3" name="Picture 2" descr="A person holding a certificate&#10;&#10;Description automatically generated">
            <a:extLst>
              <a:ext uri="{FF2B5EF4-FFF2-40B4-BE49-F238E27FC236}">
                <a16:creationId xmlns:a16="http://schemas.microsoft.com/office/drawing/2014/main" id="{60224BBC-9EC0-03BF-A9AF-1E2F34D84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65" y="1138447"/>
            <a:ext cx="1371600" cy="1371600"/>
          </a:xfrm>
          <a:prstGeom prst="rect">
            <a:avLst/>
          </a:prstGeom>
        </p:spPr>
      </p:pic>
      <p:pic>
        <p:nvPicPr>
          <p:cNvPr id="6" name="Picture 5" descr="A person smiling at camera&#10;&#10;Description automatically generated">
            <a:extLst>
              <a:ext uri="{FF2B5EF4-FFF2-40B4-BE49-F238E27FC236}">
                <a16:creationId xmlns:a16="http://schemas.microsoft.com/office/drawing/2014/main" id="{BC840175-B2D3-D8A9-98AA-6CA8B4E76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661" y="1138447"/>
            <a:ext cx="1371600" cy="1371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F33486-900D-F0EF-9E9B-63A5EA61A83A}"/>
              </a:ext>
            </a:extLst>
          </p:cNvPr>
          <p:cNvSpPr txBox="1"/>
          <p:nvPr/>
        </p:nvSpPr>
        <p:spPr bwMode="auto">
          <a:xfrm>
            <a:off x="6158409" y="3035135"/>
            <a:ext cx="2426634" cy="55399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</a:rPr>
              <a:t>Third place in the American Society of Health-System Pharmacists 29</a:t>
            </a:r>
            <a:r>
              <a:rPr lang="en-US" sz="1200" baseline="30000" dirty="0">
                <a:solidFill>
                  <a:srgbClr val="000000"/>
                </a:solidFill>
                <a:highlight>
                  <a:srgbClr val="FFFFFF"/>
                </a:highlight>
              </a:rPr>
              <a:t>th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</a:rPr>
              <a:t> Clinical Skills Competition</a:t>
            </a:r>
            <a:endParaRPr lang="en-US" sz="1200" dirty="0"/>
          </a:p>
        </p:txBody>
      </p:sp>
      <p:pic>
        <p:nvPicPr>
          <p:cNvPr id="5" name="Picture 4" descr="A person with long brown hair&#10;&#10;Description automatically generated">
            <a:extLst>
              <a:ext uri="{FF2B5EF4-FFF2-40B4-BE49-F238E27FC236}">
                <a16:creationId xmlns:a16="http://schemas.microsoft.com/office/drawing/2014/main" id="{3468AE75-55D9-FBA7-C383-7624D35AB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0069" y="1138447"/>
            <a:ext cx="1371600" cy="1371600"/>
          </a:xfrm>
          <a:prstGeom prst="rect">
            <a:avLst/>
          </a:prstGeom>
        </p:spPr>
      </p:pic>
      <p:pic>
        <p:nvPicPr>
          <p:cNvPr id="10" name="Picture 9" descr="A person with long hair wearing a white jacket&#10;&#10;Description automatically generated">
            <a:extLst>
              <a:ext uri="{FF2B5EF4-FFF2-40B4-BE49-F238E27FC236}">
                <a16:creationId xmlns:a16="http://schemas.microsoft.com/office/drawing/2014/main" id="{E696D76E-B336-3CC9-AF16-17E26BFFB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335" y="1138447"/>
            <a:ext cx="1371600" cy="137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C0AA0A-1F61-E04C-D167-74C4EC2E4A04}"/>
              </a:ext>
            </a:extLst>
          </p:cNvPr>
          <p:cNvSpPr txBox="1"/>
          <p:nvPr/>
        </p:nvSpPr>
        <p:spPr bwMode="auto">
          <a:xfrm>
            <a:off x="4672249" y="2605898"/>
            <a:ext cx="1296686" cy="18466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200" b="1" i="0" dirty="0">
                <a:solidFill>
                  <a:srgbClr val="3B3B3B"/>
                </a:solidFill>
                <a:effectLst/>
                <a:highlight>
                  <a:srgbClr val="FFFFFF"/>
                </a:highlight>
              </a:rPr>
              <a:t>Rhea Misra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9FC09-192C-9489-222F-2D48D65589B6}"/>
              </a:ext>
            </a:extLst>
          </p:cNvPr>
          <p:cNvSpPr txBox="1"/>
          <p:nvPr/>
        </p:nvSpPr>
        <p:spPr bwMode="auto">
          <a:xfrm>
            <a:off x="3232047" y="3035135"/>
            <a:ext cx="2730576" cy="73866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</a:rPr>
              <a:t>First place honors at the Student National Pharmaceutical Association’s National Clinical Skills Competition</a:t>
            </a:r>
            <a:endParaRPr lang="en-US" sz="1200" i="0" dirty="0">
              <a:solidFill>
                <a:srgbClr val="000000"/>
              </a:solidFill>
              <a:effectLst/>
              <a:highlight>
                <a:srgbClr val="FFFFFF"/>
              </a:highlight>
            </a:endParaRPr>
          </a:p>
          <a:p>
            <a:endParaRPr lang="en-US" sz="1200" dirty="0" err="1"/>
          </a:p>
        </p:txBody>
      </p:sp>
      <p:pic>
        <p:nvPicPr>
          <p:cNvPr id="11" name="Picture 10" descr="A person and person smiling at the camera&#10;&#10;Description automatically generated">
            <a:extLst>
              <a:ext uri="{FF2B5EF4-FFF2-40B4-BE49-F238E27FC236}">
                <a16:creationId xmlns:a16="http://schemas.microsoft.com/office/drawing/2014/main" id="{EB1ECF7E-EED5-DEFD-9B45-6612E622FC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3181" y="1138447"/>
            <a:ext cx="2743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7057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6564982"/>
              </p:ext>
            </p:extLst>
          </p:nvPr>
        </p:nvGraphicFramePr>
        <p:xfrm>
          <a:off x="377857" y="1604663"/>
          <a:ext cx="8388286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151">
                  <a:extLst>
                    <a:ext uri="{9D8B030D-6E8A-4147-A177-3AD203B41FA5}">
                      <a16:colId xmlns:a16="http://schemas.microsoft.com/office/drawing/2014/main" val="910587657"/>
                    </a:ext>
                  </a:extLst>
                </a:gridCol>
                <a:gridCol w="6282135">
                  <a:extLst>
                    <a:ext uri="{9D8B030D-6E8A-4147-A177-3AD203B41FA5}">
                      <a16:colId xmlns:a16="http://schemas.microsoft.com/office/drawing/2014/main" val="24759806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6017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3:00 – 3:10 pm	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Dean’s Updates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(Kathy Giacomini)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054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3:10 – 3:25 pm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Plan Update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(Sharon Youmans)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700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3:25 – 3:35 pm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School of Pharmacy Staff Council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(Kim Cantero, Jacqueline Fabius, Karen Hamblett, and Shondell Moody)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86068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3:35 – 3:55 pm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Introduction to Versa and Demo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(Joe Owens)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065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3:55 – 4:00 pm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Open Audience Q&amp;A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143541"/>
                  </a:ext>
                </a:extLst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3585" y="318750"/>
            <a:ext cx="7753790" cy="637853"/>
          </a:xfrm>
        </p:spPr>
        <p:txBody>
          <a:bodyPr/>
          <a:lstStyle/>
          <a:p>
            <a:r>
              <a:rPr lang="en-US" sz="4400" dirty="0"/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142012735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FE645-FB62-034B-9618-8B83A523D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8747EB7F-1A9C-198D-5063-C179EFDEA1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9A3F56-E0C9-178A-B52C-CCDA9CDB7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85" y="318750"/>
            <a:ext cx="7753790" cy="570425"/>
          </a:xfrm>
          <a:prstGeom prst="rect">
            <a:avLst/>
          </a:prstGeom>
        </p:spPr>
        <p:txBody>
          <a:bodyPr/>
          <a:lstStyle/>
          <a:p>
            <a:r>
              <a:rPr lang="en-US" sz="4400" dirty="0"/>
              <a:t>Student Awards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E0DA6658-EA11-B27A-2B1A-7CBD667CBADC}"/>
              </a:ext>
            </a:extLst>
          </p:cNvPr>
          <p:cNvSpPr txBox="1">
            <a:spLocks/>
          </p:cNvSpPr>
          <p:nvPr/>
        </p:nvSpPr>
        <p:spPr>
          <a:xfrm>
            <a:off x="2319739" y="2920576"/>
            <a:ext cx="1414110" cy="431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1200" b="1" i="0" dirty="0">
                <a:solidFill>
                  <a:srgbClr val="3B3B3B"/>
                </a:solidFill>
                <a:effectLst/>
                <a:highlight>
                  <a:srgbClr val="FFFFFF"/>
                </a:highlight>
              </a:rPr>
              <a:t>Maddie Blaauw</a:t>
            </a:r>
          </a:p>
          <a:p>
            <a:pPr marL="0" indent="0" algn="l" rtl="0" fontAlgn="base">
              <a:buNone/>
            </a:pPr>
            <a:b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</a:rPr>
            </a:br>
            <a:endParaRPr lang="en-US" sz="1200" dirty="0"/>
          </a:p>
          <a:p>
            <a:endParaRPr lang="en-US" sz="1200" dirty="0"/>
          </a:p>
          <a:p>
            <a:pPr marL="0" indent="0">
              <a:buFont typeface="Wingdings" charset="2"/>
              <a:buNone/>
            </a:pPr>
            <a:endParaRPr lang="en-US" sz="1200" dirty="0"/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A98DCE78-6B98-4307-6108-1AD349D97997}"/>
              </a:ext>
            </a:extLst>
          </p:cNvPr>
          <p:cNvSpPr txBox="1">
            <a:spLocks/>
          </p:cNvSpPr>
          <p:nvPr/>
        </p:nvSpPr>
        <p:spPr>
          <a:xfrm>
            <a:off x="4297623" y="2920576"/>
            <a:ext cx="1680974" cy="560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1200" b="1" i="0" dirty="0">
                <a:solidFill>
                  <a:srgbClr val="3B3B3B"/>
                </a:solidFill>
                <a:effectLst/>
                <a:highlight>
                  <a:srgbClr val="FFFFFF"/>
                </a:highlight>
              </a:rPr>
              <a:t>Jacqueline Williams</a:t>
            </a:r>
            <a:b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</a:rPr>
            </a:br>
            <a:endParaRPr lang="en-US" sz="1200" dirty="0"/>
          </a:p>
          <a:p>
            <a:endParaRPr lang="en-US" sz="1200" dirty="0"/>
          </a:p>
          <a:p>
            <a:pPr marL="0" indent="0">
              <a:buFont typeface="Wingdings" charset="2"/>
              <a:buNone/>
            </a:pPr>
            <a:endParaRPr lang="en-US" sz="1200" dirty="0"/>
          </a:p>
        </p:txBody>
      </p:sp>
      <p:pic>
        <p:nvPicPr>
          <p:cNvPr id="14" name="Picture 13" descr="A collage of women smiling&#10;&#10;Description automatically generated">
            <a:extLst>
              <a:ext uri="{FF2B5EF4-FFF2-40B4-BE49-F238E27FC236}">
                <a16:creationId xmlns:a16="http://schemas.microsoft.com/office/drawing/2014/main" id="{E614AE18-0F52-5B67-2ADD-2005A76A98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447" y="1040418"/>
            <a:ext cx="3584150" cy="17920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773FDC-5EBC-7886-64F4-737181D75BDD}"/>
              </a:ext>
            </a:extLst>
          </p:cNvPr>
          <p:cNvSpPr txBox="1"/>
          <p:nvPr/>
        </p:nvSpPr>
        <p:spPr bwMode="auto">
          <a:xfrm>
            <a:off x="1833133" y="3569335"/>
            <a:ext cx="5183302" cy="21544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highlight>
                  <a:srgbClr val="FFFFFF"/>
                </a:highlight>
              </a:rPr>
              <a:t>2025 Genentech-UCSF School of Pharmacy Diversity Fellows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6554103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,300+ Happy Holidays Stock Illustrations, Royalty-Free Vector Graphics &amp;  Clip Art - iStock | Christmas, Happy holidays text, Happy new year">
            <a:extLst>
              <a:ext uri="{FF2B5EF4-FFF2-40B4-BE49-F238E27FC236}">
                <a16:creationId xmlns:a16="http://schemas.microsoft.com/office/drawing/2014/main" id="{F3E94458-41DF-1879-6E19-F39896A1F0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4FF194-29FD-10BD-9D73-AAB56365DA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School of Pharmacy Retreat - Strategic Plan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043E0BC4-19E1-1F01-B486-3FF54DC3BD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7BCC8D0D-EAEC-449D-9161-023DFF90F2E2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5932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C7087-C528-EF11-9347-541F2938D3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6621" y="2840691"/>
            <a:ext cx="4829798" cy="1292039"/>
          </a:xfrm>
        </p:spPr>
        <p:txBody>
          <a:bodyPr/>
          <a:lstStyle/>
          <a:p>
            <a:r>
              <a:rPr lang="en-US" sz="2000" i="1" dirty="0"/>
              <a:t>School of Pharmacy Town Hall </a:t>
            </a:r>
          </a:p>
          <a:p>
            <a:r>
              <a:rPr lang="en-US" sz="2000" i="1" dirty="0"/>
              <a:t>December 12, 2024</a:t>
            </a:r>
          </a:p>
          <a:p>
            <a:r>
              <a:rPr lang="en-US" sz="2000" i="1" dirty="0"/>
              <a:t>Sharon Youmans, Executive Vice Dean</a:t>
            </a:r>
          </a:p>
          <a:p>
            <a:endParaRPr lang="en-US" i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20C72-FBDA-C08B-CE1A-020CB60CB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72" y="876886"/>
            <a:ext cx="4976447" cy="1824853"/>
          </a:xfrm>
        </p:spPr>
        <p:txBody>
          <a:bodyPr/>
          <a:lstStyle/>
          <a:p>
            <a:r>
              <a:rPr lang="en-US" dirty="0">
                <a:latin typeface="+mn-lt"/>
                <a:cs typeface="Arial"/>
              </a:rPr>
              <a:t>School of Pharmacy Faculty &amp; Leadership Retreat -  Update</a:t>
            </a:r>
            <a:endParaRPr lang="en-US" sz="3200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392262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F3004-7E9C-43D7-9AD0-69C119E4F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88" y="89465"/>
            <a:ext cx="8173580" cy="536732"/>
          </a:xfrm>
        </p:spPr>
        <p:txBody>
          <a:bodyPr/>
          <a:lstStyle/>
          <a:p>
            <a:r>
              <a:rPr lang="en-US" dirty="0">
                <a:latin typeface="+mn-lt"/>
              </a:rPr>
              <a:t>School of Pharmacy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59A937F-C2FC-47D9-A9EF-C05C41C3D967}"/>
              </a:ext>
            </a:extLst>
          </p:cNvPr>
          <p:cNvGraphicFramePr/>
          <p:nvPr/>
        </p:nvGraphicFramePr>
        <p:xfrm>
          <a:off x="108688" y="2768659"/>
          <a:ext cx="8925795" cy="2212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13FBF5DD-41B3-4B76-97F6-185B37D53238}"/>
              </a:ext>
            </a:extLst>
          </p:cNvPr>
          <p:cNvSpPr txBox="1">
            <a:spLocks/>
          </p:cNvSpPr>
          <p:nvPr/>
        </p:nvSpPr>
        <p:spPr>
          <a:xfrm>
            <a:off x="547606" y="2369208"/>
            <a:ext cx="8957111" cy="7871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defTabSz="6400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None/>
              <a:tabLst/>
              <a:defRPr sz="1600" b="0" i="0">
                <a:solidFill>
                  <a:srgbClr val="052049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522275" indent="-227007" defTabSz="6400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.AppleSystemUIFont" charset="0"/>
              <a:buChar char="-"/>
              <a:tabLst/>
              <a:defRPr sz="20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 marL="746106" indent="-166684" defTabSz="6400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 marL="979463" indent="-173034" defTabSz="64006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.AppleSystemUIFont" charset="0"/>
              <a:buChar char="-"/>
              <a:tabLst/>
              <a:defRPr sz="16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 marL="1312830" indent="-227007" defTabSz="640064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sz="2000" b="0">
                <a:latin typeface="+mj-lt"/>
              </a:defRPr>
            </a:lvl5pPr>
            <a:lvl6pPr marL="2514537" indent="-228594" defTabSz="914378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726" indent="-228594" defTabSz="914378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8915" indent="-228594" defTabSz="914378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103" indent="-228594" defTabSz="914378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be the global leader in innovating pharmacy education, biomedical research, and health care.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E59D2F-623D-4B36-9CDF-A284D38C79D5}"/>
              </a:ext>
            </a:extLst>
          </p:cNvPr>
          <p:cNvSpPr txBox="1"/>
          <p:nvPr/>
        </p:nvSpPr>
        <p:spPr bwMode="auto">
          <a:xfrm>
            <a:off x="476184" y="2131214"/>
            <a:ext cx="2975415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520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Vision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F530F82-EF09-49D5-BE26-DE20A60F26A3}"/>
              </a:ext>
            </a:extLst>
          </p:cNvPr>
          <p:cNvSpPr txBox="1">
            <a:spLocks/>
          </p:cNvSpPr>
          <p:nvPr/>
        </p:nvSpPr>
        <p:spPr>
          <a:xfrm>
            <a:off x="447343" y="950698"/>
            <a:ext cx="8788400" cy="101815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33357" indent="-23335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522275" indent="-22700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.AppleSystemUIFont" charset="0"/>
              <a:buChar char="-"/>
              <a:tabLst/>
              <a:defRPr lang="en-US" sz="20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 marL="746106" indent="-166684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 marL="979463" indent="-173034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.AppleSystemUIFont" charset="0"/>
              <a:buChar char="-"/>
              <a:tabLst/>
              <a:defRPr lang="en-US" sz="16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 marL="1312830" indent="-227007" algn="l" defTabSz="640064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40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78CCB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/>
                <a:cs typeface="Arial"/>
              </a:rPr>
              <a:t>The UCSF School of Pharmacy leads in research, education, clinical care, and entrepreneurship to expand knowledge and improve the health of people everywhere.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3BA5E7-6C55-4B47-8CFA-3D6150117C67}"/>
              </a:ext>
            </a:extLst>
          </p:cNvPr>
          <p:cNvSpPr txBox="1"/>
          <p:nvPr/>
        </p:nvSpPr>
        <p:spPr bwMode="auto">
          <a:xfrm>
            <a:off x="447343" y="698411"/>
            <a:ext cx="2975415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520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Mission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62CE62-AFE4-4266-A8A9-5382F0D165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School of Pharmacy Strategic Plan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C10CD0-DC3C-4EDD-B675-97EBCA44E6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CC8D0D-EAEC-449D-9161-023DFF90F2E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69318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76B25-BCD4-A699-C594-CC06DE50F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1FED51-A6FD-7CA3-27BD-FCC8CA9D23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School of Pharmacy Strategic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2C19DC-D058-44E3-69A9-F3F801CD5A9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CC8D0D-EAEC-449D-9161-023DFF90F2E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F12C53-893B-1E31-F790-0C867656F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07" y="186947"/>
            <a:ext cx="8325243" cy="4464568"/>
          </a:xfrm>
        </p:spPr>
        <p:txBody>
          <a:bodyPr/>
          <a:lstStyle/>
          <a:p>
            <a:pPr marL="295268" lvl="1" indent="0" algn="ctr">
              <a:buNone/>
            </a:pPr>
            <a:r>
              <a:rPr lang="en-US" sz="2400" dirty="0"/>
              <a:t>Fireside Chat – Dean &amp; Chancellor with Q&amp;A</a:t>
            </a:r>
          </a:p>
          <a:p>
            <a:pPr marL="295268" lvl="1" indent="0">
              <a:buNone/>
            </a:pPr>
            <a:endParaRPr lang="en-US" sz="2400" dirty="0"/>
          </a:p>
          <a:p>
            <a:pPr marL="295268" lvl="1" indent="0">
              <a:buNone/>
            </a:pPr>
            <a:endParaRPr lang="en-US" dirty="0"/>
          </a:p>
          <a:p>
            <a:pPr marL="295268" lvl="1" indent="0">
              <a:buNone/>
            </a:pPr>
            <a:endParaRPr lang="en-US" dirty="0"/>
          </a:p>
          <a:p>
            <a:pPr marL="295268" lvl="1" indent="0">
              <a:buNone/>
            </a:pPr>
            <a:endParaRPr lang="en-US" dirty="0"/>
          </a:p>
          <a:p>
            <a:pPr marL="295268" lvl="1" indent="0">
              <a:buNone/>
            </a:pPr>
            <a:endParaRPr lang="en-US" dirty="0"/>
          </a:p>
          <a:p>
            <a:pPr marL="295268" lvl="1" indent="0">
              <a:buNone/>
            </a:pPr>
            <a:endParaRPr lang="en-US" dirty="0"/>
          </a:p>
          <a:p>
            <a:pPr marL="295268" lvl="1" indent="0">
              <a:buNone/>
            </a:pPr>
            <a:endParaRPr lang="en-US" dirty="0"/>
          </a:p>
          <a:p>
            <a:pPr marL="295268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295268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95268" lvl="1" indent="0">
              <a:buNone/>
            </a:pPr>
            <a:endParaRPr lang="en-US" dirty="0"/>
          </a:p>
          <a:p>
            <a:pPr marL="295268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 descr="A person and person talking in front of a screen&#10;&#10;Description automatically generated">
            <a:extLst>
              <a:ext uri="{FF2B5EF4-FFF2-40B4-BE49-F238E27FC236}">
                <a16:creationId xmlns:a16="http://schemas.microsoft.com/office/drawing/2014/main" id="{AC8939A1-D806-291D-4E92-0165368F9E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13" y="633249"/>
            <a:ext cx="8143374" cy="401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2127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4ECF2-EA7E-E60B-C3EA-F4BF05DD0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A3575B-EAC8-A507-5F67-21889DA2809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School of Pharmacy Strategic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360934-12FE-E2C8-D09B-4C3715B6CA3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CC8D0D-EAEC-449D-9161-023DFF90F2E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1BAFEF-B38A-9B39-0BDC-60C7ED4B1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07" y="186946"/>
            <a:ext cx="8325243" cy="4464568"/>
          </a:xfrm>
        </p:spPr>
        <p:txBody>
          <a:bodyPr/>
          <a:lstStyle/>
          <a:p>
            <a:pPr marL="295268" lvl="1" indent="0" algn="ctr">
              <a:buNone/>
            </a:pPr>
            <a:r>
              <a:rPr lang="en-US" sz="2400" dirty="0"/>
              <a:t>Updates of Accomplishments from 2023-2024 – Strategic Plan Priorities with Group Discussions</a:t>
            </a:r>
          </a:p>
          <a:p>
            <a:pPr lvl="1"/>
            <a:endParaRPr lang="en-US" dirty="0"/>
          </a:p>
          <a:p>
            <a:pPr marL="295268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95268" lvl="1" indent="0">
              <a:buNone/>
            </a:pPr>
            <a:endParaRPr lang="en-US" dirty="0"/>
          </a:p>
          <a:p>
            <a:pPr marL="295268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DF8DE17A-08FD-8C47-731B-03344097E2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847" y="1031358"/>
            <a:ext cx="7187610" cy="353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7537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73BD8-34B8-0172-7805-621921AA0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4C37D2-3C1F-E9A5-6404-8A90854491E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School of Pharmacy Strategic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E858E6-0C8E-7931-6434-219B237288F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CC8D0D-EAEC-449D-9161-023DFF90F2E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C47FEC-D540-A353-4839-CCC44E8A8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07" y="308344"/>
            <a:ext cx="8510386" cy="4343170"/>
          </a:xfrm>
        </p:spPr>
        <p:txBody>
          <a:bodyPr/>
          <a:lstStyle/>
          <a:p>
            <a:pPr marL="295268" lvl="1" indent="0" algn="ctr">
              <a:buNone/>
            </a:pPr>
            <a:r>
              <a:rPr lang="en-US" sz="2400" dirty="0"/>
              <a:t>Power Talks (5 min) – Artificial Intelligence (AI) focused on </a:t>
            </a:r>
            <a:r>
              <a:rPr lang="en-US" sz="2400" b="1" i="1" dirty="0"/>
              <a:t>Research</a:t>
            </a:r>
            <a:r>
              <a:rPr lang="en-US" sz="2400" dirty="0"/>
              <a:t>, Patient Care, and Education with Q&amp;A</a:t>
            </a:r>
          </a:p>
          <a:p>
            <a:pPr marL="295268" lvl="1" indent="0">
              <a:buNone/>
            </a:pPr>
            <a:endParaRPr lang="en-US" dirty="0"/>
          </a:p>
          <a:p>
            <a:pPr marL="295268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95268" lvl="1" indent="0">
              <a:buNone/>
            </a:pPr>
            <a:endParaRPr lang="en-US" dirty="0"/>
          </a:p>
          <a:p>
            <a:pPr marL="295268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DC270E5-F2E9-83F7-26A7-A1BC9A0D9B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211" y="1479176"/>
            <a:ext cx="6535271" cy="299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859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E7DAA-9E4D-8491-82D5-3862B9A65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406437-CEF4-A69E-E028-A3766B982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School of Pharmacy Strategic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C8574F-775A-DDF7-FB6A-7FBB47D981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CC8D0D-EAEC-449D-9161-023DFF90F2E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0704F4-4B88-A8B1-E59A-A81521188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07" y="297712"/>
            <a:ext cx="8574181" cy="4353802"/>
          </a:xfrm>
        </p:spPr>
        <p:txBody>
          <a:bodyPr/>
          <a:lstStyle/>
          <a:p>
            <a:pPr marL="295268" lvl="1" indent="0" algn="ctr">
              <a:buNone/>
            </a:pPr>
            <a:r>
              <a:rPr lang="en-US" sz="2400" dirty="0"/>
              <a:t>Networking Reception and Research Posters </a:t>
            </a:r>
          </a:p>
          <a:p>
            <a:pPr marL="295268" lvl="1" indent="0" algn="ctr">
              <a:buNone/>
            </a:pPr>
            <a:r>
              <a:rPr lang="en-US" sz="2400" dirty="0"/>
              <a:t>with AI Themes</a:t>
            </a:r>
          </a:p>
          <a:p>
            <a:pPr marL="295268" lvl="1" indent="0">
              <a:buNone/>
            </a:pPr>
            <a:endParaRPr lang="en-US" sz="2400" dirty="0"/>
          </a:p>
          <a:p>
            <a:pPr lvl="1"/>
            <a:endParaRPr lang="en-US" dirty="0"/>
          </a:p>
          <a:p>
            <a:pPr marL="295268" lvl="1" indent="0">
              <a:buNone/>
            </a:pPr>
            <a:endParaRPr lang="en-US" dirty="0"/>
          </a:p>
          <a:p>
            <a:pPr marL="295268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 descr="A person pointing at a poster&#10;&#10;Description automatically generated">
            <a:extLst>
              <a:ext uri="{FF2B5EF4-FFF2-40B4-BE49-F238E27FC236}">
                <a16:creationId xmlns:a16="http://schemas.microsoft.com/office/drawing/2014/main" id="{FB7D96F5-05CD-587E-1635-F739F7D5B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05" y="1138519"/>
            <a:ext cx="6947647" cy="351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1614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283AA8-EA73-DE0A-41E2-5BBC5282FA5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SOP Retreat Feedback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6D8A8C-92B4-F721-4E05-FEA32C490DB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CC8D0D-EAEC-449D-9161-023DFF90F2E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98EC8C-2C3B-27F7-B4A3-FEE2D98674D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72106" y="186946"/>
            <a:ext cx="8537157" cy="4782184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Education</a:t>
            </a:r>
            <a:r>
              <a:rPr lang="en-US" sz="2000" dirty="0"/>
              <a:t> – </a:t>
            </a:r>
            <a:r>
              <a:rPr lang="en-US" sz="2000" i="1" dirty="0"/>
              <a:t>Co-Leads:  Conan MacDougall &amp; Brian Shoichet</a:t>
            </a:r>
          </a:p>
          <a:p>
            <a:r>
              <a:rPr lang="en-US" sz="2000" dirty="0"/>
              <a:t>Use AI to identify gaps in learning materials (upload the material)</a:t>
            </a:r>
          </a:p>
          <a:p>
            <a:pPr lvl="1"/>
            <a:r>
              <a:rPr lang="en-US" dirty="0"/>
              <a:t>Identify academic deficiencies &amp; how to address these them based on a designed program</a:t>
            </a:r>
          </a:p>
          <a:p>
            <a:pPr lvl="1"/>
            <a:r>
              <a:rPr lang="en-US" dirty="0"/>
              <a:t>Use AI to enhance teaching methods and identify best practices</a:t>
            </a:r>
          </a:p>
          <a:p>
            <a:r>
              <a:rPr lang="en-US" sz="2000" dirty="0"/>
              <a:t>Utilize AI for student assessments and provide constructive feedback on assignments</a:t>
            </a:r>
          </a:p>
          <a:p>
            <a:pPr marL="0" indent="0">
              <a:buNone/>
            </a:pPr>
            <a:r>
              <a:rPr lang="en-US" sz="2000" b="1" dirty="0"/>
              <a:t>Research</a:t>
            </a:r>
            <a:r>
              <a:rPr lang="en-US" sz="2000" dirty="0"/>
              <a:t> – </a:t>
            </a:r>
            <a:r>
              <a:rPr lang="en-US" sz="2000" i="1" dirty="0"/>
              <a:t>Co-Leads:  Robin Corelli &amp; Tanja Kortemme</a:t>
            </a:r>
          </a:p>
          <a:p>
            <a:r>
              <a:rPr lang="en-US" sz="2000" dirty="0"/>
              <a:t>Identify long term vision for how SOP wants to move the needle on biomedical research in a transformational way.  Something proactive rather than reactive.</a:t>
            </a:r>
          </a:p>
          <a:p>
            <a:r>
              <a:rPr lang="en-US" sz="2000" dirty="0"/>
              <a:t>Develop a prioritized list of research projects + connect researchers to finding opportunities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8792212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283AA8-EA73-DE0A-41E2-5BBC5282FA5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SOP Retreat Feedback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6D8A8C-92B4-F721-4E05-FEA32C490DB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CC8D0D-EAEC-449D-9161-023DFF90F2E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98EC8C-2C3B-27F7-B4A3-FEE2D98674D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3104" y="259975"/>
            <a:ext cx="8379009" cy="4580153"/>
          </a:xfrm>
        </p:spPr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Patient Care </a:t>
            </a:r>
            <a:r>
              <a:rPr lang="en-US" sz="2000" dirty="0"/>
              <a:t>– </a:t>
            </a:r>
            <a:r>
              <a:rPr lang="en-US" sz="2000" i="1" dirty="0"/>
              <a:t>Co-Leads:  Lisa Kroon &amp; Kathy Yang </a:t>
            </a:r>
            <a:endParaRPr lang="en-US" sz="2000" i="1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Identify patients using AI who would benefit the most from P6X</a:t>
            </a:r>
            <a:r>
              <a:rPr lang="en-US" sz="20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testing </a:t>
            </a:r>
            <a:r>
              <a:rPr lang="en-US" sz="2000" i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(i.e., if you have 5+ med, 65+ etc.)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Use AI to simplify rote/routine tasks</a:t>
            </a:r>
            <a:r>
              <a:rPr lang="en-US" sz="20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and help with answering patient questions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US" sz="2000" dirty="0">
              <a:latin typeface="+mn-lt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r>
              <a:rPr lang="en-US" sz="2000" b="1" dirty="0"/>
              <a:t>People/DEI </a:t>
            </a:r>
            <a:r>
              <a:rPr lang="en-US" sz="2000" dirty="0"/>
              <a:t>– </a:t>
            </a:r>
            <a:r>
              <a:rPr lang="en-US" sz="2000" i="1" dirty="0"/>
              <a:t>Co-Leads:  Sharon Youmans &amp; Michelle Arkin</a:t>
            </a:r>
          </a:p>
          <a:p>
            <a:r>
              <a:rPr lang="en-US" sz="2000" dirty="0"/>
              <a:t>I think it may make more sense to combine DEI and People.  </a:t>
            </a:r>
          </a:p>
          <a:p>
            <a:r>
              <a:rPr lang="en-US" sz="2000" dirty="0"/>
              <a:t>Lots of mentions of work-life balance yet has that materialized</a:t>
            </a:r>
            <a:r>
              <a:rPr lang="en-US" sz="2000" b="1" dirty="0"/>
              <a:t> </a:t>
            </a:r>
            <a:r>
              <a:rPr lang="en-US" sz="2000" dirty="0"/>
              <a:t>in any way, shape, or form?</a:t>
            </a:r>
          </a:p>
          <a:p>
            <a:pPr marL="0" indent="0">
              <a:buNone/>
            </a:pPr>
            <a:endParaRPr lang="en-US" sz="18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919602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74" y="627321"/>
            <a:ext cx="8720046" cy="391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0230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283AA8-EA73-DE0A-41E2-5BBC5282FA5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SOP Retreat Feedback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6D8A8C-92B4-F721-4E05-FEA32C490DB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CC8D0D-EAEC-449D-9161-023DFF90F2E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98EC8C-2C3B-27F7-B4A3-FEE2D98674D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72107" y="186945"/>
            <a:ext cx="8710528" cy="4665651"/>
          </a:xfrm>
        </p:spPr>
        <p:txBody>
          <a:bodyPr/>
          <a:lstStyle/>
          <a:p>
            <a:pPr marL="168282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2000" b="1" dirty="0">
                <a:latin typeface="+mn-lt"/>
              </a:rPr>
              <a:t>Strategic Support </a:t>
            </a:r>
            <a:r>
              <a:rPr lang="en-US" sz="2000" dirty="0">
                <a:latin typeface="+mn-lt"/>
              </a:rPr>
              <a:t>– </a:t>
            </a:r>
            <a:r>
              <a:rPr lang="en-US" sz="2000" i="1" dirty="0">
                <a:latin typeface="+mn-lt"/>
              </a:rPr>
              <a:t>Co-Leads:  James Joves &amp; Alesia Woods </a:t>
            </a:r>
          </a:p>
          <a:p>
            <a:pPr marL="511182" indent="-342900">
              <a:lnSpc>
                <a:spcPct val="107000"/>
              </a:lnSpc>
              <a:spcAft>
                <a:spcPts val="0"/>
              </a:spcAft>
            </a:pPr>
            <a:r>
              <a:rPr lang="en-US" sz="2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Make sure progress indicators and reports are organized because accreditation focuses on strategic plan evaluation</a:t>
            </a:r>
          </a:p>
          <a:p>
            <a:pPr marL="511182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kern="100" dirty="0">
                <a:latin typeface="+mn-lt"/>
                <a:cs typeface="Times New Roman" panose="02020603050405020304" pitchFamily="18" charset="0"/>
              </a:rPr>
              <a:t>How do we attract students to apply to UCSF pharmacy school?</a:t>
            </a:r>
          </a:p>
          <a:p>
            <a:pPr marL="168282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2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68282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1" dirty="0">
                <a:latin typeface="+mn-lt"/>
              </a:rPr>
              <a:t>Transformative Partnership </a:t>
            </a:r>
            <a:r>
              <a:rPr lang="en-US" sz="2000" dirty="0">
                <a:latin typeface="+mn-lt"/>
              </a:rPr>
              <a:t>– </a:t>
            </a:r>
            <a:r>
              <a:rPr lang="en-US" sz="2000" i="1" dirty="0">
                <a:latin typeface="+mn-lt"/>
              </a:rPr>
              <a:t>Co-Leads:  Jen Cocohoba &amp; Nevan Krogan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How can the value of some of these lesser-known partnerships be advertised to students, whom may have less interest in working with organizations they are not familiar with?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Look to build partnerships with AI industry on how to apply it to Pharmacy-related problems</a:t>
            </a:r>
          </a:p>
          <a:p>
            <a:pPr marL="168282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30884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224B5-062D-0D21-54B8-42BC23999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970271-EC6B-C311-C064-406AC39E597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School of Pharmacy Strategic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2E8D68-12F4-1F87-77A5-D11276A7EA6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CC8D0D-EAEC-449D-9161-023DFF90F2E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0C2383-AA75-A449-359C-CFE3E5143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07" y="123339"/>
            <a:ext cx="8701772" cy="586544"/>
          </a:xfrm>
        </p:spPr>
        <p:txBody>
          <a:bodyPr/>
          <a:lstStyle/>
          <a:p>
            <a:r>
              <a:rPr lang="en-US" sz="3000" b="1" dirty="0">
                <a:latin typeface="+mn-lt"/>
              </a:rPr>
              <a:t>Strategic Plan Next Steps for 2024-2025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09DB59-A176-0F44-B40D-6F71885B6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07" y="866694"/>
            <a:ext cx="8602952" cy="3753015"/>
          </a:xfrm>
        </p:spPr>
        <p:txBody>
          <a:bodyPr/>
          <a:lstStyle/>
          <a:p>
            <a:r>
              <a:rPr lang="en-US" sz="2400" dirty="0"/>
              <a:t>Feedback summary on Strategic Priorities</a:t>
            </a:r>
          </a:p>
          <a:p>
            <a:pPr lvl="1"/>
            <a:r>
              <a:rPr lang="en-US" sz="2400" dirty="0"/>
              <a:t>Co-leads to consider the feedback with the working groups</a:t>
            </a:r>
          </a:p>
          <a:p>
            <a:pPr lvl="1"/>
            <a:r>
              <a:rPr lang="en-US" sz="2400" dirty="0"/>
              <a:t>Explore an AI suggestion for the upcoming year</a:t>
            </a:r>
          </a:p>
          <a:p>
            <a:pPr lvl="1"/>
            <a:r>
              <a:rPr lang="en-US" sz="2400" dirty="0"/>
              <a:t>Review and or Revise current goals/subgoals </a:t>
            </a:r>
          </a:p>
          <a:p>
            <a:pPr lvl="1"/>
            <a:r>
              <a:rPr lang="en-US" sz="2400" dirty="0"/>
              <a:t>Revise current workgroup membership </a:t>
            </a:r>
          </a:p>
          <a:p>
            <a:pPr lvl="1"/>
            <a:r>
              <a:rPr lang="en-US" sz="2400" dirty="0"/>
              <a:t>Prepare to report out progress at the Leadership meeting in </a:t>
            </a:r>
            <a:r>
              <a:rPr lang="en-US" sz="2400" b="1" dirty="0"/>
              <a:t>February 2025</a:t>
            </a:r>
          </a:p>
          <a:p>
            <a:pPr lvl="1"/>
            <a:r>
              <a:rPr lang="en-US" sz="2400" dirty="0"/>
              <a:t>Set date for next Retreat – </a:t>
            </a:r>
            <a:r>
              <a:rPr lang="en-US" sz="2400" b="1" dirty="0"/>
              <a:t>September 2025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6603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CB702-AC28-0EDA-FC5F-4096233AB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603754-D70B-F009-2721-0DA63E090FF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School of Pharmacy Strategic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0F99BD-73E7-AC3E-9E79-98E5540EB2D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CC8D0D-EAEC-449D-9161-023DFF90F2E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563265-6857-7EE7-C454-85E47F7CD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84" y="186947"/>
            <a:ext cx="8530927" cy="590392"/>
          </a:xfrm>
        </p:spPr>
        <p:txBody>
          <a:bodyPr/>
          <a:lstStyle/>
          <a:p>
            <a:r>
              <a:rPr lang="en-US" sz="3400" b="1" dirty="0">
                <a:latin typeface="+mn-lt"/>
              </a:rPr>
              <a:t>Strategic Plan Information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EED175-C9F7-E907-C778-6A266886C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85" y="903767"/>
            <a:ext cx="8137665" cy="3874967"/>
          </a:xfrm>
        </p:spPr>
        <p:txBody>
          <a:bodyPr/>
          <a:lstStyle/>
          <a:p>
            <a:pPr lvl="1"/>
            <a:r>
              <a:rPr lang="en-US" sz="2400" dirty="0"/>
              <a:t>Strategic Plan Website </a:t>
            </a:r>
          </a:p>
          <a:p>
            <a:pPr lvl="2"/>
            <a:r>
              <a:rPr lang="en-US" dirty="0">
                <a:hlinkClick r:id="rId2"/>
              </a:rPr>
              <a:t>https://pharmacy.ucsf.edu/about/strategic-plan</a:t>
            </a:r>
            <a:r>
              <a:rPr lang="en-US" dirty="0"/>
              <a:t> </a:t>
            </a:r>
          </a:p>
          <a:p>
            <a:pPr lvl="2"/>
            <a:endParaRPr lang="en-US" dirty="0"/>
          </a:p>
          <a:p>
            <a:pPr lvl="1"/>
            <a:r>
              <a:rPr lang="en-US" sz="2400" dirty="0"/>
              <a:t>SOP Retreat website</a:t>
            </a:r>
          </a:p>
          <a:p>
            <a:pPr lvl="2"/>
            <a:r>
              <a:rPr lang="en-US" dirty="0">
                <a:hlinkClick r:id="rId3"/>
              </a:rPr>
              <a:t>https://pharm.ucsf.edu/retreat</a:t>
            </a:r>
            <a:r>
              <a:rPr lang="en-US" dirty="0"/>
              <a:t> 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sz="2400" dirty="0"/>
              <a:t>Documentation and evaluation of strategic plan - for accountability and is also an accreditation requirement.</a:t>
            </a:r>
          </a:p>
        </p:txBody>
      </p:sp>
    </p:spTree>
    <p:extLst>
      <p:ext uri="{BB962C8B-B14F-4D97-AF65-F5344CB8AC3E}">
        <p14:creationId xmlns:p14="http://schemas.microsoft.com/office/powerpoint/2010/main" val="1191671616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A80063-6EEF-0728-B936-6FF52EAB080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School of Pharmacy Strategic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57DCB1-FA54-C341-FE7A-CC926141CD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CC8D0D-EAEC-449D-9161-023DFF90F2E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1856F4-258E-B049-E02A-925772912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85" y="850605"/>
            <a:ext cx="8137665" cy="3482857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3200" dirty="0"/>
              <a:t>How can I get involved and/or </a:t>
            </a:r>
          </a:p>
          <a:p>
            <a:pPr marL="0" indent="0">
              <a:buNone/>
            </a:pPr>
            <a:r>
              <a:rPr lang="en-US" sz="3200" dirty="0"/>
              <a:t>provide feedback?</a:t>
            </a:r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QUESTIONS/COMMENTS</a:t>
            </a:r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619AB14-F213-0BC4-3A11-4D22F2405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428" y="956361"/>
            <a:ext cx="2041440" cy="200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9312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y">
            <a:extLst>
              <a:ext uri="{FF2B5EF4-FFF2-40B4-BE49-F238E27FC236}">
                <a16:creationId xmlns:a16="http://schemas.microsoft.com/office/drawing/2014/main" id="{73E78911-6EDB-3346-1F84-5424D5903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0189" y="1080963"/>
            <a:ext cx="2833571" cy="281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3DA413-0911-D36D-4DA7-E7FCA7933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Memoriam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76432-EAA4-C3A1-7F84-3DCD076E1A1A}"/>
              </a:ext>
            </a:extLst>
          </p:cNvPr>
          <p:cNvSpPr txBox="1"/>
          <p:nvPr/>
        </p:nvSpPr>
        <p:spPr bwMode="auto">
          <a:xfrm>
            <a:off x="3196573" y="3974589"/>
            <a:ext cx="2460802" cy="61555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/>
              <a:t>Bob Day, PharmD ‘59</a:t>
            </a:r>
          </a:p>
          <a:p>
            <a:pPr algn="ctr"/>
            <a:r>
              <a:rPr lang="en-US" sz="2000" dirty="0"/>
              <a:t>1934 - 2024</a:t>
            </a:r>
          </a:p>
        </p:txBody>
      </p:sp>
    </p:spTree>
    <p:extLst>
      <p:ext uri="{BB962C8B-B14F-4D97-AF65-F5344CB8AC3E}">
        <p14:creationId xmlns:p14="http://schemas.microsoft.com/office/powerpoint/2010/main" val="322138470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914A25-2DA6-47B2-8C94-03101A5E1B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51E5005-E0D9-A57D-6016-EB589CA8F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0" y="258215"/>
            <a:ext cx="8059664" cy="753774"/>
          </a:xfrm>
        </p:spPr>
        <p:txBody>
          <a:bodyPr/>
          <a:lstStyle/>
          <a:p>
            <a:r>
              <a:rPr lang="en-US" sz="4400" dirty="0"/>
              <a:t>New Chair of Clinical Pharmacy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455A36-9CF1-BD0C-93D0-44DF87901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6274" y="1491424"/>
            <a:ext cx="2115905" cy="22751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61DECE-B010-6C40-ECCF-C027B602A425}"/>
              </a:ext>
            </a:extLst>
          </p:cNvPr>
          <p:cNvSpPr txBox="1"/>
          <p:nvPr/>
        </p:nvSpPr>
        <p:spPr bwMode="auto">
          <a:xfrm>
            <a:off x="91324" y="3894404"/>
            <a:ext cx="4404668" cy="60016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100" b="1" dirty="0"/>
              <a:t>Jonathan Watanabe, PharmD, PhD</a:t>
            </a:r>
          </a:p>
          <a:p>
            <a:pPr algn="ctr"/>
            <a:r>
              <a:rPr lang="en-US" dirty="0"/>
              <a:t>Will start on January 2,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33199" y="1139803"/>
            <a:ext cx="367325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Thank you to the search committee: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Claire Brindis (chair)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Kathryn Phillips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Candy Tsourounis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Akin Oni-Orisan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Michelle Arkin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Mark Pletcher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George Rutherford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Noelle Chapman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Shondell Moody</a:t>
            </a:r>
          </a:p>
          <a:p>
            <a:endParaRPr lang="en-US" sz="1600" dirty="0"/>
          </a:p>
          <a:p>
            <a:r>
              <a:rPr lang="en-US" sz="1600" b="1" dirty="0"/>
              <a:t>And especially Jen Cocohoba for serving as interim chair!</a:t>
            </a:r>
          </a:p>
        </p:txBody>
      </p:sp>
    </p:spTree>
    <p:extLst>
      <p:ext uri="{BB962C8B-B14F-4D97-AF65-F5344CB8AC3E}">
        <p14:creationId xmlns:p14="http://schemas.microsoft.com/office/powerpoint/2010/main" val="369341470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DD2C2-832C-6550-D174-EFE328A27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29342A04-4D67-9AB5-EA19-FA87700619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090770-FB7D-8016-1EBD-B6B6DB5A1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85" y="318750"/>
            <a:ext cx="7753790" cy="570425"/>
          </a:xfrm>
          <a:prstGeom prst="rect">
            <a:avLst/>
          </a:prstGeom>
        </p:spPr>
        <p:txBody>
          <a:bodyPr/>
          <a:lstStyle/>
          <a:p>
            <a:r>
              <a:rPr lang="en-US" sz="4400" dirty="0"/>
              <a:t>Welcome New BTS Faculty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9DE4D36C-8794-F5C5-3BBB-4B4F02A8FE1D}"/>
              </a:ext>
            </a:extLst>
          </p:cNvPr>
          <p:cNvSpPr txBox="1">
            <a:spLocks/>
          </p:cNvSpPr>
          <p:nvPr/>
        </p:nvSpPr>
        <p:spPr>
          <a:xfrm>
            <a:off x="2295410" y="3212702"/>
            <a:ext cx="1366155" cy="625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1400" b="1" i="0" dirty="0">
                <a:solidFill>
                  <a:srgbClr val="3B3B3B"/>
                </a:solidFill>
                <a:effectLst/>
                <a:highlight>
                  <a:srgbClr val="FFFFFF"/>
                </a:highlight>
              </a:rPr>
              <a:t>Joanne Chun, PharmD, PhD</a:t>
            </a:r>
            <a:endParaRPr lang="en-US" sz="1400" dirty="0"/>
          </a:p>
          <a:p>
            <a:pPr marL="0" indent="0">
              <a:buFont typeface="Wingdings" charset="2"/>
              <a:buNone/>
            </a:pPr>
            <a:endParaRPr lang="en-US" sz="1400" dirty="0"/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53542096-F5F3-E8A3-2C1A-48AF00F9CF1D}"/>
              </a:ext>
            </a:extLst>
          </p:cNvPr>
          <p:cNvSpPr txBox="1">
            <a:spLocks/>
          </p:cNvSpPr>
          <p:nvPr/>
        </p:nvSpPr>
        <p:spPr>
          <a:xfrm>
            <a:off x="590347" y="3152035"/>
            <a:ext cx="1468735" cy="715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1400" b="1" i="0" dirty="0">
                <a:solidFill>
                  <a:srgbClr val="3B3B3B"/>
                </a:solidFill>
                <a:effectLst/>
                <a:highlight>
                  <a:srgbClr val="FFFFFF"/>
                </a:highlight>
              </a:rPr>
              <a:t>Diego Calderon, PhD</a:t>
            </a:r>
            <a:endParaRPr lang="en-US" sz="1400" b="1" dirty="0">
              <a:solidFill>
                <a:srgbClr val="3B3B3B"/>
              </a:solidFill>
              <a:highlight>
                <a:srgbClr val="FFFFFF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F32C2-A975-5544-7426-E90BCEA8EC78}"/>
              </a:ext>
            </a:extLst>
          </p:cNvPr>
          <p:cNvSpPr txBox="1"/>
          <p:nvPr/>
        </p:nvSpPr>
        <p:spPr bwMode="auto">
          <a:xfrm>
            <a:off x="5509695" y="3192319"/>
            <a:ext cx="1366154" cy="6463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/>
              <a:t>Galen Correy, PhD</a:t>
            </a:r>
          </a:p>
          <a:p>
            <a:endParaRPr lang="en-US" sz="1400" dirty="0"/>
          </a:p>
        </p:txBody>
      </p:sp>
      <p:pic>
        <p:nvPicPr>
          <p:cNvPr id="19" name="Picture 18" descr="A person smiling with dark hair&#10;&#10;Description automatically generated">
            <a:extLst>
              <a:ext uri="{FF2B5EF4-FFF2-40B4-BE49-F238E27FC236}">
                <a16:creationId xmlns:a16="http://schemas.microsoft.com/office/drawing/2014/main" id="{4CDCC75E-FB3E-E5DD-728A-63F6BBE15F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9695" y="1723493"/>
            <a:ext cx="1371687" cy="1366155"/>
          </a:xfrm>
          <a:prstGeom prst="rect">
            <a:avLst/>
          </a:prstGeom>
        </p:spPr>
      </p:pic>
      <p:pic>
        <p:nvPicPr>
          <p:cNvPr id="23" name="Picture 2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84661069-0691-0DFF-2844-3176313BD6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28" y="1723493"/>
            <a:ext cx="1366155" cy="1366155"/>
          </a:xfrm>
          <a:prstGeom prst="rect">
            <a:avLst/>
          </a:prstGeom>
        </p:spPr>
      </p:pic>
      <p:pic>
        <p:nvPicPr>
          <p:cNvPr id="31" name="Picture 30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52A6C6FB-B16C-8467-3B6D-E3D900EFFC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517" y="1748176"/>
            <a:ext cx="1366155" cy="1366155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151ED8C-6BBE-16FA-6541-B819838476BE}"/>
              </a:ext>
            </a:extLst>
          </p:cNvPr>
          <p:cNvSpPr txBox="1">
            <a:spLocks/>
          </p:cNvSpPr>
          <p:nvPr/>
        </p:nvSpPr>
        <p:spPr>
          <a:xfrm>
            <a:off x="3869833" y="3245923"/>
            <a:ext cx="1400428" cy="592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400" b="1" dirty="0">
                <a:solidFill>
                  <a:srgbClr val="3B3B3B"/>
                </a:solidFill>
                <a:highlight>
                  <a:srgbClr val="FFFFFF"/>
                </a:highlight>
              </a:rPr>
              <a:t>Michelle Wang, PharmD, PhD</a:t>
            </a:r>
            <a:endParaRPr lang="en-US" sz="1400" dirty="0">
              <a:solidFill>
                <a:srgbClr val="3B3B3B"/>
              </a:solidFill>
              <a:highlight>
                <a:srgbClr val="FFFFFF"/>
              </a:highlight>
            </a:endParaRPr>
          </a:p>
          <a:p>
            <a:pPr marL="0" indent="0">
              <a:buFont typeface="Wingdings" charset="2"/>
              <a:buNone/>
            </a:pPr>
            <a:br>
              <a:rPr lang="en-US" sz="1400" dirty="0"/>
            </a:br>
            <a:endParaRPr lang="en-US" sz="1400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FFAB348-DECC-B650-9915-17FB5090BD27}"/>
              </a:ext>
            </a:extLst>
          </p:cNvPr>
          <p:cNvSpPr txBox="1">
            <a:spLocks/>
          </p:cNvSpPr>
          <p:nvPr/>
        </p:nvSpPr>
        <p:spPr>
          <a:xfrm>
            <a:off x="7055632" y="3185608"/>
            <a:ext cx="1468734" cy="711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1400" b="1" i="0" dirty="0">
                <a:solidFill>
                  <a:srgbClr val="3B3B3B"/>
                </a:solidFill>
                <a:effectLst/>
                <a:highlight>
                  <a:srgbClr val="FFFFFF"/>
                </a:highlight>
              </a:rPr>
              <a:t>Liang Zhao, PhD, MAS, MBA</a:t>
            </a:r>
            <a:endParaRPr lang="en-US" sz="1400" dirty="0"/>
          </a:p>
          <a:p>
            <a:endParaRPr lang="en-US" sz="1400" dirty="0"/>
          </a:p>
          <a:p>
            <a:pPr marL="0" indent="0">
              <a:buFont typeface="Wingdings" charset="2"/>
              <a:buNone/>
            </a:pPr>
            <a:endParaRPr lang="en-US" sz="1400" dirty="0"/>
          </a:p>
        </p:txBody>
      </p:sp>
      <p:pic>
        <p:nvPicPr>
          <p:cNvPr id="14" name="Picture 13" descr="A person in a suit and tie&#10;&#10;Description automatically generated">
            <a:extLst>
              <a:ext uri="{FF2B5EF4-FFF2-40B4-BE49-F238E27FC236}">
                <a16:creationId xmlns:a16="http://schemas.microsoft.com/office/drawing/2014/main" id="{B620229E-5BA5-BFDF-9468-3B946F3EB8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284" y="1710080"/>
            <a:ext cx="1366155" cy="13661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226491-474C-BF11-63A7-8B0595F5E63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106" y="1748175"/>
            <a:ext cx="1366155" cy="136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9460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6854" y="211380"/>
            <a:ext cx="9151993" cy="655452"/>
          </a:xfrm>
        </p:spPr>
        <p:txBody>
          <a:bodyPr/>
          <a:lstStyle/>
          <a:p>
            <a:r>
              <a:rPr lang="en-US" sz="4400" dirty="0">
                <a:latin typeface="+mj-lt"/>
              </a:rPr>
              <a:t>Welcome New Teaching Faculty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2B6BAEE-911D-9540-5CC5-E5F2BD5110B9}"/>
              </a:ext>
            </a:extLst>
          </p:cNvPr>
          <p:cNvSpPr txBox="1">
            <a:spLocks/>
          </p:cNvSpPr>
          <p:nvPr/>
        </p:nvSpPr>
        <p:spPr>
          <a:xfrm>
            <a:off x="4680097" y="3740223"/>
            <a:ext cx="3098318" cy="536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3357" indent="-23335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522275" indent="-22700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.AppleSystemUIFont" charset="0"/>
              <a:buChar char="-"/>
              <a:tabLst/>
              <a:defRPr lang="en-US" sz="20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 marL="746106" indent="-166684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 marL="979463" indent="-173034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.AppleSystemUIFont" charset="0"/>
              <a:buChar char="-"/>
              <a:tabLst/>
              <a:defRPr lang="en-US" sz="16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 marL="1312830" indent="-22700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err="1"/>
              <a:t>Yessica</a:t>
            </a:r>
            <a:r>
              <a:rPr lang="en-US" sz="1400" b="1" dirty="0"/>
              <a:t> Gomez, PhD</a:t>
            </a:r>
            <a:br>
              <a:rPr lang="en-US" sz="1400" b="1" dirty="0"/>
            </a:br>
            <a:r>
              <a:rPr lang="en-US" sz="1400" dirty="0"/>
              <a:t>Pharmaceutical Chemistry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98010A72-7DE5-C5DD-A914-FC5F9D93AC34}"/>
              </a:ext>
            </a:extLst>
          </p:cNvPr>
          <p:cNvSpPr txBox="1">
            <a:spLocks/>
          </p:cNvSpPr>
          <p:nvPr/>
        </p:nvSpPr>
        <p:spPr>
          <a:xfrm>
            <a:off x="757125" y="3740224"/>
            <a:ext cx="3592291" cy="536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3357" indent="-23335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522275" indent="-22700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.AppleSystemUIFont" charset="0"/>
              <a:buChar char="-"/>
              <a:tabLst/>
              <a:defRPr lang="en-US" sz="20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 marL="746106" indent="-166684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 marL="979463" indent="-173034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.AppleSystemUIFont" charset="0"/>
              <a:buChar char="-"/>
              <a:tabLst/>
              <a:defRPr lang="en-US" sz="16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 marL="1312830" indent="-22700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/>
              <a:t>Tristan Storm, PharmD</a:t>
            </a:r>
            <a:br>
              <a:rPr lang="en-US" sz="1400" b="1" dirty="0"/>
            </a:br>
            <a:r>
              <a:rPr lang="en-US" sz="1400" dirty="0"/>
              <a:t>Bioengineering and Therapeutic Sciences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E699B62-2EBB-ECD7-9FCB-280E6E76B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882" y="1403278"/>
            <a:ext cx="2308861" cy="24003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3FF5698-4F8A-97E2-64B5-16D36D779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06676" y="1403278"/>
            <a:ext cx="2319597" cy="233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86196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AEA69-9794-4086-EBA1-CBE6D2298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B4B50E0-DF82-0BB0-9D0F-310596F39F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6CAF93-F0EF-E55A-4F22-FA9EEAAE9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85" y="318750"/>
            <a:ext cx="7753790" cy="570425"/>
          </a:xfrm>
          <a:prstGeom prst="rect">
            <a:avLst/>
          </a:prstGeom>
        </p:spPr>
        <p:txBody>
          <a:bodyPr/>
          <a:lstStyle/>
          <a:p>
            <a:r>
              <a:rPr lang="en-US" sz="4400" dirty="0"/>
              <a:t>Welcome New Staff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06CBBD-AF7F-C9E8-3DC8-BDB7D404763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95135" y="973484"/>
            <a:ext cx="3656362" cy="3782334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sz="1600" b="1" dirty="0"/>
              <a:t>Quantitative Biosciences Institute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Sukumar, Swathi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Ennis, Craig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Parekh, Sarika </a:t>
            </a:r>
          </a:p>
          <a:p>
            <a:pPr>
              <a:spcAft>
                <a:spcPts val="0"/>
              </a:spcAft>
            </a:pPr>
            <a:r>
              <a:rPr lang="en-US" sz="1600" dirty="0" err="1"/>
              <a:t>Tognatta</a:t>
            </a:r>
            <a:r>
              <a:rPr lang="en-US" sz="1600" dirty="0"/>
              <a:t>, Reshmi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Choudhury, </a:t>
            </a:r>
            <a:r>
              <a:rPr lang="en-US" sz="1600" dirty="0" err="1"/>
              <a:t>Promisree</a:t>
            </a:r>
            <a:endParaRPr lang="en-US" sz="1600" dirty="0"/>
          </a:p>
          <a:p>
            <a:pPr>
              <a:spcAft>
                <a:spcPts val="0"/>
              </a:spcAft>
            </a:pPr>
            <a:endParaRPr lang="en-US" sz="1600" dirty="0"/>
          </a:p>
          <a:p>
            <a:pPr marL="0" indent="0">
              <a:spcAft>
                <a:spcPts val="0"/>
              </a:spcAft>
              <a:buNone/>
            </a:pPr>
            <a:r>
              <a:rPr lang="en-US" sz="1600" b="1" dirty="0"/>
              <a:t>Pharmaceutical Chemistry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Kwan, Kelly</a:t>
            </a:r>
          </a:p>
          <a:p>
            <a:pPr>
              <a:spcAft>
                <a:spcPts val="0"/>
              </a:spcAft>
            </a:pPr>
            <a:r>
              <a:rPr lang="en-US" sz="1600" dirty="0" err="1"/>
              <a:t>Childree</a:t>
            </a:r>
            <a:r>
              <a:rPr lang="en-US" sz="1600" dirty="0"/>
              <a:t>, Gabriela</a:t>
            </a:r>
          </a:p>
          <a:p>
            <a:pPr>
              <a:spcAft>
                <a:spcPts val="0"/>
              </a:spcAft>
            </a:pPr>
            <a:r>
              <a:rPr lang="en-US" sz="1600" dirty="0" err="1"/>
              <a:t>Batada</a:t>
            </a:r>
            <a:r>
              <a:rPr lang="en-US" sz="1600" dirty="0"/>
              <a:t>, Alysha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Petkovic, Kyle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Zhang, Ralph</a:t>
            </a:r>
          </a:p>
          <a:p>
            <a:pPr>
              <a:spcAft>
                <a:spcPts val="0"/>
              </a:spcAft>
            </a:pPr>
            <a:r>
              <a:rPr lang="en-US" sz="1600" dirty="0" err="1"/>
              <a:t>Maksymiuk</a:t>
            </a:r>
            <a:r>
              <a:rPr lang="en-US" sz="1600" dirty="0"/>
              <a:t>, Roman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Leung, Kristina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0C96F8FB-C7FC-1C27-265C-3F727229E911}"/>
              </a:ext>
            </a:extLst>
          </p:cNvPr>
          <p:cNvSpPr txBox="1">
            <a:spLocks/>
          </p:cNvSpPr>
          <p:nvPr/>
        </p:nvSpPr>
        <p:spPr>
          <a:xfrm>
            <a:off x="4193112" y="1028815"/>
            <a:ext cx="4555753" cy="3360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1600" b="1" dirty="0"/>
              <a:t>Bioengineering and Therapeutic Sciences</a:t>
            </a:r>
          </a:p>
          <a:p>
            <a:pPr>
              <a:spcAft>
                <a:spcPts val="0"/>
              </a:spcAft>
            </a:pPr>
            <a:r>
              <a:rPr lang="en-US" sz="1600" dirty="0" err="1"/>
              <a:t>Jumbe</a:t>
            </a:r>
            <a:r>
              <a:rPr lang="en-US" sz="1600" dirty="0"/>
              <a:t>, Nelson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Atkin-Yamaguchi, Kina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Lam, Maggie</a:t>
            </a:r>
          </a:p>
          <a:p>
            <a:pPr>
              <a:spcAft>
                <a:spcPts val="0"/>
              </a:spcAft>
            </a:pPr>
            <a:endParaRPr lang="en-US" sz="1600" dirty="0"/>
          </a:p>
          <a:p>
            <a:pPr marL="0" indent="0">
              <a:spcAft>
                <a:spcPts val="0"/>
              </a:spcAft>
              <a:buNone/>
            </a:pPr>
            <a:r>
              <a:rPr lang="en-US" sz="1600" b="1" dirty="0"/>
              <a:t>Dean’s Office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Lynch, Rachel</a:t>
            </a:r>
          </a:p>
          <a:p>
            <a:pPr>
              <a:spcAft>
                <a:spcPts val="0"/>
              </a:spcAft>
            </a:pPr>
            <a:r>
              <a:rPr lang="en-US" sz="1600" dirty="0" err="1"/>
              <a:t>Villaro</a:t>
            </a:r>
            <a:r>
              <a:rPr lang="en-US" sz="1600" dirty="0"/>
              <a:t>, Sabrina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Tam, Katherine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Moy, Laura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Ngai, Crystal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Richards, </a:t>
            </a:r>
            <a:r>
              <a:rPr lang="en-US" sz="1600" dirty="0" err="1"/>
              <a:t>Alyscia</a:t>
            </a:r>
            <a:endParaRPr lang="en-US" sz="1600" dirty="0"/>
          </a:p>
          <a:p>
            <a:pPr>
              <a:spcAft>
                <a:spcPts val="0"/>
              </a:spcAft>
            </a:pPr>
            <a:r>
              <a:rPr lang="en-US" sz="1600" dirty="0"/>
              <a:t>Lai, Wan-</a:t>
            </a:r>
            <a:r>
              <a:rPr lang="en-US" sz="1600" dirty="0" err="1"/>
              <a:t>yu</a:t>
            </a:r>
            <a:endParaRPr lang="en-US" sz="1600" dirty="0"/>
          </a:p>
          <a:p>
            <a:pPr>
              <a:spcAft>
                <a:spcPts val="0"/>
              </a:spcAft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9325892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3844"/>
          </a:xfrm>
        </p:spPr>
        <p:txBody>
          <a:bodyPr/>
          <a:lstStyle/>
          <a:p>
            <a:fld id="{7BCC8D0D-EAEC-449D-9161-023DFF90F2E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4910302"/>
            <a:ext cx="81826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https://www.nationalacademies.org/our-work/innovations-in-pharmacy-training-and-practice-to-advance-patient-care-a-workshop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C434E1-CD89-54BC-A35B-E561DFF957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949971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B18DD79D-0046-7D3B-09E5-AC30F753A929}"/>
              </a:ext>
            </a:extLst>
          </p:cNvPr>
          <p:cNvSpPr txBox="1">
            <a:spLocks/>
          </p:cNvSpPr>
          <p:nvPr/>
        </p:nvSpPr>
        <p:spPr>
          <a:xfrm>
            <a:off x="1317356" y="0"/>
            <a:ext cx="7826644" cy="7302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800" b="0" kern="1200" cap="none" spc="0" baseline="0" dirty="0" smtClean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r"/>
            <a:r>
              <a:rPr lang="en-US" sz="3200" b="1" dirty="0">
                <a:latin typeface="+mn-lt"/>
              </a:rPr>
              <a:t>NAM Workshop: Pharmacy Workforce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8189B0-8C7F-3A5B-E6DD-97D821DE17DD}"/>
              </a:ext>
            </a:extLst>
          </p:cNvPr>
          <p:cNvSpPr txBox="1">
            <a:spLocks/>
          </p:cNvSpPr>
          <p:nvPr/>
        </p:nvSpPr>
        <p:spPr>
          <a:xfrm>
            <a:off x="0" y="559812"/>
            <a:ext cx="9144000" cy="435048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Diversity, Deserts and Disparities 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pathway programs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internship programs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partnerships programs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with institutions that serve minority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Workforce Conditions: Collaborative Care, Reducing Burnout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Model Programs with Expanded Roles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Substance use disorders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Reproductive health services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Next Generation Training: Beyond Patient Care: 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Biotech/Pharma Industry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A2109AB-0234-A3B7-D92E-65EB0A94816A}"/>
              </a:ext>
            </a:extLst>
          </p:cNvPr>
          <p:cNvSpPr txBox="1">
            <a:spLocks/>
          </p:cNvSpPr>
          <p:nvPr/>
        </p:nvSpPr>
        <p:spPr>
          <a:xfrm rot="1346557">
            <a:off x="712920" y="2197886"/>
            <a:ext cx="8431078" cy="55419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800" b="0" kern="1200" cap="none" spc="0" baseline="0" dirty="0" smtClean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+mn-lt"/>
              </a:rPr>
              <a:t>Save the Date:  May 29 and May 30</a:t>
            </a:r>
          </a:p>
        </p:txBody>
      </p:sp>
    </p:spTree>
    <p:extLst>
      <p:ext uri="{BB962C8B-B14F-4D97-AF65-F5344CB8AC3E}">
        <p14:creationId xmlns:p14="http://schemas.microsoft.com/office/powerpoint/2010/main" val="110813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UCSF Classic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 marL="295275" marR="0" indent="-295275" algn="l" defTabSz="640080" rtl="0" eaLnBrk="1" fontAlgn="auto" latinLnBrk="0" hangingPunct="1">
          <a:lnSpc>
            <a:spcPct val="100000"/>
          </a:lnSpc>
          <a:spcBef>
            <a:spcPts val="0"/>
          </a:spcBef>
          <a:spcAft>
            <a:spcPts val="1000"/>
          </a:spcAft>
          <a:buClr>
            <a:srgbClr val="0093D0"/>
          </a:buClr>
          <a:buSzPct val="80000"/>
          <a:buFont typeface="Wingdings" charset="2"/>
          <a:buChar char="§"/>
          <a:tabLst/>
          <a:defRPr kumimoji="0" sz="2200" b="0" i="0" u="none" strike="noStrike" kern="1200" cap="none" spc="0" normalizeH="0" baseline="0" noProof="0" dirty="0" smtClean="0">
            <a:ln>
              <a:noFill/>
            </a:ln>
            <a:solidFill>
              <a:srgbClr val="052049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Template for General Use" id="{86AFEBA3-17D6-414A-9B5D-01A8CF09C714}" vid="{1FCB2733-7D71-4540-977A-E687D6DDBE55}"/>
    </a:ext>
  </a:extLst>
</a:theme>
</file>

<file path=ppt/theme/theme2.xml><?xml version="1.0" encoding="utf-8"?>
<a:theme xmlns:a="http://schemas.openxmlformats.org/drawingml/2006/main" name="UCSF Contemporary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Template for General Use" id="{86AFEBA3-17D6-414A-9B5D-01A8CF09C714}" vid="{B959E5FC-D31F-6340-8583-3082E424EF74}"/>
    </a:ext>
  </a:extLst>
</a:theme>
</file>

<file path=ppt/theme/theme3.xml><?xml version="1.0" encoding="utf-8"?>
<a:theme xmlns:a="http://schemas.openxmlformats.org/drawingml/2006/main" name="Blank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Template for General Use" id="{86AFEBA3-17D6-414A-9B5D-01A8CF09C714}" vid="{59173A14-6B22-0045-922A-571D1E4ED2CF}"/>
    </a:ext>
  </a:extLst>
</a:theme>
</file>

<file path=ppt/theme/theme4.xml><?xml version="1.0" encoding="utf-8"?>
<a:theme xmlns:a="http://schemas.openxmlformats.org/drawingml/2006/main" name="UCSF Contemporary Pattern 1">
  <a:themeElements>
    <a:clrScheme name="USCF Template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178CCB"/>
      </a:accent1>
      <a:accent2>
        <a:srgbClr val="16A0AC"/>
      </a:accent2>
      <a:accent3>
        <a:srgbClr val="32A03E"/>
      </a:accent3>
      <a:accent4>
        <a:srgbClr val="6E61D7"/>
      </a:accent4>
      <a:accent5>
        <a:srgbClr val="A238BA"/>
      </a:accent5>
      <a:accent6>
        <a:srgbClr val="C32882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5AF78529-A89B-1E41-BE10-0E2BEF66F84E}"/>
    </a:ext>
  </a:extLst>
</a:theme>
</file>

<file path=ppt/theme/theme5.xml><?xml version="1.0" encoding="utf-8"?>
<a:theme xmlns:a="http://schemas.openxmlformats.org/drawingml/2006/main" name="1_UCSF Contemporary Pattern 1">
  <a:themeElements>
    <a:clrScheme name="USCF Template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178CCB"/>
      </a:accent1>
      <a:accent2>
        <a:srgbClr val="16A0AC"/>
      </a:accent2>
      <a:accent3>
        <a:srgbClr val="32A03E"/>
      </a:accent3>
      <a:accent4>
        <a:srgbClr val="6E61D7"/>
      </a:accent4>
      <a:accent5>
        <a:srgbClr val="A238BA"/>
      </a:accent5>
      <a:accent6>
        <a:srgbClr val="C32882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5AF78529-A89B-1E41-BE10-0E2BEF66F84E}"/>
    </a:ext>
  </a:extLst>
</a:theme>
</file>

<file path=ppt/theme/theme6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TaxCatchAll xmlns="3920ec0b-0f19-4658-bd9c-7a2b7284b087" xsi:nil="true"/>
    <lcf76f155ced4ddcb4097134ff3c332f xmlns="094ba90c-1f83-4004-9782-b2c1ad6f6b1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C36F4753F4C84EB451F6C600B7CDC8" ma:contentTypeVersion="17" ma:contentTypeDescription="Create a new document." ma:contentTypeScope="" ma:versionID="9ba2d2da192272667ebf97dd3202dda5">
  <xsd:schema xmlns:xsd="http://www.w3.org/2001/XMLSchema" xmlns:xs="http://www.w3.org/2001/XMLSchema" xmlns:p="http://schemas.microsoft.com/office/2006/metadata/properties" xmlns:ns2="094ba90c-1f83-4004-9782-b2c1ad6f6b1b" xmlns:ns3="3920ec0b-0f19-4658-bd9c-7a2b7284b087" targetNamespace="http://schemas.microsoft.com/office/2006/metadata/properties" ma:root="true" ma:fieldsID="50b2829a1703d80b4d0f0fb3985cfcac" ns2:_="" ns3:_="">
    <xsd:import namespace="094ba90c-1f83-4004-9782-b2c1ad6f6b1b"/>
    <xsd:import namespace="3920ec0b-0f19-4658-bd9c-7a2b7284b0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4ba90c-1f83-4004-9782-b2c1ad6f6b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973eda6-ee47-49cd-8b90-1ba368fd38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20ec0b-0f19-4658-bd9c-7a2b7284b08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2a5abb5-3f18-4e50-86f0-901830d83493}" ma:internalName="TaxCatchAll" ma:showField="CatchAllData" ma:web="3920ec0b-0f19-4658-bd9c-7a2b7284b0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A51949-CE2D-4D1D-81B7-CD96A13119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48DB2A-A2BB-49B9-B517-04CB45F2482A}">
  <ds:schemaRefs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3920ec0b-0f19-4658-bd9c-7a2b7284b087"/>
    <ds:schemaRef ds:uri="094ba90c-1f83-4004-9782-b2c1ad6f6b1b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C74C0C9-D49B-4C26-ACF2-ADC5ED07D7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4ba90c-1f83-4004-9782-b2c1ad6f6b1b"/>
    <ds:schemaRef ds:uri="3920ec0b-0f19-4658-bd9c-7a2b7284b0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UCSF Classic</Template>
  <TotalTime>4203</TotalTime>
  <Words>1778</Words>
  <Application>Microsoft Macintosh PowerPoint</Application>
  <PresentationFormat>On-screen Show (16:9)</PresentationFormat>
  <Paragraphs>349</Paragraphs>
  <Slides>33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.AppleSystemUIFont</vt:lpstr>
      <vt:lpstr>Arial</vt:lpstr>
      <vt:lpstr>Garamond</vt:lpstr>
      <vt:lpstr>Symbol</vt:lpstr>
      <vt:lpstr>Wingdings</vt:lpstr>
      <vt:lpstr>UCSF Classic</vt:lpstr>
      <vt:lpstr>UCSF Contemporary</vt:lpstr>
      <vt:lpstr>Blank</vt:lpstr>
      <vt:lpstr>UCSF Contemporary Pattern 1</vt:lpstr>
      <vt:lpstr>1_UCSF Contemporary Pattern 1</vt:lpstr>
      <vt:lpstr>SOP Town Hall</vt:lpstr>
      <vt:lpstr>Today’s Agenda</vt:lpstr>
      <vt:lpstr>PowerPoint Presentation</vt:lpstr>
      <vt:lpstr>In Memoriam</vt:lpstr>
      <vt:lpstr>New Chair of Clinical Pharmacy</vt:lpstr>
      <vt:lpstr>Welcome New BTS Faculty</vt:lpstr>
      <vt:lpstr>Welcome New Teaching Faculty</vt:lpstr>
      <vt:lpstr>Welcome New Staff</vt:lpstr>
      <vt:lpstr>PowerPoint Presentation</vt:lpstr>
      <vt:lpstr>Launched AI-CD3 MS Degree Program</vt:lpstr>
      <vt:lpstr>PharmD Pathway Program Updates</vt:lpstr>
      <vt:lpstr>Les Benet Symposium and Endowed Professorship Celebration – May 17</vt:lpstr>
      <vt:lpstr>UCSF School of Pharmacy &amp; UCSF Health Val Louie Awards Ceremony - October 24</vt:lpstr>
      <vt:lpstr>PowerPoint Presentation</vt:lpstr>
      <vt:lpstr>School of Pharmacy Faculty and Leadership Retreat – September 16</vt:lpstr>
      <vt:lpstr>Faculty Awards</vt:lpstr>
      <vt:lpstr>Staff SPOT Award Winners</vt:lpstr>
      <vt:lpstr>PowerPoint Presentation</vt:lpstr>
      <vt:lpstr>Student Awards</vt:lpstr>
      <vt:lpstr>Student Awards</vt:lpstr>
      <vt:lpstr>PowerPoint Presentation</vt:lpstr>
      <vt:lpstr>School of Pharmacy Faculty &amp; Leadership Retreat -  Update</vt:lpstr>
      <vt:lpstr>School of Pharmacy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Strategic Plan Next Steps for 2024-2025</vt:lpstr>
      <vt:lpstr>Strategic Plan Information</vt:lpstr>
      <vt:lpstr>PowerPoint Presentation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Updates from the Dean</dc:title>
  <dc:subject>Presentation Template</dc:subject>
  <dc:creator>Lawrence Lin</dc:creator>
  <dc:description>Derek MacDavid | derek@bigpicdesign.com</dc:description>
  <cp:lastModifiedBy>Educational Technology Services - Scheduling and Inquiries</cp:lastModifiedBy>
  <cp:revision>88</cp:revision>
  <cp:lastPrinted>2018-07-18T21:06:11Z</cp:lastPrinted>
  <dcterms:created xsi:type="dcterms:W3CDTF">2023-10-10T12:20:39Z</dcterms:created>
  <dcterms:modified xsi:type="dcterms:W3CDTF">2024-12-12T22:39:05Z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0x0101007AC36F4753F4C84EB451F6C600B7CDC8</vt:lpwstr>
  </property>
  <property fmtid="{D5CDD505-2E9C-101B-9397-08002B2CF9AE}" pid="3" name="MediaServiceImageTags">
    <vt:lpwstr/>
  </property>
</Properties>
</file>