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341" r:id="rId2"/>
    <p:sldId id="299" r:id="rId3"/>
    <p:sldId id="338" r:id="rId4"/>
    <p:sldId id="263" r:id="rId5"/>
    <p:sldId id="339" r:id="rId6"/>
    <p:sldId id="340" r:id="rId7"/>
    <p:sldId id="257" r:id="rId8"/>
    <p:sldId id="258" r:id="rId9"/>
    <p:sldId id="259" r:id="rId10"/>
    <p:sldId id="337" r:id="rId11"/>
    <p:sldId id="335" r:id="rId12"/>
    <p:sldId id="322" r:id="rId13"/>
    <p:sldId id="303" r:id="rId14"/>
    <p:sldId id="330" r:id="rId15"/>
    <p:sldId id="33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22" d="100"/>
          <a:sy n="122" d="100"/>
        </p:scale>
        <p:origin x="240"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sz="2800" b="1" dirty="0">
                <a:solidFill>
                  <a:schemeClr val="tx1"/>
                </a:solidFill>
              </a:rPr>
              <a:t>Q0-Q4</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2021</c:v>
                </c:pt>
              </c:strCache>
            </c:strRef>
          </c:tx>
          <c:spPr>
            <a:solidFill>
              <a:schemeClr val="accent1"/>
            </a:solidFill>
            <a:ln>
              <a:noFill/>
            </a:ln>
            <a:effectLst/>
          </c:spPr>
          <c:invertIfNegative val="0"/>
          <c:cat>
            <c:strRef>
              <c:f>Sheet1!$A$2:$A$6</c:f>
              <c:strCache>
                <c:ptCount val="5"/>
                <c:pt idx="0">
                  <c:v>How satsified are you with your organization as a place to work</c:v>
                </c:pt>
                <c:pt idx="1">
                  <c:v>Know What's Expected</c:v>
                </c:pt>
                <c:pt idx="2">
                  <c:v>Materials and Equipment</c:v>
                </c:pt>
                <c:pt idx="3">
                  <c:v>Opportunity to do Best</c:v>
                </c:pt>
                <c:pt idx="4">
                  <c:v>Recognition</c:v>
                </c:pt>
              </c:strCache>
            </c:strRef>
          </c:cat>
          <c:val>
            <c:numRef>
              <c:f>Sheet1!$B$2:$B$6</c:f>
              <c:numCache>
                <c:formatCode>0.00</c:formatCode>
                <c:ptCount val="5"/>
                <c:pt idx="0">
                  <c:v>3.95</c:v>
                </c:pt>
                <c:pt idx="1">
                  <c:v>4.4000000000000004</c:v>
                </c:pt>
                <c:pt idx="2">
                  <c:v>4.26</c:v>
                </c:pt>
                <c:pt idx="3">
                  <c:v>4.05</c:v>
                </c:pt>
                <c:pt idx="4">
                  <c:v>3.53</c:v>
                </c:pt>
              </c:numCache>
            </c:numRef>
          </c:val>
          <c:extLst>
            <c:ext xmlns:c16="http://schemas.microsoft.com/office/drawing/2014/chart" uri="{C3380CC4-5D6E-409C-BE32-E72D297353CC}">
              <c16:uniqueId val="{00000000-3962-4A86-A0B7-8B219FBEB97F}"/>
            </c:ext>
          </c:extLst>
        </c:ser>
        <c:ser>
          <c:idx val="1"/>
          <c:order val="1"/>
          <c:tx>
            <c:strRef>
              <c:f>Sheet1!$C$1</c:f>
              <c:strCache>
                <c:ptCount val="1"/>
                <c:pt idx="0">
                  <c:v>2022</c:v>
                </c:pt>
              </c:strCache>
            </c:strRef>
          </c:tx>
          <c:spPr>
            <a:solidFill>
              <a:schemeClr val="accent2"/>
            </a:solidFill>
            <a:ln>
              <a:noFill/>
            </a:ln>
            <a:effectLst/>
          </c:spPr>
          <c:invertIfNegative val="0"/>
          <c:cat>
            <c:strRef>
              <c:f>Sheet1!$A$2:$A$6</c:f>
              <c:strCache>
                <c:ptCount val="5"/>
                <c:pt idx="0">
                  <c:v>How satsified are you with your organization as a place to work</c:v>
                </c:pt>
                <c:pt idx="1">
                  <c:v>Know What's Expected</c:v>
                </c:pt>
                <c:pt idx="2">
                  <c:v>Materials and Equipment</c:v>
                </c:pt>
                <c:pt idx="3">
                  <c:v>Opportunity to do Best</c:v>
                </c:pt>
                <c:pt idx="4">
                  <c:v>Recognition</c:v>
                </c:pt>
              </c:strCache>
            </c:strRef>
          </c:cat>
          <c:val>
            <c:numRef>
              <c:f>Sheet1!$C$2:$C$6</c:f>
              <c:numCache>
                <c:formatCode>General</c:formatCode>
                <c:ptCount val="5"/>
                <c:pt idx="0">
                  <c:v>3.95</c:v>
                </c:pt>
                <c:pt idx="1">
                  <c:v>4.2699999999999996</c:v>
                </c:pt>
                <c:pt idx="2">
                  <c:v>4.04</c:v>
                </c:pt>
                <c:pt idx="3">
                  <c:v>3.94</c:v>
                </c:pt>
                <c:pt idx="4">
                  <c:v>3.34</c:v>
                </c:pt>
              </c:numCache>
            </c:numRef>
          </c:val>
          <c:extLst>
            <c:ext xmlns:c16="http://schemas.microsoft.com/office/drawing/2014/chart" uri="{C3380CC4-5D6E-409C-BE32-E72D297353CC}">
              <c16:uniqueId val="{00000001-FFF4-4DAC-A9B1-B40FA65D7AF2}"/>
            </c:ext>
          </c:extLst>
        </c:ser>
        <c:dLbls>
          <c:showLegendKey val="0"/>
          <c:showVal val="0"/>
          <c:showCatName val="0"/>
          <c:showSerName val="0"/>
          <c:showPercent val="0"/>
          <c:showBubbleSize val="0"/>
        </c:dLbls>
        <c:gapWidth val="219"/>
        <c:overlap val="-27"/>
        <c:axId val="1279436959"/>
        <c:axId val="1279437375"/>
      </c:barChart>
      <c:catAx>
        <c:axId val="12794369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79437375"/>
        <c:crosses val="autoZero"/>
        <c:auto val="1"/>
        <c:lblAlgn val="ctr"/>
        <c:lblOffset val="100"/>
        <c:noMultiLvlLbl val="0"/>
      </c:catAx>
      <c:valAx>
        <c:axId val="127943737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794369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r>
              <a:rPr lang="en-US" sz="2800" b="1" dirty="0">
                <a:solidFill>
                  <a:schemeClr val="tx1"/>
                </a:solidFill>
              </a:rPr>
              <a:t>Q5-Q8</a:t>
            </a:r>
          </a:p>
        </c:rich>
      </c:tx>
      <c:layout>
        <c:manualLayout>
          <c:xMode val="edge"/>
          <c:yMode val="edge"/>
          <c:x val="0.45473196011225986"/>
          <c:y val="4.1310546175838828E-3"/>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3.6443006162305766E-2"/>
          <c:y val="9.3021103671417874E-2"/>
          <c:w val="0.95131788957541963"/>
          <c:h val="0.79508781825181252"/>
        </c:manualLayout>
      </c:layout>
      <c:barChart>
        <c:barDir val="col"/>
        <c:grouping val="clustered"/>
        <c:varyColors val="0"/>
        <c:ser>
          <c:idx val="0"/>
          <c:order val="0"/>
          <c:tx>
            <c:strRef>
              <c:f>Sheet1!$B$1</c:f>
              <c:strCache>
                <c:ptCount val="1"/>
                <c:pt idx="0">
                  <c:v>2021</c:v>
                </c:pt>
              </c:strCache>
            </c:strRef>
          </c:tx>
          <c:spPr>
            <a:solidFill>
              <a:schemeClr val="accent1"/>
            </a:solidFill>
            <a:ln>
              <a:noFill/>
            </a:ln>
            <a:effectLst/>
          </c:spPr>
          <c:invertIfNegative val="0"/>
          <c:cat>
            <c:strRef>
              <c:f>Sheet1!$A$2:$A$5</c:f>
              <c:strCache>
                <c:ptCount val="4"/>
                <c:pt idx="0">
                  <c:v>Cares About Me</c:v>
                </c:pt>
                <c:pt idx="1">
                  <c:v>Development</c:v>
                </c:pt>
                <c:pt idx="2">
                  <c:v>Opinions Count</c:v>
                </c:pt>
                <c:pt idx="3">
                  <c:v>Mission/Purpose</c:v>
                </c:pt>
              </c:strCache>
            </c:strRef>
          </c:cat>
          <c:val>
            <c:numRef>
              <c:f>Sheet1!$B$2:$B$5</c:f>
              <c:numCache>
                <c:formatCode>0.00</c:formatCode>
                <c:ptCount val="4"/>
                <c:pt idx="0">
                  <c:v>4.1500000000000004</c:v>
                </c:pt>
                <c:pt idx="1">
                  <c:v>4</c:v>
                </c:pt>
                <c:pt idx="2">
                  <c:v>3.99</c:v>
                </c:pt>
                <c:pt idx="3">
                  <c:v>4.33</c:v>
                </c:pt>
              </c:numCache>
            </c:numRef>
          </c:val>
          <c:extLst>
            <c:ext xmlns:c16="http://schemas.microsoft.com/office/drawing/2014/chart" uri="{C3380CC4-5D6E-409C-BE32-E72D297353CC}">
              <c16:uniqueId val="{00000000-ACC8-4773-A68F-11E5AE2108A9}"/>
            </c:ext>
          </c:extLst>
        </c:ser>
        <c:ser>
          <c:idx val="1"/>
          <c:order val="1"/>
          <c:tx>
            <c:strRef>
              <c:f>Sheet1!$C$1</c:f>
              <c:strCache>
                <c:ptCount val="1"/>
                <c:pt idx="0">
                  <c:v>2022</c:v>
                </c:pt>
              </c:strCache>
            </c:strRef>
          </c:tx>
          <c:spPr>
            <a:solidFill>
              <a:schemeClr val="accent2"/>
            </a:solidFill>
            <a:ln>
              <a:noFill/>
            </a:ln>
            <a:effectLst/>
          </c:spPr>
          <c:invertIfNegative val="0"/>
          <c:cat>
            <c:strRef>
              <c:f>Sheet1!$A$2:$A$5</c:f>
              <c:strCache>
                <c:ptCount val="4"/>
                <c:pt idx="0">
                  <c:v>Cares About Me</c:v>
                </c:pt>
                <c:pt idx="1">
                  <c:v>Development</c:v>
                </c:pt>
                <c:pt idx="2">
                  <c:v>Opinions Count</c:v>
                </c:pt>
                <c:pt idx="3">
                  <c:v>Mission/Purpose</c:v>
                </c:pt>
              </c:strCache>
            </c:strRef>
          </c:cat>
          <c:val>
            <c:numRef>
              <c:f>Sheet1!$C$2:$C$5</c:f>
              <c:numCache>
                <c:formatCode>General</c:formatCode>
                <c:ptCount val="4"/>
                <c:pt idx="0">
                  <c:v>4.12</c:v>
                </c:pt>
                <c:pt idx="1">
                  <c:v>3.94</c:v>
                </c:pt>
                <c:pt idx="2">
                  <c:v>3.65</c:v>
                </c:pt>
                <c:pt idx="3">
                  <c:v>4.05</c:v>
                </c:pt>
              </c:numCache>
            </c:numRef>
          </c:val>
          <c:extLst>
            <c:ext xmlns:c16="http://schemas.microsoft.com/office/drawing/2014/chart" uri="{C3380CC4-5D6E-409C-BE32-E72D297353CC}">
              <c16:uniqueId val="{00000001-ACC8-4773-A68F-11E5AE2108A9}"/>
            </c:ext>
          </c:extLst>
        </c:ser>
        <c:dLbls>
          <c:showLegendKey val="0"/>
          <c:showVal val="0"/>
          <c:showCatName val="0"/>
          <c:showSerName val="0"/>
          <c:showPercent val="0"/>
          <c:showBubbleSize val="0"/>
        </c:dLbls>
        <c:gapWidth val="219"/>
        <c:overlap val="-27"/>
        <c:axId val="1275231423"/>
        <c:axId val="1275229759"/>
      </c:barChart>
      <c:catAx>
        <c:axId val="12752314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75229759"/>
        <c:crosses val="autoZero"/>
        <c:auto val="1"/>
        <c:lblAlgn val="ctr"/>
        <c:lblOffset val="100"/>
        <c:noMultiLvlLbl val="0"/>
      </c:catAx>
      <c:valAx>
        <c:axId val="1275229759"/>
        <c:scaling>
          <c:orientation val="minMax"/>
          <c:max val="5"/>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752314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r>
              <a:rPr lang="en-US" sz="2800" b="1" dirty="0">
                <a:solidFill>
                  <a:schemeClr val="tx1"/>
                </a:solidFill>
              </a:rPr>
              <a:t>Q9-Q12</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2021</c:v>
                </c:pt>
              </c:strCache>
            </c:strRef>
          </c:tx>
          <c:spPr>
            <a:solidFill>
              <a:schemeClr val="accent1"/>
            </a:solidFill>
            <a:ln>
              <a:noFill/>
            </a:ln>
            <a:effectLst/>
          </c:spPr>
          <c:invertIfNegative val="0"/>
          <c:cat>
            <c:strRef>
              <c:f>Sheet1!$A$2:$A$5</c:f>
              <c:strCache>
                <c:ptCount val="4"/>
                <c:pt idx="0">
                  <c:v>Committed to Quality</c:v>
                </c:pt>
                <c:pt idx="1">
                  <c:v>Best Friend</c:v>
                </c:pt>
                <c:pt idx="2">
                  <c:v>Progress</c:v>
                </c:pt>
                <c:pt idx="3">
                  <c:v>Learn and Grow</c:v>
                </c:pt>
              </c:strCache>
            </c:strRef>
          </c:cat>
          <c:val>
            <c:numRef>
              <c:f>Sheet1!$B$2:$B$5</c:f>
              <c:numCache>
                <c:formatCode>0.00</c:formatCode>
                <c:ptCount val="4"/>
                <c:pt idx="0">
                  <c:v>4.26</c:v>
                </c:pt>
                <c:pt idx="1">
                  <c:v>3.41</c:v>
                </c:pt>
                <c:pt idx="2">
                  <c:v>4.24</c:v>
                </c:pt>
                <c:pt idx="3">
                  <c:v>4.1100000000000003</c:v>
                </c:pt>
              </c:numCache>
            </c:numRef>
          </c:val>
          <c:extLst>
            <c:ext xmlns:c16="http://schemas.microsoft.com/office/drawing/2014/chart" uri="{C3380CC4-5D6E-409C-BE32-E72D297353CC}">
              <c16:uniqueId val="{00000000-2D40-47CD-ABAE-C8C401A6963D}"/>
            </c:ext>
          </c:extLst>
        </c:ser>
        <c:ser>
          <c:idx val="1"/>
          <c:order val="1"/>
          <c:tx>
            <c:strRef>
              <c:f>Sheet1!$C$1</c:f>
              <c:strCache>
                <c:ptCount val="1"/>
                <c:pt idx="0">
                  <c:v>2022</c:v>
                </c:pt>
              </c:strCache>
            </c:strRef>
          </c:tx>
          <c:spPr>
            <a:solidFill>
              <a:schemeClr val="accent2"/>
            </a:solidFill>
            <a:ln>
              <a:noFill/>
            </a:ln>
            <a:effectLst/>
          </c:spPr>
          <c:invertIfNegative val="0"/>
          <c:cat>
            <c:strRef>
              <c:f>Sheet1!$A$2:$A$5</c:f>
              <c:strCache>
                <c:ptCount val="4"/>
                <c:pt idx="0">
                  <c:v>Committed to Quality</c:v>
                </c:pt>
                <c:pt idx="1">
                  <c:v>Best Friend</c:v>
                </c:pt>
                <c:pt idx="2">
                  <c:v>Progress</c:v>
                </c:pt>
                <c:pt idx="3">
                  <c:v>Learn and Grow</c:v>
                </c:pt>
              </c:strCache>
            </c:strRef>
          </c:cat>
          <c:val>
            <c:numRef>
              <c:f>Sheet1!$C$2:$C$5</c:f>
              <c:numCache>
                <c:formatCode>General</c:formatCode>
                <c:ptCount val="4"/>
                <c:pt idx="0">
                  <c:v>4.26</c:v>
                </c:pt>
                <c:pt idx="1">
                  <c:v>3.6</c:v>
                </c:pt>
                <c:pt idx="2">
                  <c:v>4.18</c:v>
                </c:pt>
                <c:pt idx="3">
                  <c:v>4.01</c:v>
                </c:pt>
              </c:numCache>
            </c:numRef>
          </c:val>
          <c:extLst>
            <c:ext xmlns:c16="http://schemas.microsoft.com/office/drawing/2014/chart" uri="{C3380CC4-5D6E-409C-BE32-E72D297353CC}">
              <c16:uniqueId val="{00000001-2D40-47CD-ABAE-C8C401A6963D}"/>
            </c:ext>
          </c:extLst>
        </c:ser>
        <c:dLbls>
          <c:showLegendKey val="0"/>
          <c:showVal val="0"/>
          <c:showCatName val="0"/>
          <c:showSerName val="0"/>
          <c:showPercent val="0"/>
          <c:showBubbleSize val="0"/>
        </c:dLbls>
        <c:gapWidth val="219"/>
        <c:overlap val="-27"/>
        <c:axId val="1278927743"/>
        <c:axId val="1278926495"/>
      </c:barChart>
      <c:catAx>
        <c:axId val="1278927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78926495"/>
        <c:crosses val="autoZero"/>
        <c:auto val="1"/>
        <c:lblAlgn val="ctr"/>
        <c:lblOffset val="100"/>
        <c:noMultiLvlLbl val="0"/>
      </c:catAx>
      <c:valAx>
        <c:axId val="1278926495"/>
        <c:scaling>
          <c:orientation val="minMax"/>
          <c:max val="5"/>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789277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sz="2800" b="1" dirty="0"/>
              <a:t>Accountability</a:t>
            </a:r>
            <a:r>
              <a:rPr lang="en-US" sz="2400" b="1" dirty="0"/>
              <a:t> Index</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2021</c:v>
                </c:pt>
              </c:strCache>
            </c:strRef>
          </c:tx>
          <c:spPr>
            <a:solidFill>
              <a:schemeClr val="accent1"/>
            </a:solidFill>
            <a:ln>
              <a:noFill/>
            </a:ln>
            <a:effectLst/>
          </c:spPr>
          <c:invertIfNegative val="0"/>
          <c:cat>
            <c:strRef>
              <c:f>Sheet1!$A$2:$A$5</c:f>
              <c:strCache>
                <c:ptCount val="4"/>
                <c:pt idx="0">
                  <c:v>Overall score</c:v>
                </c:pt>
                <c:pt idx="1">
                  <c:v>Progress on goals</c:v>
                </c:pt>
                <c:pt idx="2">
                  <c:v>Team action planning</c:v>
                </c:pt>
                <c:pt idx="3">
                  <c:v>Feedback on last survey</c:v>
                </c:pt>
              </c:strCache>
            </c:strRef>
          </c:cat>
          <c:val>
            <c:numRef>
              <c:f>Sheet1!$B$2:$B$5</c:f>
              <c:numCache>
                <c:formatCode>General</c:formatCode>
                <c:ptCount val="4"/>
                <c:pt idx="0">
                  <c:v>3.72</c:v>
                </c:pt>
                <c:pt idx="1">
                  <c:v>3.63</c:v>
                </c:pt>
                <c:pt idx="2">
                  <c:v>3.51</c:v>
                </c:pt>
                <c:pt idx="3">
                  <c:v>4.01</c:v>
                </c:pt>
              </c:numCache>
            </c:numRef>
          </c:val>
          <c:extLst>
            <c:ext xmlns:c16="http://schemas.microsoft.com/office/drawing/2014/chart" uri="{C3380CC4-5D6E-409C-BE32-E72D297353CC}">
              <c16:uniqueId val="{00000000-F700-4EAB-9A86-78E200027EA1}"/>
            </c:ext>
          </c:extLst>
        </c:ser>
        <c:ser>
          <c:idx val="1"/>
          <c:order val="1"/>
          <c:tx>
            <c:strRef>
              <c:f>Sheet1!$C$1</c:f>
              <c:strCache>
                <c:ptCount val="1"/>
                <c:pt idx="0">
                  <c:v>2022</c:v>
                </c:pt>
              </c:strCache>
            </c:strRef>
          </c:tx>
          <c:spPr>
            <a:solidFill>
              <a:schemeClr val="accent2"/>
            </a:solidFill>
            <a:ln>
              <a:noFill/>
            </a:ln>
            <a:effectLst/>
          </c:spPr>
          <c:invertIfNegative val="0"/>
          <c:cat>
            <c:strRef>
              <c:f>Sheet1!$A$2:$A$5</c:f>
              <c:strCache>
                <c:ptCount val="4"/>
                <c:pt idx="0">
                  <c:v>Overall score</c:v>
                </c:pt>
                <c:pt idx="1">
                  <c:v>Progress on goals</c:v>
                </c:pt>
                <c:pt idx="2">
                  <c:v>Team action planning</c:v>
                </c:pt>
                <c:pt idx="3">
                  <c:v>Feedback on last survey</c:v>
                </c:pt>
              </c:strCache>
            </c:strRef>
          </c:cat>
          <c:val>
            <c:numRef>
              <c:f>Sheet1!$C$2:$C$5</c:f>
              <c:numCache>
                <c:formatCode>General</c:formatCode>
                <c:ptCount val="4"/>
                <c:pt idx="0">
                  <c:v>3.8</c:v>
                </c:pt>
                <c:pt idx="1">
                  <c:v>3.59</c:v>
                </c:pt>
                <c:pt idx="2">
                  <c:v>3.69</c:v>
                </c:pt>
                <c:pt idx="3">
                  <c:v>4.1100000000000003</c:v>
                </c:pt>
              </c:numCache>
            </c:numRef>
          </c:val>
          <c:extLst>
            <c:ext xmlns:c16="http://schemas.microsoft.com/office/drawing/2014/chart" uri="{C3380CC4-5D6E-409C-BE32-E72D297353CC}">
              <c16:uniqueId val="{00000001-F700-4EAB-9A86-78E200027EA1}"/>
            </c:ext>
          </c:extLst>
        </c:ser>
        <c:dLbls>
          <c:showLegendKey val="0"/>
          <c:showVal val="0"/>
          <c:showCatName val="0"/>
          <c:showSerName val="0"/>
          <c:showPercent val="0"/>
          <c:showBubbleSize val="0"/>
        </c:dLbls>
        <c:gapWidth val="219"/>
        <c:overlap val="-27"/>
        <c:axId val="1234329103"/>
        <c:axId val="1234331599"/>
      </c:barChart>
      <c:catAx>
        <c:axId val="12343291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34331599"/>
        <c:crosses val="autoZero"/>
        <c:auto val="1"/>
        <c:lblAlgn val="ctr"/>
        <c:lblOffset val="100"/>
        <c:noMultiLvlLbl val="0"/>
      </c:catAx>
      <c:valAx>
        <c:axId val="1234331599"/>
        <c:scaling>
          <c:orientation val="minMax"/>
          <c:max val="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343291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0.55015</cdr:x>
      <cdr:y>0.82063</cdr:y>
    </cdr:from>
    <cdr:to>
      <cdr:x>0.72112</cdr:x>
      <cdr:y>0.97565</cdr:y>
    </cdr:to>
    <cdr:sp macro="" textlink="">
      <cdr:nvSpPr>
        <cdr:cNvPr id="2" name="Oval 1">
          <a:extLst xmlns:a="http://schemas.openxmlformats.org/drawingml/2006/main">
            <a:ext uri="{FF2B5EF4-FFF2-40B4-BE49-F238E27FC236}">
              <a16:creationId xmlns:a16="http://schemas.microsoft.com/office/drawing/2014/main" id="{897B1F76-4FAF-42A5-A338-A9CD0E39B8BE}"/>
            </a:ext>
          </a:extLst>
        </cdr:cNvPr>
        <cdr:cNvSpPr/>
      </cdr:nvSpPr>
      <cdr:spPr>
        <a:xfrm xmlns:a="http://schemas.openxmlformats.org/drawingml/2006/main">
          <a:off x="6279546" y="5045681"/>
          <a:ext cx="1951463" cy="953183"/>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0.79537</cdr:x>
      <cdr:y>0.817</cdr:y>
    </cdr:from>
    <cdr:to>
      <cdr:x>0.94484</cdr:x>
      <cdr:y>0.97565</cdr:y>
    </cdr:to>
    <cdr:sp macro="" textlink="">
      <cdr:nvSpPr>
        <cdr:cNvPr id="3" name="Oval 2">
          <a:extLst xmlns:a="http://schemas.openxmlformats.org/drawingml/2006/main">
            <a:ext uri="{FF2B5EF4-FFF2-40B4-BE49-F238E27FC236}">
              <a16:creationId xmlns:a16="http://schemas.microsoft.com/office/drawing/2014/main" id="{881B648B-335A-47AA-93F0-55089C08D3BF}"/>
            </a:ext>
          </a:extLst>
        </cdr:cNvPr>
        <cdr:cNvSpPr/>
      </cdr:nvSpPr>
      <cdr:spPr>
        <a:xfrm xmlns:a="http://schemas.openxmlformats.org/drawingml/2006/main">
          <a:off x="9078501" y="5023378"/>
          <a:ext cx="1706137" cy="975486"/>
        </a:xfrm>
        <a:prstGeom xmlns:a="http://schemas.openxmlformats.org/drawingml/2006/main" prst="ellipse">
          <a:avLst/>
        </a:prstGeom>
        <a:noFill xmlns:a="http://schemas.openxmlformats.org/drawingml/2006/main"/>
        <a:ln xmlns:a="http://schemas.openxmlformats.org/drawingml/2006/main" cmpd="sng">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b="1" dirty="0"/>
        </a:p>
      </cdr:txBody>
    </cdr:sp>
  </cdr:relSizeAnchor>
</c:userShapes>
</file>

<file path=ppt/drawings/drawing2.xml><?xml version="1.0" encoding="utf-8"?>
<c:userShapes xmlns:c="http://schemas.openxmlformats.org/drawingml/2006/chart">
  <cdr:relSizeAnchor xmlns:cdr="http://schemas.openxmlformats.org/drawingml/2006/chartDrawing">
    <cdr:from>
      <cdr:x>0.30604</cdr:x>
      <cdr:y>0.82671</cdr:y>
    </cdr:from>
    <cdr:to>
      <cdr:x>0.47892</cdr:x>
      <cdr:y>0.9744</cdr:y>
    </cdr:to>
    <cdr:sp macro="" textlink="">
      <cdr:nvSpPr>
        <cdr:cNvPr id="2" name="Oval 1">
          <a:extLst xmlns:a="http://schemas.openxmlformats.org/drawingml/2006/main">
            <a:ext uri="{FF2B5EF4-FFF2-40B4-BE49-F238E27FC236}">
              <a16:creationId xmlns:a16="http://schemas.microsoft.com/office/drawing/2014/main" id="{6EA8198E-2492-4C8D-8EB5-C560621BEFCF}"/>
            </a:ext>
          </a:extLst>
        </cdr:cNvPr>
        <cdr:cNvSpPr/>
      </cdr:nvSpPr>
      <cdr:spPr>
        <a:xfrm xmlns:a="http://schemas.openxmlformats.org/drawingml/2006/main">
          <a:off x="3454619" y="5335024"/>
          <a:ext cx="1951491" cy="953149"/>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C60EB7-3E74-45F3-8222-D783A981BFD7}" type="datetimeFigureOut">
              <a:rPr lang="en-US" smtClean="0"/>
              <a:t>1/5/23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FC3459-4B1A-4166-AFBB-B035BBBF7612}" type="slidenum">
              <a:rPr lang="en-US" smtClean="0"/>
              <a:t>‹#›</a:t>
            </a:fld>
            <a:endParaRPr lang="en-US"/>
          </a:p>
        </p:txBody>
      </p:sp>
    </p:spTree>
    <p:extLst>
      <p:ext uri="{BB962C8B-B14F-4D97-AF65-F5344CB8AC3E}">
        <p14:creationId xmlns:p14="http://schemas.microsoft.com/office/powerpoint/2010/main" val="3585799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a:fld id="{111E5896-917A-4035-A860-408E1EC3CD51}" type="slidenum">
              <a:rPr lang="en-US" smtClean="0">
                <a:solidFill>
                  <a:srgbClr val="052049"/>
                </a:solidFill>
                <a:latin typeface="Arial" pitchFamily="34" charset="0"/>
                <a:cs typeface="Arial" pitchFamily="34" charset="0"/>
              </a:rPr>
              <a:pPr algn="r"/>
              <a:t>2</a:t>
            </a:fld>
            <a:endParaRPr lang="en-US" dirty="0">
              <a:solidFill>
                <a:srgbClr val="052049"/>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z="800">
                <a:solidFill>
                  <a:srgbClr val="052049"/>
                </a:solidFill>
                <a:latin typeface="+mj-lt"/>
              </a:rPr>
              <a:t>| [footer text here]</a:t>
            </a:r>
            <a:endParaRPr lang="en-US" sz="800" dirty="0">
              <a:solidFill>
                <a:srgbClr val="052049"/>
              </a:solidFill>
              <a:latin typeface="+mj-lt"/>
            </a:endParaRPr>
          </a:p>
        </p:txBody>
      </p:sp>
    </p:spTree>
    <p:extLst>
      <p:ext uri="{BB962C8B-B14F-4D97-AF65-F5344CB8AC3E}">
        <p14:creationId xmlns:p14="http://schemas.microsoft.com/office/powerpoint/2010/main" val="2974346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a:fld id="{111E5896-917A-4035-A860-408E1EC3CD51}" type="slidenum">
              <a:rPr lang="en-US" smtClean="0">
                <a:solidFill>
                  <a:srgbClr val="052049"/>
                </a:solidFill>
                <a:latin typeface="Arial" pitchFamily="34" charset="0"/>
                <a:cs typeface="Arial" pitchFamily="34" charset="0"/>
              </a:rPr>
              <a:pPr algn="r"/>
              <a:t>13</a:t>
            </a:fld>
            <a:endParaRPr lang="en-US" dirty="0">
              <a:solidFill>
                <a:srgbClr val="052049"/>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z="800">
                <a:solidFill>
                  <a:srgbClr val="052049"/>
                </a:solidFill>
                <a:latin typeface="+mj-lt"/>
              </a:rPr>
              <a:t>| [footer text here]</a:t>
            </a:r>
            <a:endParaRPr lang="en-US" sz="800" dirty="0">
              <a:solidFill>
                <a:srgbClr val="052049"/>
              </a:solidFill>
              <a:latin typeface="+mj-lt"/>
            </a:endParaRPr>
          </a:p>
        </p:txBody>
      </p:sp>
    </p:spTree>
    <p:extLst>
      <p:ext uri="{BB962C8B-B14F-4D97-AF65-F5344CB8AC3E}">
        <p14:creationId xmlns:p14="http://schemas.microsoft.com/office/powerpoint/2010/main" val="4219364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a:fld id="{111E5896-917A-4035-A860-408E1EC3CD51}" type="slidenum">
              <a:rPr lang="en-US" smtClean="0">
                <a:solidFill>
                  <a:srgbClr val="052049"/>
                </a:solidFill>
                <a:latin typeface="Arial" pitchFamily="34" charset="0"/>
                <a:cs typeface="Arial" pitchFamily="34" charset="0"/>
              </a:rPr>
              <a:pPr algn="r"/>
              <a:t>14</a:t>
            </a:fld>
            <a:endParaRPr lang="en-US" dirty="0">
              <a:solidFill>
                <a:srgbClr val="052049"/>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z="800">
                <a:solidFill>
                  <a:srgbClr val="052049"/>
                </a:solidFill>
                <a:latin typeface="+mj-lt"/>
              </a:rPr>
              <a:t>| [footer text here]</a:t>
            </a:r>
            <a:endParaRPr lang="en-US" sz="800" dirty="0">
              <a:solidFill>
                <a:srgbClr val="052049"/>
              </a:solidFill>
              <a:latin typeface="+mj-lt"/>
            </a:endParaRPr>
          </a:p>
        </p:txBody>
      </p:sp>
    </p:spTree>
    <p:extLst>
      <p:ext uri="{BB962C8B-B14F-4D97-AF65-F5344CB8AC3E}">
        <p14:creationId xmlns:p14="http://schemas.microsoft.com/office/powerpoint/2010/main" val="2619828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a:fld id="{111E5896-917A-4035-A860-408E1EC3CD51}" type="slidenum">
              <a:rPr lang="en-US" smtClean="0">
                <a:solidFill>
                  <a:srgbClr val="052049"/>
                </a:solidFill>
                <a:latin typeface="Arial" pitchFamily="34" charset="0"/>
                <a:cs typeface="Arial" pitchFamily="34" charset="0"/>
              </a:rPr>
              <a:pPr algn="r"/>
              <a:t>15</a:t>
            </a:fld>
            <a:endParaRPr lang="en-US" dirty="0">
              <a:solidFill>
                <a:srgbClr val="052049"/>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z="800">
                <a:solidFill>
                  <a:srgbClr val="052049"/>
                </a:solidFill>
                <a:latin typeface="+mj-lt"/>
              </a:rPr>
              <a:t>| [footer text here]</a:t>
            </a:r>
            <a:endParaRPr lang="en-US" sz="800" dirty="0">
              <a:solidFill>
                <a:srgbClr val="052049"/>
              </a:solidFill>
              <a:latin typeface="+mj-lt"/>
            </a:endParaRPr>
          </a:p>
        </p:txBody>
      </p:sp>
    </p:spTree>
    <p:extLst>
      <p:ext uri="{BB962C8B-B14F-4D97-AF65-F5344CB8AC3E}">
        <p14:creationId xmlns:p14="http://schemas.microsoft.com/office/powerpoint/2010/main" val="418859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72757-A204-4790-B72F-D44C59CB4A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07B0FF-7AF0-432F-87F6-8650CA6155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A58679-9BF0-4155-803F-4E12CFFCC9D0}"/>
              </a:ext>
            </a:extLst>
          </p:cNvPr>
          <p:cNvSpPr>
            <a:spLocks noGrp="1"/>
          </p:cNvSpPr>
          <p:nvPr>
            <p:ph type="dt" sz="half" idx="10"/>
          </p:nvPr>
        </p:nvSpPr>
        <p:spPr/>
        <p:txBody>
          <a:bodyPr/>
          <a:lstStyle/>
          <a:p>
            <a:r>
              <a:rPr lang="en-US"/>
              <a:t>June 30, 2022</a:t>
            </a:r>
          </a:p>
        </p:txBody>
      </p:sp>
      <p:sp>
        <p:nvSpPr>
          <p:cNvPr id="5" name="Footer Placeholder 4">
            <a:extLst>
              <a:ext uri="{FF2B5EF4-FFF2-40B4-BE49-F238E27FC236}">
                <a16:creationId xmlns:a16="http://schemas.microsoft.com/office/drawing/2014/main" id="{0604E45A-5A5B-4D3A-A6A3-03A9F60A8AB7}"/>
              </a:ext>
            </a:extLst>
          </p:cNvPr>
          <p:cNvSpPr>
            <a:spLocks noGrp="1"/>
          </p:cNvSpPr>
          <p:nvPr>
            <p:ph type="ftr" sz="quarter" idx="11"/>
          </p:nvPr>
        </p:nvSpPr>
        <p:spPr/>
        <p:txBody>
          <a:bodyPr/>
          <a:lstStyle/>
          <a:p>
            <a:r>
              <a:rPr lang="en-US"/>
              <a:t>School of Pharmacy Town Hall</a:t>
            </a:r>
          </a:p>
        </p:txBody>
      </p:sp>
      <p:sp>
        <p:nvSpPr>
          <p:cNvPr id="6" name="Slide Number Placeholder 5">
            <a:extLst>
              <a:ext uri="{FF2B5EF4-FFF2-40B4-BE49-F238E27FC236}">
                <a16:creationId xmlns:a16="http://schemas.microsoft.com/office/drawing/2014/main" id="{63E82D24-B150-4700-90D3-7A1ABB77E0E9}"/>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423180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24116-041C-4F57-A285-D6AACA15B8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76B60F-3B68-42F3-B312-53094966B6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9E3C63-7AD1-4255-99DD-361BD80EA82D}"/>
              </a:ext>
            </a:extLst>
          </p:cNvPr>
          <p:cNvSpPr>
            <a:spLocks noGrp="1"/>
          </p:cNvSpPr>
          <p:nvPr>
            <p:ph type="dt" sz="half" idx="10"/>
          </p:nvPr>
        </p:nvSpPr>
        <p:spPr/>
        <p:txBody>
          <a:bodyPr/>
          <a:lstStyle/>
          <a:p>
            <a:r>
              <a:rPr lang="en-US"/>
              <a:t>June 30, 2022</a:t>
            </a:r>
          </a:p>
        </p:txBody>
      </p:sp>
      <p:sp>
        <p:nvSpPr>
          <p:cNvPr id="5" name="Footer Placeholder 4">
            <a:extLst>
              <a:ext uri="{FF2B5EF4-FFF2-40B4-BE49-F238E27FC236}">
                <a16:creationId xmlns:a16="http://schemas.microsoft.com/office/drawing/2014/main" id="{4A64AA1B-32DD-4774-A5D4-C810F1B2E868}"/>
              </a:ext>
            </a:extLst>
          </p:cNvPr>
          <p:cNvSpPr>
            <a:spLocks noGrp="1"/>
          </p:cNvSpPr>
          <p:nvPr>
            <p:ph type="ftr" sz="quarter" idx="11"/>
          </p:nvPr>
        </p:nvSpPr>
        <p:spPr/>
        <p:txBody>
          <a:bodyPr/>
          <a:lstStyle/>
          <a:p>
            <a:r>
              <a:rPr lang="en-US"/>
              <a:t>School of Pharmacy Town Hall</a:t>
            </a:r>
          </a:p>
        </p:txBody>
      </p:sp>
      <p:sp>
        <p:nvSpPr>
          <p:cNvPr id="6" name="Slide Number Placeholder 5">
            <a:extLst>
              <a:ext uri="{FF2B5EF4-FFF2-40B4-BE49-F238E27FC236}">
                <a16:creationId xmlns:a16="http://schemas.microsoft.com/office/drawing/2014/main" id="{EF0A94EC-D3FF-4C7B-92AC-71F345719547}"/>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3071150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8DD84-CF1F-4521-894A-7B2800C7E4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2D7770-1CC7-45A9-BC25-DF9EAA7E5A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7113E4-0B20-4F9A-BE75-1FFACA92FBE2}"/>
              </a:ext>
            </a:extLst>
          </p:cNvPr>
          <p:cNvSpPr>
            <a:spLocks noGrp="1"/>
          </p:cNvSpPr>
          <p:nvPr>
            <p:ph type="dt" sz="half" idx="10"/>
          </p:nvPr>
        </p:nvSpPr>
        <p:spPr/>
        <p:txBody>
          <a:bodyPr/>
          <a:lstStyle/>
          <a:p>
            <a:r>
              <a:rPr lang="en-US"/>
              <a:t>June 30, 2022</a:t>
            </a:r>
          </a:p>
        </p:txBody>
      </p:sp>
      <p:sp>
        <p:nvSpPr>
          <p:cNvPr id="5" name="Footer Placeholder 4">
            <a:extLst>
              <a:ext uri="{FF2B5EF4-FFF2-40B4-BE49-F238E27FC236}">
                <a16:creationId xmlns:a16="http://schemas.microsoft.com/office/drawing/2014/main" id="{772E3F35-1CCF-49AD-B8CF-4AF46F596D93}"/>
              </a:ext>
            </a:extLst>
          </p:cNvPr>
          <p:cNvSpPr>
            <a:spLocks noGrp="1"/>
          </p:cNvSpPr>
          <p:nvPr>
            <p:ph type="ftr" sz="quarter" idx="11"/>
          </p:nvPr>
        </p:nvSpPr>
        <p:spPr/>
        <p:txBody>
          <a:bodyPr/>
          <a:lstStyle/>
          <a:p>
            <a:r>
              <a:rPr lang="en-US"/>
              <a:t>School of Pharmacy Town Hall</a:t>
            </a:r>
          </a:p>
        </p:txBody>
      </p:sp>
      <p:sp>
        <p:nvSpPr>
          <p:cNvPr id="6" name="Slide Number Placeholder 5">
            <a:extLst>
              <a:ext uri="{FF2B5EF4-FFF2-40B4-BE49-F238E27FC236}">
                <a16:creationId xmlns:a16="http://schemas.microsoft.com/office/drawing/2014/main" id="{A43C7650-7338-44D8-B733-DD6859A2070D}"/>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3352348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 Slide-White">
    <p:bg>
      <p:bgRef idx="1001">
        <a:schemeClr val="bg1"/>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r>
              <a:rPr lang="en-US"/>
              <a:t>School of Pharmacy Town Hall</a:t>
            </a:r>
            <a:endParaRPr lang="en-US" dirty="0"/>
          </a:p>
        </p:txBody>
      </p:sp>
      <p:sp>
        <p:nvSpPr>
          <p:cNvPr id="14" name="Slide Number Placeholder 13"/>
          <p:cNvSpPr>
            <a:spLocks noGrp="1"/>
          </p:cNvSpPr>
          <p:nvPr>
            <p:ph type="sldNum" sz="quarter" idx="13"/>
          </p:nvPr>
        </p:nvSpPr>
        <p:spPr/>
        <p:txBody>
          <a:bodyPr/>
          <a:lstStyle/>
          <a:p>
            <a:fld id="{7BCC8D0D-EAEC-449D-9161-023DFF90F2E2}" type="slidenum">
              <a:rPr lang="en-US" smtClean="0"/>
              <a:pPr/>
              <a:t>‹#›</a:t>
            </a:fld>
            <a:endParaRPr lang="en-US" dirty="0"/>
          </a:p>
        </p:txBody>
      </p:sp>
      <p:sp>
        <p:nvSpPr>
          <p:cNvPr id="11" name="Text Placeholder 3"/>
          <p:cNvSpPr>
            <a:spLocks noGrp="1"/>
          </p:cNvSpPr>
          <p:nvPr>
            <p:ph idx="1"/>
          </p:nvPr>
        </p:nvSpPr>
        <p:spPr>
          <a:xfrm>
            <a:off x="612911" y="1868556"/>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itle 15">
            <a:extLst>
              <a:ext uri="{FF2B5EF4-FFF2-40B4-BE49-F238E27FC236}">
                <a16:creationId xmlns:a16="http://schemas.microsoft.com/office/drawing/2014/main" id="{68E21D6E-1863-6D44-96ED-6535B5C0C57A}"/>
              </a:ext>
            </a:extLst>
          </p:cNvPr>
          <p:cNvSpPr>
            <a:spLocks noGrp="1"/>
          </p:cNvSpPr>
          <p:nvPr>
            <p:ph type="title" hasCustomPrompt="1"/>
          </p:nvPr>
        </p:nvSpPr>
        <p:spPr>
          <a:xfrm>
            <a:off x="604780" y="425001"/>
            <a:ext cx="10338387" cy="611449"/>
          </a:xfrm>
          <a:prstGeom prst="rect">
            <a:avLst/>
          </a:prstGeom>
        </p:spPr>
        <p:txBody>
          <a:bodyPr anchor="b">
            <a:noAutofit/>
          </a:bodyPr>
          <a:lstStyle>
            <a:lvl1pPr>
              <a:defRPr sz="4800">
                <a:latin typeface="+mj-lt"/>
              </a:defRPr>
            </a:lvl1pPr>
          </a:lstStyle>
          <a:p>
            <a:r>
              <a:rPr lang="en-US" dirty="0"/>
              <a:t>Slide Title Here</a:t>
            </a:r>
          </a:p>
        </p:txBody>
      </p:sp>
      <p:sp>
        <p:nvSpPr>
          <p:cNvPr id="15" name="Text Placeholder 3">
            <a:extLst>
              <a:ext uri="{FF2B5EF4-FFF2-40B4-BE49-F238E27FC236}">
                <a16:creationId xmlns:a16="http://schemas.microsoft.com/office/drawing/2014/main" id="{F4DF139D-BC7E-654E-8B11-20B16E9C7930}"/>
              </a:ext>
            </a:extLst>
          </p:cNvPr>
          <p:cNvSpPr>
            <a:spLocks noGrp="1"/>
          </p:cNvSpPr>
          <p:nvPr>
            <p:ph type="body" sz="quarter" idx="15" hasCustomPrompt="1"/>
          </p:nvPr>
        </p:nvSpPr>
        <p:spPr>
          <a:xfrm>
            <a:off x="609603" y="927654"/>
            <a:ext cx="10337797" cy="446529"/>
          </a:xfrm>
          <a:prstGeom prst="rect">
            <a:avLst/>
          </a:prstGeom>
        </p:spPr>
        <p:txBody>
          <a:bodyPr>
            <a:noAutofit/>
          </a:bodyPr>
          <a:lstStyle>
            <a:lvl1pPr marL="0" indent="0">
              <a:lnSpc>
                <a:spcPct val="100000"/>
              </a:lnSpc>
              <a:buNone/>
              <a:defRPr sz="2400" i="0">
                <a:latin typeface="+mn-lt"/>
              </a:defRPr>
            </a:lvl1pPr>
            <a:lvl2pPr marL="306908" indent="0">
              <a:lnSpc>
                <a:spcPct val="100000"/>
              </a:lnSpc>
              <a:buNone/>
              <a:defRPr i="1">
                <a:latin typeface="+mn-lt"/>
              </a:defRPr>
            </a:lvl2pPr>
            <a:lvl3pPr marL="687899" indent="0">
              <a:lnSpc>
                <a:spcPct val="100000"/>
              </a:lnSpc>
              <a:buNone/>
              <a:defRPr i="1">
                <a:latin typeface="+mn-lt"/>
              </a:defRPr>
            </a:lvl3pPr>
            <a:lvl4pPr marL="1066773" indent="0">
              <a:lnSpc>
                <a:spcPct val="100000"/>
              </a:lnSpc>
              <a:buNone/>
              <a:defRPr i="1">
                <a:latin typeface="+mn-lt"/>
              </a:defRPr>
            </a:lvl4pPr>
            <a:lvl5pPr marL="1447764"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1305178734"/>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ver – NavyBlue1">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C85033-62F3-644F-B87F-93580F90CE6B}"/>
              </a:ext>
            </a:extLst>
          </p:cNvPr>
          <p:cNvSpPr/>
          <p:nvPr userDrawn="1"/>
        </p:nvSpPr>
        <p:spPr bwMode="auto">
          <a:xfrm>
            <a:off x="11023600" y="1"/>
            <a:ext cx="1168400" cy="334433"/>
          </a:xfrm>
          <a:prstGeom prst="rect">
            <a:avLst/>
          </a:prstGeom>
          <a:solidFill>
            <a:schemeClr val="bg1"/>
          </a:solidFill>
          <a:ln w="19050" algn="ctr">
            <a:noFill/>
            <a:miter lim="800000"/>
            <a:headEnd/>
            <a:tailEnd/>
          </a:ln>
        </p:spPr>
        <p:txBody>
          <a:bodyPr wrap="none" rtlCol="0" anchor="ctr"/>
          <a:lstStyle/>
          <a:p>
            <a:pPr algn="ctr">
              <a:lnSpc>
                <a:spcPct val="90000"/>
              </a:lnSpc>
            </a:pPr>
            <a:endParaRPr lang="en-US" sz="2133" b="1" dirty="0" err="1">
              <a:solidFill>
                <a:schemeClr val="bg1"/>
              </a:solidFill>
              <a:latin typeface="+mj-lt"/>
            </a:endParaRPr>
          </a:p>
        </p:txBody>
      </p:sp>
      <p:pic>
        <p:nvPicPr>
          <p:cNvPr id="8" name="Picture 7">
            <a:extLst>
              <a:ext uri="{FF2B5EF4-FFF2-40B4-BE49-F238E27FC236}">
                <a16:creationId xmlns:a16="http://schemas.microsoft.com/office/drawing/2014/main" id="{D9022C9D-8F97-2E44-BE44-53B2BF3E0B19}"/>
              </a:ext>
            </a:extLst>
          </p:cNvPr>
          <p:cNvPicPr>
            <a:picLocks noChangeAspect="1"/>
          </p:cNvPicPr>
          <p:nvPr userDrawn="1"/>
        </p:nvPicPr>
        <p:blipFill rotWithShape="1">
          <a:blip r:embed="rId2"/>
          <a:srcRect b="2515"/>
          <a:stretch/>
        </p:blipFill>
        <p:spPr>
          <a:xfrm>
            <a:off x="315816" y="330200"/>
            <a:ext cx="11876185" cy="6527800"/>
          </a:xfrm>
          <a:prstGeom prst="rect">
            <a:avLst/>
          </a:prstGeom>
        </p:spPr>
      </p:pic>
      <p:sp>
        <p:nvSpPr>
          <p:cNvPr id="2" name="Rectangle 1"/>
          <p:cNvSpPr/>
          <p:nvPr userDrawn="1"/>
        </p:nvSpPr>
        <p:spPr bwMode="auto">
          <a:xfrm>
            <a:off x="670561" y="0"/>
            <a:ext cx="7555913" cy="5739619"/>
          </a:xfrm>
          <a:prstGeom prst="rect">
            <a:avLst/>
          </a:prstGeom>
          <a:solidFill>
            <a:srgbClr val="052049"/>
          </a:solidFill>
          <a:ln w="19050" algn="ctr">
            <a:noFill/>
            <a:miter lim="800000"/>
            <a:headEnd/>
            <a:tailEnd/>
          </a:ln>
        </p:spPr>
        <p:txBody>
          <a:bodyPr wrap="none" rtlCol="0" anchor="ctr"/>
          <a:lstStyle/>
          <a:p>
            <a:pPr algn="ctr">
              <a:lnSpc>
                <a:spcPct val="90000"/>
              </a:lnSpc>
            </a:pPr>
            <a:endParaRPr lang="en-US" sz="2133" b="1" dirty="0" err="1">
              <a:solidFill>
                <a:schemeClr val="tx1"/>
              </a:solidFill>
              <a:latin typeface="+mj-lt"/>
            </a:endParaRPr>
          </a:p>
        </p:txBody>
      </p:sp>
      <p:sp>
        <p:nvSpPr>
          <p:cNvPr id="20" name="Title 15"/>
          <p:cNvSpPr>
            <a:spLocks noGrp="1"/>
          </p:cNvSpPr>
          <p:nvPr>
            <p:ph type="title" hasCustomPrompt="1"/>
          </p:nvPr>
        </p:nvSpPr>
        <p:spPr>
          <a:xfrm>
            <a:off x="1045698" y="1503862"/>
            <a:ext cx="6635263" cy="1749284"/>
          </a:xfrm>
          <a:prstGeom prst="rect">
            <a:avLst/>
          </a:prstGeom>
        </p:spPr>
        <p:txBody>
          <a:bodyPr anchor="b">
            <a:noAutofit/>
          </a:bodyPr>
          <a:lstStyle>
            <a:lvl1pPr>
              <a:defRPr sz="4800" baseline="0">
                <a:solidFill>
                  <a:schemeClr val="bg1"/>
                </a:solidFill>
                <a:latin typeface="+mj-lt"/>
              </a:defRPr>
            </a:lvl1pPr>
          </a:lstStyle>
          <a:p>
            <a:r>
              <a:rPr lang="en-US"/>
              <a:t>Title Here</a:t>
            </a:r>
            <a:endParaRPr lang="en-US" dirty="0"/>
          </a:p>
        </p:txBody>
      </p:sp>
      <p:sp>
        <p:nvSpPr>
          <p:cNvPr id="9" name="Text Placeholder 3"/>
          <p:cNvSpPr>
            <a:spLocks noGrp="1"/>
          </p:cNvSpPr>
          <p:nvPr>
            <p:ph type="body" sz="quarter" idx="15" hasCustomPrompt="1"/>
          </p:nvPr>
        </p:nvSpPr>
        <p:spPr>
          <a:xfrm>
            <a:off x="1050520" y="3368000"/>
            <a:ext cx="6630440" cy="677627"/>
          </a:xfrm>
          <a:prstGeom prst="rect">
            <a:avLst/>
          </a:prstGeom>
        </p:spPr>
        <p:txBody>
          <a:bodyPr>
            <a:noAutofit/>
          </a:bodyPr>
          <a:lstStyle>
            <a:lvl1pPr marL="0" indent="0" algn="l">
              <a:lnSpc>
                <a:spcPct val="100000"/>
              </a:lnSpc>
              <a:buNone/>
              <a:defRPr sz="2133" i="0">
                <a:solidFill>
                  <a:schemeClr val="bg1"/>
                </a:solidFill>
                <a:latin typeface="+mj-lt"/>
              </a:defRPr>
            </a:lvl1pPr>
            <a:lvl2pPr marL="306908" indent="0">
              <a:lnSpc>
                <a:spcPct val="100000"/>
              </a:lnSpc>
              <a:buNone/>
              <a:defRPr i="1">
                <a:latin typeface="+mn-lt"/>
              </a:defRPr>
            </a:lvl2pPr>
            <a:lvl3pPr marL="687899" indent="0">
              <a:lnSpc>
                <a:spcPct val="100000"/>
              </a:lnSpc>
              <a:buNone/>
              <a:defRPr i="1">
                <a:latin typeface="+mn-lt"/>
              </a:defRPr>
            </a:lvl3pPr>
            <a:lvl4pPr marL="1066773" indent="0">
              <a:lnSpc>
                <a:spcPct val="100000"/>
              </a:lnSpc>
              <a:buNone/>
              <a:defRPr i="1">
                <a:latin typeface="+mn-lt"/>
              </a:defRPr>
            </a:lvl4pPr>
            <a:lvl5pPr marL="1447764" indent="0">
              <a:lnSpc>
                <a:spcPct val="100000"/>
              </a:lnSpc>
              <a:buNone/>
              <a:defRPr i="1">
                <a:latin typeface="+mn-lt"/>
              </a:defRPr>
            </a:lvl5pPr>
          </a:lstStyle>
          <a:p>
            <a:pPr lvl="0"/>
            <a:r>
              <a:rPr lang="en-US" dirty="0"/>
              <a:t>Optional Subhead here</a:t>
            </a:r>
          </a:p>
        </p:txBody>
      </p:sp>
      <p:sp>
        <p:nvSpPr>
          <p:cNvPr id="12" name="Text Placeholder 2"/>
          <p:cNvSpPr>
            <a:spLocks noGrp="1"/>
          </p:cNvSpPr>
          <p:nvPr>
            <p:ph type="body" sz="quarter" idx="10" hasCustomPrompt="1"/>
          </p:nvPr>
        </p:nvSpPr>
        <p:spPr>
          <a:xfrm>
            <a:off x="1045699" y="4473718"/>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2133" i="0" baseline="0" dirty="0" smtClean="0">
                <a:solidFill>
                  <a:schemeClr val="bg1"/>
                </a:solidFill>
                <a:cs typeface="Arial" pitchFamily="34" charset="0"/>
              </a:defRPr>
            </a:lvl1pPr>
            <a:lvl2pPr>
              <a:defRPr lang="en-US" sz="2400" dirty="0" smtClean="0">
                <a:latin typeface="+mn-lt"/>
              </a:defRPr>
            </a:lvl2pPr>
            <a:lvl3pPr>
              <a:defRPr lang="en-US" sz="2400" dirty="0" smtClean="0">
                <a:latin typeface="+mn-lt"/>
              </a:defRPr>
            </a:lvl3pPr>
            <a:lvl4pPr>
              <a:defRPr lang="en-US" sz="2400" dirty="0" smtClean="0">
                <a:latin typeface="+mn-lt"/>
              </a:defRPr>
            </a:lvl4pPr>
            <a:lvl5pPr>
              <a:defRPr lang="en-US" sz="2400" dirty="0">
                <a:latin typeface="+mn-lt"/>
              </a:defRPr>
            </a:lvl5pPr>
          </a:lstStyle>
          <a:p>
            <a:pPr marL="0" lvl="0"/>
            <a:r>
              <a:rPr lang="en-US"/>
              <a:t>Presenter’s </a:t>
            </a:r>
            <a:r>
              <a:rPr lang="en-US" dirty="0"/>
              <a:t>Name</a:t>
            </a:r>
          </a:p>
        </p:txBody>
      </p:sp>
      <p:pic>
        <p:nvPicPr>
          <p:cNvPr id="11" name="Picture 10">
            <a:extLst>
              <a:ext uri="{FF2B5EF4-FFF2-40B4-BE49-F238E27FC236}">
                <a16:creationId xmlns:a16="http://schemas.microsoft.com/office/drawing/2014/main" id="{D2D8F5B0-5C4A-9B45-B61B-B5E162DC37DB}"/>
              </a:ext>
            </a:extLst>
          </p:cNvPr>
          <p:cNvPicPr>
            <a:picLocks noChangeAspect="1"/>
          </p:cNvPicPr>
          <p:nvPr userDrawn="1"/>
        </p:nvPicPr>
        <p:blipFill>
          <a:blip r:embed="rId3"/>
          <a:stretch>
            <a:fillRect/>
          </a:stretch>
        </p:blipFill>
        <p:spPr>
          <a:xfrm>
            <a:off x="1161444" y="322536"/>
            <a:ext cx="2304288" cy="618224"/>
          </a:xfrm>
          <a:prstGeom prst="rect">
            <a:avLst/>
          </a:prstGeom>
        </p:spPr>
      </p:pic>
    </p:spTree>
    <p:extLst>
      <p:ext uri="{BB962C8B-B14F-4D97-AF65-F5344CB8AC3E}">
        <p14:creationId xmlns:p14="http://schemas.microsoft.com/office/powerpoint/2010/main" val="3261347260"/>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156">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0663C-F039-49EA-84D1-9BF0555ADF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E97A48-54F6-4024-9B20-9F8833F5A6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5610AA-BA73-45D2-AA1D-EA0C12AC72FC}"/>
              </a:ext>
            </a:extLst>
          </p:cNvPr>
          <p:cNvSpPr>
            <a:spLocks noGrp="1"/>
          </p:cNvSpPr>
          <p:nvPr>
            <p:ph type="dt" sz="half" idx="10"/>
          </p:nvPr>
        </p:nvSpPr>
        <p:spPr/>
        <p:txBody>
          <a:bodyPr/>
          <a:lstStyle/>
          <a:p>
            <a:r>
              <a:rPr lang="en-US"/>
              <a:t>June 30, 2022</a:t>
            </a:r>
          </a:p>
        </p:txBody>
      </p:sp>
      <p:sp>
        <p:nvSpPr>
          <p:cNvPr id="5" name="Footer Placeholder 4">
            <a:extLst>
              <a:ext uri="{FF2B5EF4-FFF2-40B4-BE49-F238E27FC236}">
                <a16:creationId xmlns:a16="http://schemas.microsoft.com/office/drawing/2014/main" id="{8FC5AEBB-E41C-4440-8F8A-C27CDB514961}"/>
              </a:ext>
            </a:extLst>
          </p:cNvPr>
          <p:cNvSpPr>
            <a:spLocks noGrp="1"/>
          </p:cNvSpPr>
          <p:nvPr>
            <p:ph type="ftr" sz="quarter" idx="11"/>
          </p:nvPr>
        </p:nvSpPr>
        <p:spPr/>
        <p:txBody>
          <a:bodyPr/>
          <a:lstStyle/>
          <a:p>
            <a:r>
              <a:rPr lang="en-US"/>
              <a:t>School of Pharmacy Town Hall</a:t>
            </a:r>
          </a:p>
        </p:txBody>
      </p:sp>
      <p:sp>
        <p:nvSpPr>
          <p:cNvPr id="6" name="Slide Number Placeholder 5">
            <a:extLst>
              <a:ext uri="{FF2B5EF4-FFF2-40B4-BE49-F238E27FC236}">
                <a16:creationId xmlns:a16="http://schemas.microsoft.com/office/drawing/2014/main" id="{CC12BC7A-E249-4BE6-B672-5FDA8FF89800}"/>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4242038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C2CE3-4F50-434E-9B5E-636F06D312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66DF09-7423-4BCC-B259-91A10281FD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8F4E7D-1492-4FB5-B8D8-473844F39CE3}"/>
              </a:ext>
            </a:extLst>
          </p:cNvPr>
          <p:cNvSpPr>
            <a:spLocks noGrp="1"/>
          </p:cNvSpPr>
          <p:nvPr>
            <p:ph type="dt" sz="half" idx="10"/>
          </p:nvPr>
        </p:nvSpPr>
        <p:spPr/>
        <p:txBody>
          <a:bodyPr/>
          <a:lstStyle/>
          <a:p>
            <a:r>
              <a:rPr lang="en-US"/>
              <a:t>June 30, 2022</a:t>
            </a:r>
          </a:p>
        </p:txBody>
      </p:sp>
      <p:sp>
        <p:nvSpPr>
          <p:cNvPr id="5" name="Footer Placeholder 4">
            <a:extLst>
              <a:ext uri="{FF2B5EF4-FFF2-40B4-BE49-F238E27FC236}">
                <a16:creationId xmlns:a16="http://schemas.microsoft.com/office/drawing/2014/main" id="{F251BF58-24BA-4F38-9E92-E3DCF69326C7}"/>
              </a:ext>
            </a:extLst>
          </p:cNvPr>
          <p:cNvSpPr>
            <a:spLocks noGrp="1"/>
          </p:cNvSpPr>
          <p:nvPr>
            <p:ph type="ftr" sz="quarter" idx="11"/>
          </p:nvPr>
        </p:nvSpPr>
        <p:spPr/>
        <p:txBody>
          <a:bodyPr/>
          <a:lstStyle/>
          <a:p>
            <a:r>
              <a:rPr lang="en-US"/>
              <a:t>School of Pharmacy Town Hall</a:t>
            </a:r>
          </a:p>
        </p:txBody>
      </p:sp>
      <p:sp>
        <p:nvSpPr>
          <p:cNvPr id="6" name="Slide Number Placeholder 5">
            <a:extLst>
              <a:ext uri="{FF2B5EF4-FFF2-40B4-BE49-F238E27FC236}">
                <a16:creationId xmlns:a16="http://schemas.microsoft.com/office/drawing/2014/main" id="{1B15FED1-A784-47BE-BD4B-42D904325FA2}"/>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3092493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42489-BCD4-44C2-A55A-CDCCB912CE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2D0EA0-F0E0-41EC-AF04-891EF4CE58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F15C7E-811E-4F08-88A4-0524217648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116A8B-EC8F-42A0-B18C-CFC903BF94DD}"/>
              </a:ext>
            </a:extLst>
          </p:cNvPr>
          <p:cNvSpPr>
            <a:spLocks noGrp="1"/>
          </p:cNvSpPr>
          <p:nvPr>
            <p:ph type="dt" sz="half" idx="10"/>
          </p:nvPr>
        </p:nvSpPr>
        <p:spPr/>
        <p:txBody>
          <a:bodyPr/>
          <a:lstStyle/>
          <a:p>
            <a:r>
              <a:rPr lang="en-US"/>
              <a:t>June 30, 2022</a:t>
            </a:r>
          </a:p>
        </p:txBody>
      </p:sp>
      <p:sp>
        <p:nvSpPr>
          <p:cNvPr id="6" name="Footer Placeholder 5">
            <a:extLst>
              <a:ext uri="{FF2B5EF4-FFF2-40B4-BE49-F238E27FC236}">
                <a16:creationId xmlns:a16="http://schemas.microsoft.com/office/drawing/2014/main" id="{FB9EBDE5-320B-4781-8BC0-AA5ECFA78319}"/>
              </a:ext>
            </a:extLst>
          </p:cNvPr>
          <p:cNvSpPr>
            <a:spLocks noGrp="1"/>
          </p:cNvSpPr>
          <p:nvPr>
            <p:ph type="ftr" sz="quarter" idx="11"/>
          </p:nvPr>
        </p:nvSpPr>
        <p:spPr/>
        <p:txBody>
          <a:bodyPr/>
          <a:lstStyle/>
          <a:p>
            <a:r>
              <a:rPr lang="en-US"/>
              <a:t>School of Pharmacy Town Hall</a:t>
            </a:r>
          </a:p>
        </p:txBody>
      </p:sp>
      <p:sp>
        <p:nvSpPr>
          <p:cNvPr id="7" name="Slide Number Placeholder 6">
            <a:extLst>
              <a:ext uri="{FF2B5EF4-FFF2-40B4-BE49-F238E27FC236}">
                <a16:creationId xmlns:a16="http://schemas.microsoft.com/office/drawing/2014/main" id="{4AC5C823-5B31-4FCF-A3EE-F1EB8771F4F3}"/>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3471449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023CD-DAF3-4222-80A4-BB0640CF52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3BDD7B-81CA-4E9B-90DA-3B0C5C415A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80FB3C-B78F-426E-9F95-4B6C0CC540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224703-1EBB-433B-8717-DB669C2962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524CB5-3DFC-4DDF-8315-FC7E622CB6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B1529D-98A9-4FBF-89E2-9EC67D34DB6B}"/>
              </a:ext>
            </a:extLst>
          </p:cNvPr>
          <p:cNvSpPr>
            <a:spLocks noGrp="1"/>
          </p:cNvSpPr>
          <p:nvPr>
            <p:ph type="dt" sz="half" idx="10"/>
          </p:nvPr>
        </p:nvSpPr>
        <p:spPr/>
        <p:txBody>
          <a:bodyPr/>
          <a:lstStyle/>
          <a:p>
            <a:r>
              <a:rPr lang="en-US"/>
              <a:t>June 30, 2022</a:t>
            </a:r>
          </a:p>
        </p:txBody>
      </p:sp>
      <p:sp>
        <p:nvSpPr>
          <p:cNvPr id="8" name="Footer Placeholder 7">
            <a:extLst>
              <a:ext uri="{FF2B5EF4-FFF2-40B4-BE49-F238E27FC236}">
                <a16:creationId xmlns:a16="http://schemas.microsoft.com/office/drawing/2014/main" id="{5800197F-A8FC-4319-8773-AFA171545271}"/>
              </a:ext>
            </a:extLst>
          </p:cNvPr>
          <p:cNvSpPr>
            <a:spLocks noGrp="1"/>
          </p:cNvSpPr>
          <p:nvPr>
            <p:ph type="ftr" sz="quarter" idx="11"/>
          </p:nvPr>
        </p:nvSpPr>
        <p:spPr/>
        <p:txBody>
          <a:bodyPr/>
          <a:lstStyle/>
          <a:p>
            <a:r>
              <a:rPr lang="en-US"/>
              <a:t>School of Pharmacy Town Hall</a:t>
            </a:r>
          </a:p>
        </p:txBody>
      </p:sp>
      <p:sp>
        <p:nvSpPr>
          <p:cNvPr id="9" name="Slide Number Placeholder 8">
            <a:extLst>
              <a:ext uri="{FF2B5EF4-FFF2-40B4-BE49-F238E27FC236}">
                <a16:creationId xmlns:a16="http://schemas.microsoft.com/office/drawing/2014/main" id="{5A50D494-7F24-4AFC-849C-FBA8620837F9}"/>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141377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045-CAE2-4055-99FF-1014445EBA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2C480D-DC0E-4641-9233-1B5EA8A7F9C9}"/>
              </a:ext>
            </a:extLst>
          </p:cNvPr>
          <p:cNvSpPr>
            <a:spLocks noGrp="1"/>
          </p:cNvSpPr>
          <p:nvPr>
            <p:ph type="dt" sz="half" idx="10"/>
          </p:nvPr>
        </p:nvSpPr>
        <p:spPr/>
        <p:txBody>
          <a:bodyPr/>
          <a:lstStyle/>
          <a:p>
            <a:r>
              <a:rPr lang="en-US"/>
              <a:t>June 30, 2022</a:t>
            </a:r>
          </a:p>
        </p:txBody>
      </p:sp>
      <p:sp>
        <p:nvSpPr>
          <p:cNvPr id="4" name="Footer Placeholder 3">
            <a:extLst>
              <a:ext uri="{FF2B5EF4-FFF2-40B4-BE49-F238E27FC236}">
                <a16:creationId xmlns:a16="http://schemas.microsoft.com/office/drawing/2014/main" id="{EA7B4214-D3CE-41B0-B788-2C34BA288661}"/>
              </a:ext>
            </a:extLst>
          </p:cNvPr>
          <p:cNvSpPr>
            <a:spLocks noGrp="1"/>
          </p:cNvSpPr>
          <p:nvPr>
            <p:ph type="ftr" sz="quarter" idx="11"/>
          </p:nvPr>
        </p:nvSpPr>
        <p:spPr/>
        <p:txBody>
          <a:bodyPr/>
          <a:lstStyle/>
          <a:p>
            <a:r>
              <a:rPr lang="en-US"/>
              <a:t>School of Pharmacy Town Hall</a:t>
            </a:r>
          </a:p>
        </p:txBody>
      </p:sp>
      <p:sp>
        <p:nvSpPr>
          <p:cNvPr id="5" name="Slide Number Placeholder 4">
            <a:extLst>
              <a:ext uri="{FF2B5EF4-FFF2-40B4-BE49-F238E27FC236}">
                <a16:creationId xmlns:a16="http://schemas.microsoft.com/office/drawing/2014/main" id="{C7048923-D185-4A12-8029-4B0BB3F6FD98}"/>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1655678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78FC6E-DEE6-41B2-8008-1E7333B1825F}"/>
              </a:ext>
            </a:extLst>
          </p:cNvPr>
          <p:cNvSpPr>
            <a:spLocks noGrp="1"/>
          </p:cNvSpPr>
          <p:nvPr>
            <p:ph type="dt" sz="half" idx="10"/>
          </p:nvPr>
        </p:nvSpPr>
        <p:spPr/>
        <p:txBody>
          <a:bodyPr/>
          <a:lstStyle/>
          <a:p>
            <a:r>
              <a:rPr lang="en-US"/>
              <a:t>June 30, 2022</a:t>
            </a:r>
          </a:p>
        </p:txBody>
      </p:sp>
      <p:sp>
        <p:nvSpPr>
          <p:cNvPr id="3" name="Footer Placeholder 2">
            <a:extLst>
              <a:ext uri="{FF2B5EF4-FFF2-40B4-BE49-F238E27FC236}">
                <a16:creationId xmlns:a16="http://schemas.microsoft.com/office/drawing/2014/main" id="{F79C1D1F-A211-447C-A550-5056EED71CB2}"/>
              </a:ext>
            </a:extLst>
          </p:cNvPr>
          <p:cNvSpPr>
            <a:spLocks noGrp="1"/>
          </p:cNvSpPr>
          <p:nvPr>
            <p:ph type="ftr" sz="quarter" idx="11"/>
          </p:nvPr>
        </p:nvSpPr>
        <p:spPr/>
        <p:txBody>
          <a:bodyPr/>
          <a:lstStyle/>
          <a:p>
            <a:r>
              <a:rPr lang="en-US"/>
              <a:t>School of Pharmacy Town Hall</a:t>
            </a:r>
          </a:p>
        </p:txBody>
      </p:sp>
      <p:sp>
        <p:nvSpPr>
          <p:cNvPr id="4" name="Slide Number Placeholder 3">
            <a:extLst>
              <a:ext uri="{FF2B5EF4-FFF2-40B4-BE49-F238E27FC236}">
                <a16:creationId xmlns:a16="http://schemas.microsoft.com/office/drawing/2014/main" id="{625A6F6B-4D7F-432A-853E-ADFC7789B757}"/>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3796517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E3B17-3657-44AE-9B40-4216405D86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F3DC42-D110-4935-AA02-E6769E1D7A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A7ABE2-4549-4BF3-AE17-019DD103D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847C2B-186C-47CE-B0D4-58FFD72A8BAB}"/>
              </a:ext>
            </a:extLst>
          </p:cNvPr>
          <p:cNvSpPr>
            <a:spLocks noGrp="1"/>
          </p:cNvSpPr>
          <p:nvPr>
            <p:ph type="dt" sz="half" idx="10"/>
          </p:nvPr>
        </p:nvSpPr>
        <p:spPr/>
        <p:txBody>
          <a:bodyPr/>
          <a:lstStyle/>
          <a:p>
            <a:r>
              <a:rPr lang="en-US"/>
              <a:t>June 30, 2022</a:t>
            </a:r>
          </a:p>
        </p:txBody>
      </p:sp>
      <p:sp>
        <p:nvSpPr>
          <p:cNvPr id="6" name="Footer Placeholder 5">
            <a:extLst>
              <a:ext uri="{FF2B5EF4-FFF2-40B4-BE49-F238E27FC236}">
                <a16:creationId xmlns:a16="http://schemas.microsoft.com/office/drawing/2014/main" id="{4F19C000-39AE-470A-884F-5F7DCDE5212E}"/>
              </a:ext>
            </a:extLst>
          </p:cNvPr>
          <p:cNvSpPr>
            <a:spLocks noGrp="1"/>
          </p:cNvSpPr>
          <p:nvPr>
            <p:ph type="ftr" sz="quarter" idx="11"/>
          </p:nvPr>
        </p:nvSpPr>
        <p:spPr/>
        <p:txBody>
          <a:bodyPr/>
          <a:lstStyle/>
          <a:p>
            <a:r>
              <a:rPr lang="en-US"/>
              <a:t>School of Pharmacy Town Hall</a:t>
            </a:r>
          </a:p>
        </p:txBody>
      </p:sp>
      <p:sp>
        <p:nvSpPr>
          <p:cNvPr id="7" name="Slide Number Placeholder 6">
            <a:extLst>
              <a:ext uri="{FF2B5EF4-FFF2-40B4-BE49-F238E27FC236}">
                <a16:creationId xmlns:a16="http://schemas.microsoft.com/office/drawing/2014/main" id="{C540E441-8CD9-4BCC-B392-9528506FDC11}"/>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2660446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B1446-B820-4E71-B374-D17499FAC4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BCBB7F-1A0F-4A97-AEC5-FADED78E45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5FF1FF-28AB-4C26-AED6-4F815F6C26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D1E7AD-FFF3-4998-A155-F63F9C49C642}"/>
              </a:ext>
            </a:extLst>
          </p:cNvPr>
          <p:cNvSpPr>
            <a:spLocks noGrp="1"/>
          </p:cNvSpPr>
          <p:nvPr>
            <p:ph type="dt" sz="half" idx="10"/>
          </p:nvPr>
        </p:nvSpPr>
        <p:spPr/>
        <p:txBody>
          <a:bodyPr/>
          <a:lstStyle/>
          <a:p>
            <a:r>
              <a:rPr lang="en-US"/>
              <a:t>June 30, 2022</a:t>
            </a:r>
          </a:p>
        </p:txBody>
      </p:sp>
      <p:sp>
        <p:nvSpPr>
          <p:cNvPr id="6" name="Footer Placeholder 5">
            <a:extLst>
              <a:ext uri="{FF2B5EF4-FFF2-40B4-BE49-F238E27FC236}">
                <a16:creationId xmlns:a16="http://schemas.microsoft.com/office/drawing/2014/main" id="{5D784CB7-BCF2-40BD-A3BE-51ECB35C735C}"/>
              </a:ext>
            </a:extLst>
          </p:cNvPr>
          <p:cNvSpPr>
            <a:spLocks noGrp="1"/>
          </p:cNvSpPr>
          <p:nvPr>
            <p:ph type="ftr" sz="quarter" idx="11"/>
          </p:nvPr>
        </p:nvSpPr>
        <p:spPr/>
        <p:txBody>
          <a:bodyPr/>
          <a:lstStyle/>
          <a:p>
            <a:r>
              <a:rPr lang="en-US"/>
              <a:t>School of Pharmacy Town Hall</a:t>
            </a:r>
          </a:p>
        </p:txBody>
      </p:sp>
      <p:sp>
        <p:nvSpPr>
          <p:cNvPr id="7" name="Slide Number Placeholder 6">
            <a:extLst>
              <a:ext uri="{FF2B5EF4-FFF2-40B4-BE49-F238E27FC236}">
                <a16:creationId xmlns:a16="http://schemas.microsoft.com/office/drawing/2014/main" id="{CC31CCFC-E40E-43FE-A9A1-24C20615A21A}"/>
              </a:ext>
            </a:extLst>
          </p:cNvPr>
          <p:cNvSpPr>
            <a:spLocks noGrp="1"/>
          </p:cNvSpPr>
          <p:nvPr>
            <p:ph type="sldNum" sz="quarter" idx="12"/>
          </p:nvPr>
        </p:nvSpPr>
        <p:spPr/>
        <p:txBody>
          <a:bodyPr/>
          <a:lstStyle/>
          <a:p>
            <a:fld id="{37E986F2-8E36-4B02-8AC2-18612AD05F9B}" type="slidenum">
              <a:rPr lang="en-US" smtClean="0"/>
              <a:t>‹#›</a:t>
            </a:fld>
            <a:endParaRPr lang="en-US"/>
          </a:p>
        </p:txBody>
      </p:sp>
    </p:spTree>
    <p:extLst>
      <p:ext uri="{BB962C8B-B14F-4D97-AF65-F5344CB8AC3E}">
        <p14:creationId xmlns:p14="http://schemas.microsoft.com/office/powerpoint/2010/main" val="974644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60443D-458A-4158-914E-78E9EE17FF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0AE476-1F53-4833-8961-023BF42DEC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B61D3D-30CE-4EE1-AA41-B7A865FFCF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June 30, 2022</a:t>
            </a:r>
          </a:p>
        </p:txBody>
      </p:sp>
      <p:sp>
        <p:nvSpPr>
          <p:cNvPr id="5" name="Footer Placeholder 4">
            <a:extLst>
              <a:ext uri="{FF2B5EF4-FFF2-40B4-BE49-F238E27FC236}">
                <a16:creationId xmlns:a16="http://schemas.microsoft.com/office/drawing/2014/main" id="{87ACC2D6-68FC-4E2A-9C05-C6EA505CA4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School of Pharmacy Town Hall</a:t>
            </a:r>
          </a:p>
        </p:txBody>
      </p:sp>
      <p:sp>
        <p:nvSpPr>
          <p:cNvPr id="6" name="Slide Number Placeholder 5">
            <a:extLst>
              <a:ext uri="{FF2B5EF4-FFF2-40B4-BE49-F238E27FC236}">
                <a16:creationId xmlns:a16="http://schemas.microsoft.com/office/drawing/2014/main" id="{4D5BEDAB-CDEA-4E0E-972E-88DDD2A4CB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E986F2-8E36-4B02-8AC2-18612AD05F9B}" type="slidenum">
              <a:rPr lang="en-US" smtClean="0"/>
              <a:t>‹#›</a:t>
            </a:fld>
            <a:endParaRPr lang="en-US"/>
          </a:p>
        </p:txBody>
      </p:sp>
    </p:spTree>
    <p:extLst>
      <p:ext uri="{BB962C8B-B14F-4D97-AF65-F5344CB8AC3E}">
        <p14:creationId xmlns:p14="http://schemas.microsoft.com/office/powerpoint/2010/main" val="452027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1B22-D265-731B-3039-807680E2BCD3}"/>
              </a:ext>
            </a:extLst>
          </p:cNvPr>
          <p:cNvSpPr>
            <a:spLocks noGrp="1"/>
          </p:cNvSpPr>
          <p:nvPr>
            <p:ph type="title"/>
          </p:nvPr>
        </p:nvSpPr>
        <p:spPr/>
        <p:txBody>
          <a:bodyPr/>
          <a:lstStyle/>
          <a:p>
            <a:r>
              <a:rPr lang="en-US" sz="4000" dirty="0"/>
              <a:t>School of Pharmacy Town Hall</a:t>
            </a:r>
          </a:p>
        </p:txBody>
      </p:sp>
      <p:sp>
        <p:nvSpPr>
          <p:cNvPr id="3" name="Text Placeholder 2">
            <a:extLst>
              <a:ext uri="{FF2B5EF4-FFF2-40B4-BE49-F238E27FC236}">
                <a16:creationId xmlns:a16="http://schemas.microsoft.com/office/drawing/2014/main" id="{8428DEF6-5A2A-3BA2-240B-580250B56565}"/>
              </a:ext>
            </a:extLst>
          </p:cNvPr>
          <p:cNvSpPr>
            <a:spLocks noGrp="1"/>
          </p:cNvSpPr>
          <p:nvPr>
            <p:ph type="body" sz="quarter" idx="15"/>
          </p:nvPr>
        </p:nvSpPr>
        <p:spPr/>
        <p:txBody>
          <a:bodyPr/>
          <a:lstStyle/>
          <a:p>
            <a:r>
              <a:rPr lang="en-US" dirty="0"/>
              <a:t>June 30, 2022</a:t>
            </a:r>
          </a:p>
          <a:p>
            <a:r>
              <a:rPr lang="en-US" dirty="0"/>
              <a:t>via Zoom Webinar</a:t>
            </a:r>
          </a:p>
          <a:p>
            <a:endParaRPr lang="en-US" dirty="0"/>
          </a:p>
        </p:txBody>
      </p:sp>
    </p:spTree>
    <p:extLst>
      <p:ext uri="{BB962C8B-B14F-4D97-AF65-F5344CB8AC3E}">
        <p14:creationId xmlns:p14="http://schemas.microsoft.com/office/powerpoint/2010/main" val="411085671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F25931E2-7672-446C-8185-796F02A79BE2}"/>
              </a:ext>
            </a:extLst>
          </p:cNvPr>
          <p:cNvGraphicFramePr/>
          <p:nvPr>
            <p:extLst>
              <p:ext uri="{D42A27DB-BD31-4B8C-83A1-F6EECF244321}">
                <p14:modId xmlns:p14="http://schemas.microsoft.com/office/powerpoint/2010/main" val="3701703242"/>
              </p:ext>
            </p:extLst>
          </p:nvPr>
        </p:nvGraphicFramePr>
        <p:xfrm>
          <a:off x="615462" y="316523"/>
          <a:ext cx="11043138" cy="59963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23604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49C2A1E-698F-4ADD-9A26-26C072D17DAD}"/>
              </a:ext>
            </a:extLst>
          </p:cNvPr>
          <p:cNvSpPr>
            <a:spLocks noGrp="1"/>
          </p:cNvSpPr>
          <p:nvPr>
            <p:ph idx="1"/>
          </p:nvPr>
        </p:nvSpPr>
        <p:spPr>
          <a:xfrm>
            <a:off x="612911" y="1474303"/>
            <a:ext cx="10850220" cy="3909393"/>
          </a:xfrm>
        </p:spPr>
        <p:txBody>
          <a:bodyPr/>
          <a:lstStyle/>
          <a:p>
            <a:pPr marL="378875" lvl="1" indent="0">
              <a:buNone/>
            </a:pPr>
            <a:endParaRPr lang="en-US" dirty="0"/>
          </a:p>
          <a:p>
            <a:pPr marL="378875" lvl="1" indent="0">
              <a:buNone/>
            </a:pPr>
            <a:endParaRPr lang="en-US" dirty="0"/>
          </a:p>
          <a:p>
            <a:pPr marL="378875" lvl="1" indent="0">
              <a:buNone/>
            </a:pPr>
            <a:endParaRPr lang="en-US" dirty="0"/>
          </a:p>
          <a:p>
            <a:pPr marL="378875" lvl="1" indent="0">
              <a:buNone/>
            </a:pPr>
            <a:endParaRPr lang="en-US" dirty="0"/>
          </a:p>
          <a:p>
            <a:pPr marL="378875" lvl="1" indent="0">
              <a:buNone/>
            </a:pPr>
            <a:endParaRPr lang="en-US" dirty="0"/>
          </a:p>
          <a:p>
            <a:pPr marL="378875" lvl="1" indent="0">
              <a:buNone/>
            </a:pPr>
            <a:endParaRPr lang="en-US" dirty="0"/>
          </a:p>
          <a:p>
            <a:pPr marL="378875" lvl="1" indent="0">
              <a:buNone/>
            </a:pPr>
            <a:endParaRPr lang="en-US" dirty="0"/>
          </a:p>
          <a:p>
            <a:pPr marL="378875" lvl="1" indent="0">
              <a:buNone/>
            </a:pPr>
            <a:endParaRPr lang="en-US" dirty="0"/>
          </a:p>
          <a:p>
            <a:pPr marL="378875" lvl="1" indent="0">
              <a:buNone/>
            </a:pPr>
            <a:r>
              <a:rPr lang="en-US" sz="2800" dirty="0"/>
              <a:t>What could UCSF do to make this an even better place to work?</a:t>
            </a:r>
          </a:p>
          <a:p>
            <a:pPr marL="836063" lvl="1" indent="-457189">
              <a:buFont typeface="Wingdings" panose="05000000000000000000" pitchFamily="2" charset="2"/>
              <a:buChar char="Ø"/>
            </a:pPr>
            <a:r>
              <a:rPr lang="en-US" dirty="0"/>
              <a:t>	generates verbatim responses</a:t>
            </a:r>
          </a:p>
        </p:txBody>
      </p:sp>
      <p:sp>
        <p:nvSpPr>
          <p:cNvPr id="5" name="Title 4">
            <a:extLst>
              <a:ext uri="{FF2B5EF4-FFF2-40B4-BE49-F238E27FC236}">
                <a16:creationId xmlns:a16="http://schemas.microsoft.com/office/drawing/2014/main" id="{2860F5C5-DD15-4DEE-A7AF-2D5C80579919}"/>
              </a:ext>
            </a:extLst>
          </p:cNvPr>
          <p:cNvSpPr>
            <a:spLocks noGrp="1"/>
          </p:cNvSpPr>
          <p:nvPr>
            <p:ph type="title"/>
          </p:nvPr>
        </p:nvSpPr>
        <p:spPr>
          <a:xfrm>
            <a:off x="612911" y="774328"/>
            <a:ext cx="10338387" cy="611449"/>
          </a:xfrm>
        </p:spPr>
        <p:txBody>
          <a:bodyPr/>
          <a:lstStyle/>
          <a:p>
            <a:r>
              <a:rPr lang="en-US" dirty="0"/>
              <a:t>Custom questions</a:t>
            </a:r>
          </a:p>
        </p:txBody>
      </p:sp>
      <p:graphicFrame>
        <p:nvGraphicFramePr>
          <p:cNvPr id="6" name="Table 6">
            <a:extLst>
              <a:ext uri="{FF2B5EF4-FFF2-40B4-BE49-F238E27FC236}">
                <a16:creationId xmlns:a16="http://schemas.microsoft.com/office/drawing/2014/main" id="{4BBA75EB-30E2-4CC0-BB13-4BB51691753F}"/>
              </a:ext>
            </a:extLst>
          </p:cNvPr>
          <p:cNvGraphicFramePr>
            <a:graphicFrameLocks noGrp="1"/>
          </p:cNvGraphicFramePr>
          <p:nvPr>
            <p:extLst>
              <p:ext uri="{D42A27DB-BD31-4B8C-83A1-F6EECF244321}">
                <p14:modId xmlns:p14="http://schemas.microsoft.com/office/powerpoint/2010/main" val="461482736"/>
              </p:ext>
            </p:extLst>
          </p:nvPr>
        </p:nvGraphicFramePr>
        <p:xfrm>
          <a:off x="993913" y="1895985"/>
          <a:ext cx="10585176" cy="1922529"/>
        </p:xfrm>
        <a:graphic>
          <a:graphicData uri="http://schemas.openxmlformats.org/drawingml/2006/table">
            <a:tbl>
              <a:tblPr firstRow="1" bandRow="1">
                <a:tableStyleId>{5C22544A-7EE6-4342-B048-85BDC9FD1C3A}</a:tableStyleId>
              </a:tblPr>
              <a:tblGrid>
                <a:gridCol w="5512903">
                  <a:extLst>
                    <a:ext uri="{9D8B030D-6E8A-4147-A177-3AD203B41FA5}">
                      <a16:colId xmlns:a16="http://schemas.microsoft.com/office/drawing/2014/main" val="1680840655"/>
                    </a:ext>
                  </a:extLst>
                </a:gridCol>
                <a:gridCol w="2584174">
                  <a:extLst>
                    <a:ext uri="{9D8B030D-6E8A-4147-A177-3AD203B41FA5}">
                      <a16:colId xmlns:a16="http://schemas.microsoft.com/office/drawing/2014/main" val="1377182616"/>
                    </a:ext>
                  </a:extLst>
                </a:gridCol>
                <a:gridCol w="2488099">
                  <a:extLst>
                    <a:ext uri="{9D8B030D-6E8A-4147-A177-3AD203B41FA5}">
                      <a16:colId xmlns:a16="http://schemas.microsoft.com/office/drawing/2014/main" val="2280500160"/>
                    </a:ext>
                  </a:extLst>
                </a:gridCol>
              </a:tblGrid>
              <a:tr h="640843">
                <a:tc>
                  <a:txBody>
                    <a:bodyPr/>
                    <a:lstStyle/>
                    <a:p>
                      <a:pPr algn="ctr"/>
                      <a:r>
                        <a:rPr lang="en-US" dirty="0"/>
                        <a:t>Question</a:t>
                      </a:r>
                    </a:p>
                  </a:txBody>
                  <a:tcPr/>
                </a:tc>
                <a:tc>
                  <a:txBody>
                    <a:bodyPr/>
                    <a:lstStyle/>
                    <a:p>
                      <a:pPr algn="ctr"/>
                      <a:r>
                        <a:rPr lang="en-US" dirty="0"/>
                        <a:t>2021</a:t>
                      </a:r>
                    </a:p>
                  </a:txBody>
                  <a:tcPr/>
                </a:tc>
                <a:tc>
                  <a:txBody>
                    <a:bodyPr/>
                    <a:lstStyle/>
                    <a:p>
                      <a:pPr algn="ctr"/>
                      <a:r>
                        <a:rPr lang="en-US" dirty="0"/>
                        <a:t>2022</a:t>
                      </a:r>
                    </a:p>
                  </a:txBody>
                  <a:tcPr/>
                </a:tc>
                <a:extLst>
                  <a:ext uri="{0D108BD9-81ED-4DB2-BD59-A6C34878D82A}">
                    <a16:rowId xmlns:a16="http://schemas.microsoft.com/office/drawing/2014/main" val="1209046316"/>
                  </a:ext>
                </a:extLst>
              </a:tr>
              <a:tr h="640843">
                <a:tc>
                  <a:txBody>
                    <a:bodyPr/>
                    <a:lstStyle/>
                    <a:p>
                      <a:pPr algn="l"/>
                      <a:r>
                        <a:rPr lang="en-US" dirty="0"/>
                        <a:t>I plan to be working at my organization one year from now (scale of 1-5)</a:t>
                      </a:r>
                    </a:p>
                  </a:txBody>
                  <a:tcPr/>
                </a:tc>
                <a:tc>
                  <a:txBody>
                    <a:bodyPr/>
                    <a:lstStyle/>
                    <a:p>
                      <a:pPr algn="r"/>
                      <a:r>
                        <a:rPr lang="en-US" dirty="0"/>
                        <a:t>N/A – new question in 2022</a:t>
                      </a:r>
                    </a:p>
                  </a:txBody>
                  <a:tcPr/>
                </a:tc>
                <a:tc>
                  <a:txBody>
                    <a:bodyPr/>
                    <a:lstStyle/>
                    <a:p>
                      <a:pPr algn="r"/>
                      <a:r>
                        <a:rPr lang="en-US" dirty="0"/>
                        <a:t>4.13</a:t>
                      </a:r>
                    </a:p>
                  </a:txBody>
                  <a:tcPr/>
                </a:tc>
                <a:extLst>
                  <a:ext uri="{0D108BD9-81ED-4DB2-BD59-A6C34878D82A}">
                    <a16:rowId xmlns:a16="http://schemas.microsoft.com/office/drawing/2014/main" val="2238400785"/>
                  </a:ext>
                </a:extLst>
              </a:tr>
              <a:tr h="640843">
                <a:tc>
                  <a:txBody>
                    <a:bodyPr/>
                    <a:lstStyle/>
                    <a:p>
                      <a:pPr algn="l"/>
                      <a:r>
                        <a:rPr lang="en-US" dirty="0"/>
                        <a:t>On a scale from 0-10, how likely are you to recommend UCSF as a place to work?</a:t>
                      </a:r>
                    </a:p>
                  </a:txBody>
                  <a:tcPr/>
                </a:tc>
                <a:tc>
                  <a:txBody>
                    <a:bodyPr/>
                    <a:lstStyle/>
                    <a:p>
                      <a:pPr algn="r"/>
                      <a:r>
                        <a:rPr lang="en-US" dirty="0"/>
                        <a:t>8.01</a:t>
                      </a:r>
                    </a:p>
                  </a:txBody>
                  <a:tcPr/>
                </a:tc>
                <a:tc>
                  <a:txBody>
                    <a:bodyPr/>
                    <a:lstStyle/>
                    <a:p>
                      <a:pPr algn="r"/>
                      <a:r>
                        <a:rPr lang="en-US" dirty="0"/>
                        <a:t>7.54</a:t>
                      </a:r>
                    </a:p>
                  </a:txBody>
                  <a:tcPr/>
                </a:tc>
                <a:extLst>
                  <a:ext uri="{0D108BD9-81ED-4DB2-BD59-A6C34878D82A}">
                    <a16:rowId xmlns:a16="http://schemas.microsoft.com/office/drawing/2014/main" val="3594891028"/>
                  </a:ext>
                </a:extLst>
              </a:tr>
            </a:tbl>
          </a:graphicData>
        </a:graphic>
      </p:graphicFrame>
    </p:spTree>
    <p:extLst>
      <p:ext uri="{BB962C8B-B14F-4D97-AF65-F5344CB8AC3E}">
        <p14:creationId xmlns:p14="http://schemas.microsoft.com/office/powerpoint/2010/main" val="313782440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6847" y="144399"/>
            <a:ext cx="10973168" cy="1044875"/>
          </a:xfrm>
        </p:spPr>
        <p:txBody>
          <a:bodyPr/>
          <a:lstStyle/>
          <a:p>
            <a:pPr algn="ctr"/>
            <a:r>
              <a:rPr lang="en-US" sz="3200" b="1" dirty="0"/>
              <a:t>Verbatim Responses</a:t>
            </a:r>
            <a:br>
              <a:rPr lang="en-US" sz="3200" b="1" dirty="0"/>
            </a:br>
            <a:r>
              <a:rPr lang="en-US" sz="3200" b="1" dirty="0"/>
              <a:t>Major Themes</a:t>
            </a:r>
          </a:p>
        </p:txBody>
      </p:sp>
      <p:graphicFrame>
        <p:nvGraphicFramePr>
          <p:cNvPr id="7" name="Content Placeholder 5"/>
          <p:cNvGraphicFramePr>
            <a:graphicFrameLocks noGrp="1"/>
          </p:cNvGraphicFramePr>
          <p:nvPr>
            <p:ph idx="1"/>
            <p:extLst>
              <p:ext uri="{D42A27DB-BD31-4B8C-83A1-F6EECF244321}">
                <p14:modId xmlns:p14="http://schemas.microsoft.com/office/powerpoint/2010/main" val="3568863111"/>
              </p:ext>
            </p:extLst>
          </p:nvPr>
        </p:nvGraphicFramePr>
        <p:xfrm>
          <a:off x="881756" y="1297123"/>
          <a:ext cx="5131679" cy="4498837"/>
        </p:xfrm>
        <a:graphic>
          <a:graphicData uri="http://schemas.openxmlformats.org/drawingml/2006/table">
            <a:tbl>
              <a:tblPr firstRow="1" bandRow="1">
                <a:tableStyleId>{5C22544A-7EE6-4342-B048-85BDC9FD1C3A}</a:tableStyleId>
              </a:tblPr>
              <a:tblGrid>
                <a:gridCol w="5131679">
                  <a:extLst>
                    <a:ext uri="{9D8B030D-6E8A-4147-A177-3AD203B41FA5}">
                      <a16:colId xmlns:a16="http://schemas.microsoft.com/office/drawing/2014/main" val="1366882872"/>
                    </a:ext>
                  </a:extLst>
                </a:gridCol>
              </a:tblGrid>
              <a:tr h="609600">
                <a:tc>
                  <a:txBody>
                    <a:bodyPr/>
                    <a:lstStyle/>
                    <a:p>
                      <a:pPr algn="ctr"/>
                      <a:r>
                        <a:rPr lang="en-US" sz="3200" dirty="0"/>
                        <a:t>2021</a:t>
                      </a:r>
                    </a:p>
                  </a:txBody>
                  <a:tcPr marL="121920" marR="121920" marT="60960" marB="60960"/>
                </a:tc>
                <a:extLst>
                  <a:ext uri="{0D108BD9-81ED-4DB2-BD59-A6C34878D82A}">
                    <a16:rowId xmlns:a16="http://schemas.microsoft.com/office/drawing/2014/main" val="2011075834"/>
                  </a:ext>
                </a:extLst>
              </a:tr>
              <a:tr h="772160">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en-US" sz="2100" dirty="0"/>
                        <a:t>1. Pay/salary issues</a:t>
                      </a:r>
                    </a:p>
                    <a:p>
                      <a:pPr marL="0" indent="0">
                        <a:buNone/>
                      </a:pPr>
                      <a:r>
                        <a:rPr lang="en-US" sz="2100" dirty="0"/>
                        <a:t> </a:t>
                      </a:r>
                    </a:p>
                  </a:txBody>
                  <a:tcPr marL="121920" marR="121920" marT="60960" marB="60960"/>
                </a:tc>
                <a:extLst>
                  <a:ext uri="{0D108BD9-81ED-4DB2-BD59-A6C34878D82A}">
                    <a16:rowId xmlns:a16="http://schemas.microsoft.com/office/drawing/2014/main" val="4236167870"/>
                  </a:ext>
                </a:extLst>
              </a:tr>
              <a:tr h="1072713">
                <a:tc>
                  <a:txBody>
                    <a:bodyPr/>
                    <a:lstStyle/>
                    <a:p>
                      <a:r>
                        <a:rPr lang="en-US" sz="2100" dirty="0"/>
                        <a:t>2.</a:t>
                      </a:r>
                      <a:r>
                        <a:rPr lang="en-US" sz="2100" baseline="0" dirty="0"/>
                        <a:t> </a:t>
                      </a:r>
                      <a:r>
                        <a:rPr lang="en-US" sz="2100" dirty="0"/>
                        <a:t>Telework</a:t>
                      </a:r>
                    </a:p>
                  </a:txBody>
                  <a:tcPr marL="121920" marR="121920" marT="60960" marB="60960"/>
                </a:tc>
                <a:extLst>
                  <a:ext uri="{0D108BD9-81ED-4DB2-BD59-A6C34878D82A}">
                    <a16:rowId xmlns:a16="http://schemas.microsoft.com/office/drawing/2014/main" val="3029978656"/>
                  </a:ext>
                </a:extLst>
              </a:tr>
              <a:tr h="77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3.</a:t>
                      </a:r>
                      <a:r>
                        <a:rPr lang="en-US" sz="2100" baseline="0" dirty="0"/>
                        <a:t> </a:t>
                      </a:r>
                      <a:r>
                        <a:rPr lang="en-US" sz="2100" dirty="0"/>
                        <a:t>Workload </a:t>
                      </a:r>
                    </a:p>
                  </a:txBody>
                  <a:tcPr marL="121920" marR="121920" marT="60960" marB="60960"/>
                </a:tc>
                <a:extLst>
                  <a:ext uri="{0D108BD9-81ED-4DB2-BD59-A6C34878D82A}">
                    <a16:rowId xmlns:a16="http://schemas.microsoft.com/office/drawing/2014/main" val="1496583247"/>
                  </a:ext>
                </a:extLst>
              </a:tr>
              <a:tr h="825164">
                <a:tc>
                  <a:txBody>
                    <a:bodyPr/>
                    <a:lstStyle/>
                    <a:p>
                      <a:pPr marL="0" indent="0">
                        <a:buNone/>
                      </a:pPr>
                      <a:r>
                        <a:rPr lang="en-US" sz="2100" dirty="0"/>
                        <a:t>4. </a:t>
                      </a:r>
                      <a:r>
                        <a:rPr lang="en-US" sz="2100" baseline="0" dirty="0"/>
                        <a:t>DEI</a:t>
                      </a:r>
                      <a:endParaRPr lang="en-US" sz="2100" dirty="0"/>
                    </a:p>
                  </a:txBody>
                  <a:tcPr marL="121920" marR="121920" marT="60960" marB="60960"/>
                </a:tc>
                <a:extLst>
                  <a:ext uri="{0D108BD9-81ED-4DB2-BD59-A6C34878D82A}">
                    <a16:rowId xmlns:a16="http://schemas.microsoft.com/office/drawing/2014/main" val="2352114307"/>
                  </a:ext>
                </a:extLst>
              </a:tr>
              <a:tr h="447040">
                <a:tc>
                  <a:txBody>
                    <a:bodyPr/>
                    <a:lstStyle/>
                    <a:p>
                      <a:r>
                        <a:rPr lang="en-US" sz="2100" dirty="0"/>
                        <a:t>5.</a:t>
                      </a:r>
                      <a:r>
                        <a:rPr lang="en-US" sz="2100" baseline="0" dirty="0"/>
                        <a:t> Staff engagement events; parking</a:t>
                      </a:r>
                      <a:endParaRPr lang="en-US" sz="2100" dirty="0"/>
                    </a:p>
                  </a:txBody>
                  <a:tcPr marL="121920" marR="121920" marT="60960" marB="60960"/>
                </a:tc>
                <a:extLst>
                  <a:ext uri="{0D108BD9-81ED-4DB2-BD59-A6C34878D82A}">
                    <a16:rowId xmlns:a16="http://schemas.microsoft.com/office/drawing/2014/main" val="3105305500"/>
                  </a:ext>
                </a:extLst>
              </a:tr>
            </a:tbl>
          </a:graphicData>
        </a:graphic>
      </p:graphicFrame>
      <p:graphicFrame>
        <p:nvGraphicFramePr>
          <p:cNvPr id="5" name="Table 4">
            <a:extLst>
              <a:ext uri="{FF2B5EF4-FFF2-40B4-BE49-F238E27FC236}">
                <a16:creationId xmlns:a16="http://schemas.microsoft.com/office/drawing/2014/main" id="{3102FB8C-B7E0-4E45-A904-C1E5346AAB92}"/>
              </a:ext>
            </a:extLst>
          </p:cNvPr>
          <p:cNvGraphicFramePr>
            <a:graphicFrameLocks noGrp="1"/>
          </p:cNvGraphicFramePr>
          <p:nvPr>
            <p:extLst>
              <p:ext uri="{D42A27DB-BD31-4B8C-83A1-F6EECF244321}">
                <p14:modId xmlns:p14="http://schemas.microsoft.com/office/powerpoint/2010/main" val="380991539"/>
              </p:ext>
            </p:extLst>
          </p:nvPr>
        </p:nvGraphicFramePr>
        <p:xfrm>
          <a:off x="6044760" y="1297122"/>
          <a:ext cx="5131679" cy="4498837"/>
        </p:xfrm>
        <a:graphic>
          <a:graphicData uri="http://schemas.openxmlformats.org/drawingml/2006/table">
            <a:tbl>
              <a:tblPr firstRow="1" bandRow="1">
                <a:tableStyleId>{5C22544A-7EE6-4342-B048-85BDC9FD1C3A}</a:tableStyleId>
              </a:tblPr>
              <a:tblGrid>
                <a:gridCol w="5131679">
                  <a:extLst>
                    <a:ext uri="{9D8B030D-6E8A-4147-A177-3AD203B41FA5}">
                      <a16:colId xmlns:a16="http://schemas.microsoft.com/office/drawing/2014/main" val="1916986266"/>
                    </a:ext>
                  </a:extLst>
                </a:gridCol>
              </a:tblGrid>
              <a:tr h="609600">
                <a:tc>
                  <a:txBody>
                    <a:bodyPr/>
                    <a:lstStyle/>
                    <a:p>
                      <a:pPr algn="ctr"/>
                      <a:r>
                        <a:rPr lang="en-US" sz="3200" dirty="0"/>
                        <a:t>2022</a:t>
                      </a:r>
                    </a:p>
                  </a:txBody>
                  <a:tcPr marL="121920" marR="121920" marT="60960" marB="60960"/>
                </a:tc>
                <a:extLst>
                  <a:ext uri="{0D108BD9-81ED-4DB2-BD59-A6C34878D82A}">
                    <a16:rowId xmlns:a16="http://schemas.microsoft.com/office/drawing/2014/main" val="3813413943"/>
                  </a:ext>
                </a:extLst>
              </a:tr>
              <a:tr h="772160">
                <a:tc>
                  <a:txBody>
                    <a:bodyPr/>
                    <a:lstStyle/>
                    <a:p>
                      <a:r>
                        <a:rPr lang="en-US" sz="2100" dirty="0"/>
                        <a:t>1. Management</a:t>
                      </a:r>
                    </a:p>
                  </a:txBody>
                  <a:tcPr marL="121920" marR="121920" marT="60960" marB="60960"/>
                </a:tc>
                <a:extLst>
                  <a:ext uri="{0D108BD9-81ED-4DB2-BD59-A6C34878D82A}">
                    <a16:rowId xmlns:a16="http://schemas.microsoft.com/office/drawing/2014/main" val="2329332113"/>
                  </a:ext>
                </a:extLst>
              </a:tr>
              <a:tr h="1072713">
                <a:tc>
                  <a:txBody>
                    <a:bodyPr/>
                    <a:lstStyle/>
                    <a:p>
                      <a:r>
                        <a:rPr lang="en-US" sz="2100" dirty="0"/>
                        <a:t>2. Telework/flexible work schedule</a:t>
                      </a:r>
                    </a:p>
                  </a:txBody>
                  <a:tcPr marL="121920" marR="121920" marT="60960" marB="60960"/>
                </a:tc>
                <a:extLst>
                  <a:ext uri="{0D108BD9-81ED-4DB2-BD59-A6C34878D82A}">
                    <a16:rowId xmlns:a16="http://schemas.microsoft.com/office/drawing/2014/main" val="1953641815"/>
                  </a:ext>
                </a:extLst>
              </a:tr>
              <a:tr h="772160">
                <a:tc>
                  <a:txBody>
                    <a:bodyPr/>
                    <a:lstStyle/>
                    <a:p>
                      <a:r>
                        <a:rPr lang="en-US" sz="2100" dirty="0"/>
                        <a:t>3. Workload</a:t>
                      </a:r>
                    </a:p>
                  </a:txBody>
                  <a:tcPr marL="121920" marR="121920" marT="60960" marB="60960"/>
                </a:tc>
                <a:extLst>
                  <a:ext uri="{0D108BD9-81ED-4DB2-BD59-A6C34878D82A}">
                    <a16:rowId xmlns:a16="http://schemas.microsoft.com/office/drawing/2014/main" val="2368131395"/>
                  </a:ext>
                </a:extLst>
              </a:tr>
              <a:tr h="825164">
                <a:tc>
                  <a:txBody>
                    <a:bodyPr/>
                    <a:lstStyle/>
                    <a:p>
                      <a:pPr marL="0" indent="0">
                        <a:buNone/>
                      </a:pPr>
                      <a:r>
                        <a:rPr lang="en-US" sz="2100" dirty="0"/>
                        <a:t>4.</a:t>
                      </a:r>
                      <a:r>
                        <a:rPr lang="en-US" sz="2100" baseline="0" dirty="0"/>
                        <a:t> </a:t>
                      </a:r>
                      <a:r>
                        <a:rPr lang="en-US" sz="2100" dirty="0"/>
                        <a:t>Pay/salary issues</a:t>
                      </a:r>
                    </a:p>
                  </a:txBody>
                  <a:tcPr marL="121920" marR="121920" marT="60960" marB="60960"/>
                </a:tc>
                <a:extLst>
                  <a:ext uri="{0D108BD9-81ED-4DB2-BD59-A6C34878D82A}">
                    <a16:rowId xmlns:a16="http://schemas.microsoft.com/office/drawing/2014/main" val="1107106278"/>
                  </a:ext>
                </a:extLst>
              </a:tr>
              <a:tr h="447040">
                <a:tc>
                  <a:txBody>
                    <a:bodyPr/>
                    <a:lstStyle/>
                    <a:p>
                      <a:r>
                        <a:rPr lang="en-US" sz="2100" dirty="0"/>
                        <a:t>5. DEI</a:t>
                      </a:r>
                    </a:p>
                  </a:txBody>
                  <a:tcPr marL="121920" marR="121920" marT="60960" marB="60960"/>
                </a:tc>
                <a:extLst>
                  <a:ext uri="{0D108BD9-81ED-4DB2-BD59-A6C34878D82A}">
                    <a16:rowId xmlns:a16="http://schemas.microsoft.com/office/drawing/2014/main" val="3659890714"/>
                  </a:ext>
                </a:extLst>
              </a:tr>
            </a:tbl>
          </a:graphicData>
        </a:graphic>
      </p:graphicFrame>
    </p:spTree>
    <p:extLst>
      <p:ext uri="{BB962C8B-B14F-4D97-AF65-F5344CB8AC3E}">
        <p14:creationId xmlns:p14="http://schemas.microsoft.com/office/powerpoint/2010/main" val="177652890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2807" y="390710"/>
            <a:ext cx="10898107" cy="611449"/>
          </a:xfrm>
        </p:spPr>
        <p:txBody>
          <a:bodyPr/>
          <a:lstStyle/>
          <a:p>
            <a:pPr algn="ctr"/>
            <a:r>
              <a:rPr lang="en-US" sz="3733" b="1" dirty="0"/>
              <a:t>Verbatim Responses - Examples</a:t>
            </a:r>
          </a:p>
        </p:txBody>
      </p:sp>
      <p:sp>
        <p:nvSpPr>
          <p:cNvPr id="6" name="Content Placeholder 5"/>
          <p:cNvSpPr>
            <a:spLocks noGrp="1"/>
          </p:cNvSpPr>
          <p:nvPr>
            <p:ph idx="1"/>
          </p:nvPr>
        </p:nvSpPr>
        <p:spPr>
          <a:xfrm>
            <a:off x="335489" y="1967751"/>
            <a:ext cx="11493704" cy="3888091"/>
          </a:xfrm>
        </p:spPr>
        <p:txBody>
          <a:bodyPr/>
          <a:lstStyle/>
          <a:p>
            <a:pPr marL="378875" lvl="1" indent="0">
              <a:buNone/>
            </a:pPr>
            <a:endParaRPr lang="en-US" dirty="0">
              <a:solidFill>
                <a:schemeClr val="accent5">
                  <a:lumMod val="10000"/>
                </a:schemeClr>
              </a:solidFill>
              <a:latin typeface="Arial" panose="020B0604020202020204" pitchFamily="34" charset="0"/>
              <a:cs typeface="Arial" panose="020B0604020202020204" pitchFamily="34" charset="0"/>
            </a:endParaRPr>
          </a:p>
          <a:p>
            <a:pPr marL="0" indent="0">
              <a:buNone/>
            </a:pPr>
            <a:endParaRPr lang="en-US" sz="2000" dirty="0">
              <a:solidFill>
                <a:schemeClr val="accent5">
                  <a:lumMod val="10000"/>
                </a:schemeClr>
              </a:solidFill>
              <a:latin typeface="Arial" panose="020B0604020202020204" pitchFamily="34" charset="0"/>
              <a:cs typeface="Arial" panose="020B0604020202020204" pitchFamily="34" charset="0"/>
            </a:endParaRPr>
          </a:p>
          <a:p>
            <a:pPr marL="0" indent="0">
              <a:buNone/>
            </a:pPr>
            <a:endParaRPr lang="en-US" sz="2000" dirty="0">
              <a:solidFill>
                <a:schemeClr val="accent5">
                  <a:lumMod val="10000"/>
                </a:schemeClr>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BA192E9-C713-4C0A-A2EF-0B0187F26C16}"/>
              </a:ext>
            </a:extLst>
          </p:cNvPr>
          <p:cNvSpPr txBox="1"/>
          <p:nvPr/>
        </p:nvSpPr>
        <p:spPr bwMode="auto">
          <a:xfrm flipH="1">
            <a:off x="362807" y="1268549"/>
            <a:ext cx="11049264" cy="820866"/>
          </a:xfrm>
          <a:prstGeom prst="rect">
            <a:avLst/>
          </a:prstGeom>
          <a:noFill/>
          <a:ln w="19050" algn="ctr">
            <a:noFill/>
            <a:miter lim="800000"/>
            <a:headEnd/>
            <a:tailEnd/>
          </a:ln>
        </p:spPr>
        <p:txBody>
          <a:bodyPr wrap="square" lIns="0" tIns="0" rIns="0" bIns="0" rtlCol="0">
            <a:spAutoFit/>
          </a:bodyPr>
          <a:lstStyle/>
          <a:p>
            <a:r>
              <a:rPr lang="en-US" sz="2667" b="1" dirty="0">
                <a:solidFill>
                  <a:schemeClr val="accent5">
                    <a:lumMod val="10000"/>
                  </a:schemeClr>
                </a:solidFill>
                <a:latin typeface="Arial" panose="020B0604020202020204" pitchFamily="34" charset="0"/>
                <a:cs typeface="Arial" panose="020B0604020202020204" pitchFamily="34" charset="0"/>
              </a:rPr>
              <a:t>What could UCSF do to make this an even better place to work?</a:t>
            </a:r>
          </a:p>
          <a:p>
            <a:endParaRPr lang="en-US" sz="2667" dirty="0" err="1"/>
          </a:p>
        </p:txBody>
      </p:sp>
      <p:sp>
        <p:nvSpPr>
          <p:cNvPr id="8" name="TextBox 7">
            <a:extLst>
              <a:ext uri="{FF2B5EF4-FFF2-40B4-BE49-F238E27FC236}">
                <a16:creationId xmlns:a16="http://schemas.microsoft.com/office/drawing/2014/main" id="{E85A73AD-F0D5-4331-AA29-B80A352ADE81}"/>
              </a:ext>
            </a:extLst>
          </p:cNvPr>
          <p:cNvSpPr txBox="1"/>
          <p:nvPr/>
        </p:nvSpPr>
        <p:spPr>
          <a:xfrm>
            <a:off x="362807" y="2089612"/>
            <a:ext cx="11170432" cy="4524315"/>
          </a:xfrm>
          <a:prstGeom prst="rect">
            <a:avLst/>
          </a:prstGeom>
          <a:noFill/>
        </p:spPr>
        <p:txBody>
          <a:bodyPr wrap="square">
            <a:spAutoFit/>
          </a:bodyPr>
          <a:lstStyle/>
          <a:p>
            <a:r>
              <a:rPr lang="en-US" sz="2400" dirty="0"/>
              <a:t>“Be less siloed between and within departments and schools. [Organization Entity] is so big, but can sometimes feel very small and isolated which can lead to feeling disconnected…”</a:t>
            </a:r>
            <a:endParaRPr lang="en-US" sz="2400" dirty="0">
              <a:solidFill>
                <a:srgbClr val="FF0000"/>
              </a:solidFill>
            </a:endParaRPr>
          </a:p>
          <a:p>
            <a:endParaRPr lang="en-US" sz="2400" dirty="0">
              <a:solidFill>
                <a:srgbClr val="FF0000"/>
              </a:solidFill>
            </a:endParaRPr>
          </a:p>
          <a:p>
            <a:r>
              <a:rPr lang="en-US" sz="2400" dirty="0"/>
              <a:t>“Listen to all workers regardless of position - everyone on a team is important and plays a necessary role. Their voice should be valued.”</a:t>
            </a:r>
          </a:p>
          <a:p>
            <a:endParaRPr lang="en-US" sz="2400" dirty="0"/>
          </a:p>
          <a:p>
            <a:endParaRPr lang="en-US" sz="2400" dirty="0"/>
          </a:p>
          <a:p>
            <a:r>
              <a:rPr lang="en-US" sz="2400" dirty="0"/>
              <a:t>“Continue to support management who already do a great job supporting employees.”</a:t>
            </a:r>
          </a:p>
          <a:p>
            <a:endParaRPr lang="en-US" sz="2400" dirty="0"/>
          </a:p>
          <a:p>
            <a:endParaRPr lang="en-US" sz="2400" dirty="0"/>
          </a:p>
          <a:p>
            <a:endParaRPr lang="en-US" sz="2400" dirty="0"/>
          </a:p>
        </p:txBody>
      </p:sp>
    </p:spTree>
    <p:extLst>
      <p:ext uri="{BB962C8B-B14F-4D97-AF65-F5344CB8AC3E}">
        <p14:creationId xmlns:p14="http://schemas.microsoft.com/office/powerpoint/2010/main" val="3240120704"/>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8410" y="371769"/>
            <a:ext cx="10898107" cy="611449"/>
          </a:xfrm>
        </p:spPr>
        <p:txBody>
          <a:bodyPr/>
          <a:lstStyle/>
          <a:p>
            <a:pPr algn="ctr"/>
            <a:r>
              <a:rPr lang="en-US" sz="3733" b="1" dirty="0"/>
              <a:t>Verbatim Responses – Examples, continued</a:t>
            </a:r>
          </a:p>
        </p:txBody>
      </p:sp>
      <p:sp>
        <p:nvSpPr>
          <p:cNvPr id="6" name="Content Placeholder 5"/>
          <p:cNvSpPr>
            <a:spLocks noGrp="1"/>
          </p:cNvSpPr>
          <p:nvPr>
            <p:ph idx="1"/>
          </p:nvPr>
        </p:nvSpPr>
        <p:spPr>
          <a:xfrm>
            <a:off x="271068" y="866775"/>
            <a:ext cx="11081584" cy="5207432"/>
          </a:xfrm>
        </p:spPr>
        <p:txBody>
          <a:bodyPr/>
          <a:lstStyle/>
          <a:p>
            <a:pPr marL="378875" lvl="1" indent="0">
              <a:buNone/>
            </a:pPr>
            <a:endParaRPr lang="en-US" dirty="0">
              <a:solidFill>
                <a:schemeClr val="accent5">
                  <a:lumMod val="10000"/>
                </a:schemeClr>
              </a:solidFill>
              <a:latin typeface="Arial" panose="020B0604020202020204" pitchFamily="34" charset="0"/>
              <a:cs typeface="Arial" panose="020B0604020202020204" pitchFamily="34" charset="0"/>
            </a:endParaRPr>
          </a:p>
          <a:p>
            <a:pPr marL="0" indent="0">
              <a:buNone/>
            </a:pPr>
            <a:endParaRPr lang="en-US" sz="2000" dirty="0">
              <a:solidFill>
                <a:schemeClr val="accent5">
                  <a:lumMod val="10000"/>
                </a:schemeClr>
              </a:solidFill>
              <a:latin typeface="Arial" panose="020B0604020202020204" pitchFamily="34" charset="0"/>
              <a:cs typeface="Arial" panose="020B0604020202020204" pitchFamily="34" charset="0"/>
            </a:endParaRPr>
          </a:p>
          <a:p>
            <a:pPr marL="0" indent="0">
              <a:buNone/>
            </a:pPr>
            <a:endParaRPr lang="en-US" sz="2000" dirty="0">
              <a:solidFill>
                <a:schemeClr val="accent5">
                  <a:lumMod val="10000"/>
                </a:schemeClr>
              </a:solidFill>
              <a:latin typeface="Arial" panose="020B0604020202020204" pitchFamily="34" charset="0"/>
              <a:cs typeface="Arial" panose="020B0604020202020204" pitchFamily="34" charset="0"/>
            </a:endParaRPr>
          </a:p>
          <a:p>
            <a:pPr marL="0" indent="0">
              <a:buNone/>
            </a:pPr>
            <a:endParaRPr lang="en-US" sz="2000" dirty="0">
              <a:solidFill>
                <a:schemeClr val="accent5">
                  <a:lumMod val="10000"/>
                </a:schemeClr>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BF1334E-B9D1-4734-A2F7-9446939DA2C4}"/>
              </a:ext>
            </a:extLst>
          </p:cNvPr>
          <p:cNvSpPr txBox="1"/>
          <p:nvPr/>
        </p:nvSpPr>
        <p:spPr>
          <a:xfrm>
            <a:off x="678426" y="1478224"/>
            <a:ext cx="10674226" cy="4154984"/>
          </a:xfrm>
          <a:prstGeom prst="rect">
            <a:avLst/>
          </a:prstGeom>
          <a:noFill/>
        </p:spPr>
        <p:txBody>
          <a:bodyPr wrap="square">
            <a:spAutoFit/>
          </a:bodyPr>
          <a:lstStyle/>
          <a:p>
            <a:r>
              <a:rPr lang="en-US" sz="2400" dirty="0"/>
              <a:t>“Continue prioritizing flexibility for staff. Keep the hybrid work model and ensure employees have the ability to work with their managers to arrange the work modality that allows them to perform their best and live a healthy life.” </a:t>
            </a:r>
          </a:p>
          <a:p>
            <a:endParaRPr lang="en-US" sz="2400" dirty="0"/>
          </a:p>
          <a:p>
            <a:endParaRPr lang="en-US" sz="2400" dirty="0"/>
          </a:p>
          <a:p>
            <a:r>
              <a:rPr lang="en-US" sz="2400" dirty="0"/>
              <a:t>“Help with a better work-life balance. Making taking vacation days or mental health days easier to ease burnout.”</a:t>
            </a:r>
          </a:p>
          <a:p>
            <a:endParaRPr lang="en-US" sz="2400" dirty="0"/>
          </a:p>
          <a:p>
            <a:endParaRPr lang="en-US" sz="2400" dirty="0"/>
          </a:p>
          <a:p>
            <a:r>
              <a:rPr lang="en-US" sz="2400" dirty="0"/>
              <a:t>“Host networking sessions amongst various department employees”</a:t>
            </a:r>
          </a:p>
          <a:p>
            <a:endParaRPr lang="en-US" sz="2400" dirty="0"/>
          </a:p>
        </p:txBody>
      </p:sp>
    </p:spTree>
    <p:extLst>
      <p:ext uri="{BB962C8B-B14F-4D97-AF65-F5344CB8AC3E}">
        <p14:creationId xmlns:p14="http://schemas.microsoft.com/office/powerpoint/2010/main" val="264322557"/>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2807" y="407726"/>
            <a:ext cx="10898107" cy="611449"/>
          </a:xfrm>
        </p:spPr>
        <p:txBody>
          <a:bodyPr/>
          <a:lstStyle/>
          <a:p>
            <a:pPr algn="ctr"/>
            <a:r>
              <a:rPr lang="en-US" sz="3733" b="1" dirty="0"/>
              <a:t>Verbatim Responses – Examples, continued</a:t>
            </a:r>
          </a:p>
        </p:txBody>
      </p:sp>
      <p:sp>
        <p:nvSpPr>
          <p:cNvPr id="6" name="Content Placeholder 5"/>
          <p:cNvSpPr>
            <a:spLocks noGrp="1"/>
          </p:cNvSpPr>
          <p:nvPr>
            <p:ph idx="1"/>
          </p:nvPr>
        </p:nvSpPr>
        <p:spPr>
          <a:xfrm>
            <a:off x="362807" y="950258"/>
            <a:ext cx="11081584" cy="4818223"/>
          </a:xfrm>
        </p:spPr>
        <p:txBody>
          <a:bodyPr/>
          <a:lstStyle/>
          <a:p>
            <a:pPr marL="378875" lvl="1" indent="0">
              <a:buNone/>
            </a:pPr>
            <a:endParaRPr lang="en-US" dirty="0">
              <a:solidFill>
                <a:schemeClr val="accent5">
                  <a:lumMod val="10000"/>
                </a:schemeClr>
              </a:solidFill>
              <a:latin typeface="Arial" panose="020B0604020202020204" pitchFamily="34" charset="0"/>
              <a:cs typeface="Arial" panose="020B0604020202020204" pitchFamily="34" charset="0"/>
            </a:endParaRPr>
          </a:p>
          <a:p>
            <a:pPr marL="378875" lvl="1" indent="0">
              <a:buNone/>
            </a:pPr>
            <a:endParaRPr lang="en-US" strike="sngStrike" dirty="0">
              <a:solidFill>
                <a:schemeClr val="accent5">
                  <a:lumMod val="10000"/>
                </a:schemeClr>
              </a:solidFill>
              <a:cs typeface="Arial" panose="020B0604020202020204" pitchFamily="34" charset="0"/>
            </a:endParaRPr>
          </a:p>
          <a:p>
            <a:pPr marL="0" indent="0">
              <a:buNone/>
            </a:pPr>
            <a:endParaRPr lang="en-US" sz="2000" dirty="0">
              <a:solidFill>
                <a:schemeClr val="accent5">
                  <a:lumMod val="10000"/>
                </a:schemeClr>
              </a:solidFill>
              <a:latin typeface="Arial" panose="020B0604020202020204" pitchFamily="34" charset="0"/>
              <a:cs typeface="Arial" panose="020B0604020202020204" pitchFamily="34" charset="0"/>
            </a:endParaRPr>
          </a:p>
          <a:p>
            <a:pPr marL="0" indent="0">
              <a:buNone/>
            </a:pPr>
            <a:endParaRPr lang="en-US" sz="2000" dirty="0">
              <a:solidFill>
                <a:schemeClr val="accent5">
                  <a:lumMod val="10000"/>
                </a:schemeClr>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02D45CE7-CF3B-4571-A4F1-2692025E7D21}"/>
              </a:ext>
            </a:extLst>
          </p:cNvPr>
          <p:cNvSpPr txBox="1"/>
          <p:nvPr/>
        </p:nvSpPr>
        <p:spPr>
          <a:xfrm>
            <a:off x="608958" y="1255171"/>
            <a:ext cx="10999946" cy="5278151"/>
          </a:xfrm>
          <a:prstGeom prst="rect">
            <a:avLst/>
          </a:prstGeom>
          <a:noFill/>
        </p:spPr>
        <p:txBody>
          <a:bodyPr wrap="square">
            <a:spAutoFit/>
          </a:bodyPr>
          <a:lstStyle/>
          <a:p>
            <a:endParaRPr lang="en-US" sz="2400" dirty="0"/>
          </a:p>
          <a:p>
            <a:r>
              <a:rPr lang="en-US" sz="2400" dirty="0"/>
              <a:t>“Competitive pay and transparency of salaries within similar roles”</a:t>
            </a:r>
          </a:p>
          <a:p>
            <a:endParaRPr lang="en-US" sz="2400" dirty="0"/>
          </a:p>
          <a:p>
            <a:r>
              <a:rPr lang="en-US" sz="2400" dirty="0"/>
              <a:t>“Salary increases. More staff development opportunities and programs for people earlier in their career.”</a:t>
            </a:r>
          </a:p>
          <a:p>
            <a:endParaRPr lang="en-US" sz="2400" dirty="0"/>
          </a:p>
          <a:p>
            <a:r>
              <a:rPr lang="en-US" sz="2400" dirty="0"/>
              <a:t>“Fund [Organization Entity] initiatives and financially commit to making the University more just, equitable, inclusive, and diverse. There needs to be an expectation from leadership for this to be everyone's goal…”</a:t>
            </a:r>
          </a:p>
          <a:p>
            <a:endParaRPr lang="en-US" sz="2400" dirty="0"/>
          </a:p>
          <a:p>
            <a:r>
              <a:rPr lang="en-US" sz="2400" dirty="0"/>
              <a:t>“Practice diversity and inclusion at all levels and support diversity of work styles, learning styles, and opinions.”</a:t>
            </a:r>
          </a:p>
          <a:p>
            <a:endParaRPr lang="en-US" sz="2400" dirty="0"/>
          </a:p>
          <a:p>
            <a:endParaRPr lang="en-US" sz="2400" dirty="0"/>
          </a:p>
        </p:txBody>
      </p:sp>
    </p:spTree>
    <p:extLst>
      <p:ext uri="{BB962C8B-B14F-4D97-AF65-F5344CB8AC3E}">
        <p14:creationId xmlns:p14="http://schemas.microsoft.com/office/powerpoint/2010/main" val="124823632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E3AE4CA-94F0-CE4B-9A74-4FB40BB7B4FC}"/>
              </a:ext>
            </a:extLst>
          </p:cNvPr>
          <p:cNvSpPr>
            <a:spLocks noGrp="1"/>
          </p:cNvSpPr>
          <p:nvPr>
            <p:ph idx="1"/>
          </p:nvPr>
        </p:nvSpPr>
        <p:spPr>
          <a:xfrm>
            <a:off x="959829" y="1491861"/>
            <a:ext cx="8860808" cy="3874279"/>
          </a:xfrm>
        </p:spPr>
        <p:txBody>
          <a:bodyPr/>
          <a:lstStyle/>
          <a:p>
            <a:pPr>
              <a:lnSpc>
                <a:spcPct val="150000"/>
              </a:lnSpc>
              <a:spcBef>
                <a:spcPts val="267"/>
              </a:spcBef>
              <a:spcAft>
                <a:spcPts val="267"/>
              </a:spcAft>
            </a:pPr>
            <a:r>
              <a:rPr lang="en-US" sz="2400" b="1" dirty="0">
                <a:solidFill>
                  <a:srgbClr val="000000"/>
                </a:solidFill>
              </a:rPr>
              <a:t>Welcome and remarks from Interim Dean Tom Kearney</a:t>
            </a:r>
          </a:p>
          <a:p>
            <a:pPr>
              <a:lnSpc>
                <a:spcPct val="150000"/>
              </a:lnSpc>
              <a:spcBef>
                <a:spcPts val="267"/>
              </a:spcBef>
              <a:spcAft>
                <a:spcPts val="267"/>
              </a:spcAft>
            </a:pPr>
            <a:r>
              <a:rPr lang="en-US" sz="2400" b="1" dirty="0">
                <a:solidFill>
                  <a:srgbClr val="000000"/>
                </a:solidFill>
              </a:rPr>
              <a:t>School of Pharmacy 2022 Gallup Survey results</a:t>
            </a:r>
          </a:p>
          <a:p>
            <a:pPr>
              <a:lnSpc>
                <a:spcPct val="150000"/>
              </a:lnSpc>
              <a:spcBef>
                <a:spcPts val="267"/>
              </a:spcBef>
              <a:spcAft>
                <a:spcPts val="267"/>
              </a:spcAft>
            </a:pPr>
            <a:r>
              <a:rPr lang="en-US" sz="2400" b="1" dirty="0">
                <a:solidFill>
                  <a:srgbClr val="000000"/>
                </a:solidFill>
              </a:rPr>
              <a:t>Welcome to Incoming Dean Kathy Giacomini</a:t>
            </a:r>
            <a:br>
              <a:rPr lang="en-US" sz="2133" dirty="0"/>
            </a:br>
            <a:r>
              <a:rPr lang="en-US" sz="2133" dirty="0"/>
              <a:t> </a:t>
            </a:r>
            <a:r>
              <a:rPr lang="en-US" sz="2667" dirty="0"/>
              <a:t>    </a:t>
            </a:r>
          </a:p>
        </p:txBody>
      </p:sp>
      <p:sp>
        <p:nvSpPr>
          <p:cNvPr id="5" name="Title 4">
            <a:extLst>
              <a:ext uri="{FF2B5EF4-FFF2-40B4-BE49-F238E27FC236}">
                <a16:creationId xmlns:a16="http://schemas.microsoft.com/office/drawing/2014/main" id="{210CBB8A-F2CF-714E-95EB-870C0719DE61}"/>
              </a:ext>
            </a:extLst>
          </p:cNvPr>
          <p:cNvSpPr>
            <a:spLocks noGrp="1"/>
          </p:cNvSpPr>
          <p:nvPr>
            <p:ph type="title"/>
          </p:nvPr>
        </p:nvSpPr>
        <p:spPr>
          <a:xfrm>
            <a:off x="690888" y="733973"/>
            <a:ext cx="10338387" cy="611449"/>
          </a:xfrm>
        </p:spPr>
        <p:txBody>
          <a:bodyPr/>
          <a:lstStyle/>
          <a:p>
            <a:r>
              <a:rPr lang="en-US" dirty="0"/>
              <a:t>Agenda</a:t>
            </a:r>
          </a:p>
        </p:txBody>
      </p:sp>
    </p:spTree>
    <p:extLst>
      <p:ext uri="{BB962C8B-B14F-4D97-AF65-F5344CB8AC3E}">
        <p14:creationId xmlns:p14="http://schemas.microsoft.com/office/powerpoint/2010/main" val="298077260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FBB2B-2558-4609-B349-B1D8538AABD3}"/>
              </a:ext>
            </a:extLst>
          </p:cNvPr>
          <p:cNvSpPr>
            <a:spLocks noGrp="1"/>
          </p:cNvSpPr>
          <p:nvPr>
            <p:ph type="title"/>
          </p:nvPr>
        </p:nvSpPr>
        <p:spPr/>
        <p:txBody>
          <a:bodyPr/>
          <a:lstStyle/>
          <a:p>
            <a:r>
              <a:rPr lang="en-US" b="1" dirty="0"/>
              <a:t>2022 Gallup Survey</a:t>
            </a:r>
            <a:br>
              <a:rPr lang="en-US" b="1" dirty="0"/>
            </a:br>
            <a:endParaRPr lang="en-US" dirty="0"/>
          </a:p>
        </p:txBody>
      </p:sp>
      <p:sp>
        <p:nvSpPr>
          <p:cNvPr id="3" name="Content Placeholder 2">
            <a:extLst>
              <a:ext uri="{FF2B5EF4-FFF2-40B4-BE49-F238E27FC236}">
                <a16:creationId xmlns:a16="http://schemas.microsoft.com/office/drawing/2014/main" id="{23292FD5-7250-46CF-9ADB-9284CF2C2998}"/>
              </a:ext>
            </a:extLst>
          </p:cNvPr>
          <p:cNvSpPr>
            <a:spLocks noGrp="1"/>
          </p:cNvSpPr>
          <p:nvPr>
            <p:ph idx="1"/>
          </p:nvPr>
        </p:nvSpPr>
        <p:spPr>
          <a:xfrm>
            <a:off x="838200" y="1453486"/>
            <a:ext cx="10515600" cy="4351338"/>
          </a:xfrm>
        </p:spPr>
        <p:txBody>
          <a:bodyPr>
            <a:normAutofit lnSpcReduction="10000"/>
          </a:bodyPr>
          <a:lstStyle/>
          <a:p>
            <a:pPr eaLnBrk="0" fontAlgn="base" hangingPunct="0">
              <a:lnSpc>
                <a:spcPct val="100000"/>
              </a:lnSpc>
              <a:spcBef>
                <a:spcPct val="0"/>
              </a:spcBef>
              <a:spcAft>
                <a:spcPct val="0"/>
              </a:spcAft>
            </a:pP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Dates</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a:t>
            </a:r>
            <a:r>
              <a:rPr kumimoji="0" lang="en-US" altLang="en-US" sz="2800" i="0" u="none" strike="noStrike" cap="none" normalizeH="0" baseline="0" dirty="0">
                <a:ln>
                  <a:noFill/>
                </a:ln>
                <a:solidFill>
                  <a:schemeClr val="tx1"/>
                </a:solidFill>
                <a:effectLst/>
                <a:latin typeface="Arial" panose="020B0604020202020204" pitchFamily="34" charset="0"/>
                <a:ea typeface="Calibri" panose="020F0502020204030204" pitchFamily="34" charset="0"/>
              </a:rPr>
              <a:t>April 12 – May 6</a:t>
            </a:r>
          </a:p>
          <a:p>
            <a:pPr marL="0" indent="0" eaLnBrk="0" fontAlgn="base" hangingPunct="0">
              <a:lnSpc>
                <a:spcPct val="100000"/>
              </a:lnSpc>
              <a:spcBef>
                <a:spcPct val="0"/>
              </a:spcBef>
              <a:spcAft>
                <a:spcPct val="0"/>
              </a:spcAft>
              <a:buNone/>
            </a:pPr>
            <a:endParaRPr kumimoji="0" lang="en-US" altLang="en-US" sz="2800" i="0" u="none" strike="noStrike" cap="none" normalizeH="0" baseline="0" dirty="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pP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Who was surveyed</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a:t>
            </a:r>
            <a:r>
              <a:rPr kumimoji="0" lang="en-US" altLang="en-US" sz="2800" i="0" u="none" strike="noStrike" cap="none" normalizeH="0" baseline="0" dirty="0">
                <a:ln>
                  <a:noFill/>
                </a:ln>
                <a:solidFill>
                  <a:schemeClr val="tx1"/>
                </a:solidFill>
                <a:effectLst/>
                <a:latin typeface="Arial" panose="020B0604020202020204" pitchFamily="34" charset="0"/>
                <a:ea typeface="Calibri" panose="020F0502020204030204" pitchFamily="34" charset="0"/>
              </a:rPr>
              <a:t>All UCSF Health and Campus staff (except temporary workers or those that were hired after January 12, 2022)</a:t>
            </a:r>
          </a:p>
          <a:p>
            <a:pPr marL="0" indent="0" eaLnBrk="0" fontAlgn="base" hangingPunct="0">
              <a:lnSpc>
                <a:spcPct val="100000"/>
              </a:lnSpc>
              <a:spcBef>
                <a:spcPct val="0"/>
              </a:spcBef>
              <a:spcAft>
                <a:spcPct val="0"/>
              </a:spcAft>
              <a:buNone/>
            </a:pPr>
            <a:endParaRPr kumimoji="0" lang="en-US" altLang="en-US"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eaLnBrk="0" fontAlgn="base" hangingPunct="0">
              <a:lnSpc>
                <a:spcPct val="100000"/>
              </a:lnSpc>
              <a:spcBef>
                <a:spcPct val="0"/>
              </a:spcBef>
              <a:spcAft>
                <a:spcPct val="0"/>
              </a:spcAft>
            </a:pP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The Staff Engagement Survey provides </a:t>
            </a:r>
            <a:r>
              <a:rPr lang="en-US" altLang="en-US" sz="2800" b="1" dirty="0">
                <a:latin typeface="Arial" panose="020B0604020202020204" pitchFamily="34" charset="0"/>
                <a:ea typeface="Calibri" panose="020F0502020204030204" pitchFamily="34" charset="0"/>
              </a:rPr>
              <a:t>an opportunity for UCSF Health and Campus staff to voice their opinions confidentially with the goal of improving their own work lives, those of their colleagues, and UCSF overall.</a:t>
            </a:r>
            <a:endParaRPr lang="en-US" dirty="0"/>
          </a:p>
        </p:txBody>
      </p:sp>
      <p:sp>
        <p:nvSpPr>
          <p:cNvPr id="5" name="Footer Placeholder 4">
            <a:extLst>
              <a:ext uri="{FF2B5EF4-FFF2-40B4-BE49-F238E27FC236}">
                <a16:creationId xmlns:a16="http://schemas.microsoft.com/office/drawing/2014/main" id="{BC51BA82-B6AE-4A6C-A70F-95260A9DA449}"/>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81981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C79F-D829-43CD-BFC3-2ACBB2557891}"/>
              </a:ext>
            </a:extLst>
          </p:cNvPr>
          <p:cNvSpPr>
            <a:spLocks noGrp="1"/>
          </p:cNvSpPr>
          <p:nvPr>
            <p:ph type="title"/>
          </p:nvPr>
        </p:nvSpPr>
        <p:spPr>
          <a:xfrm>
            <a:off x="838199" y="365125"/>
            <a:ext cx="10515600" cy="1325563"/>
          </a:xfrm>
        </p:spPr>
        <p:txBody>
          <a:bodyPr/>
          <a:lstStyle/>
          <a:p>
            <a:r>
              <a:rPr lang="en-US" b="1" dirty="0"/>
              <a:t>School of Pharmacy Gallup Results – Q12</a:t>
            </a:r>
          </a:p>
        </p:txBody>
      </p:sp>
      <p:graphicFrame>
        <p:nvGraphicFramePr>
          <p:cNvPr id="4" name="Table 4">
            <a:extLst>
              <a:ext uri="{FF2B5EF4-FFF2-40B4-BE49-F238E27FC236}">
                <a16:creationId xmlns:a16="http://schemas.microsoft.com/office/drawing/2014/main" id="{9CBA1630-9266-4853-AE18-8DA9660485F1}"/>
              </a:ext>
            </a:extLst>
          </p:cNvPr>
          <p:cNvGraphicFramePr>
            <a:graphicFrameLocks noGrp="1"/>
          </p:cNvGraphicFramePr>
          <p:nvPr>
            <p:ph idx="1"/>
            <p:extLst>
              <p:ext uri="{D42A27DB-BD31-4B8C-83A1-F6EECF244321}">
                <p14:modId xmlns:p14="http://schemas.microsoft.com/office/powerpoint/2010/main" val="1410118807"/>
              </p:ext>
            </p:extLst>
          </p:nvPr>
        </p:nvGraphicFramePr>
        <p:xfrm>
          <a:off x="838199" y="1825625"/>
          <a:ext cx="10390239" cy="3847589"/>
        </p:xfrm>
        <a:graphic>
          <a:graphicData uri="http://schemas.openxmlformats.org/drawingml/2006/table">
            <a:tbl>
              <a:tblPr firstRow="1" bandRow="1">
                <a:tableStyleId>{5C22544A-7EE6-4342-B048-85BDC9FD1C3A}</a:tableStyleId>
              </a:tblPr>
              <a:tblGrid>
                <a:gridCol w="3463413">
                  <a:extLst>
                    <a:ext uri="{9D8B030D-6E8A-4147-A177-3AD203B41FA5}">
                      <a16:colId xmlns:a16="http://schemas.microsoft.com/office/drawing/2014/main" val="4136135818"/>
                    </a:ext>
                  </a:extLst>
                </a:gridCol>
                <a:gridCol w="3463413">
                  <a:extLst>
                    <a:ext uri="{9D8B030D-6E8A-4147-A177-3AD203B41FA5}">
                      <a16:colId xmlns:a16="http://schemas.microsoft.com/office/drawing/2014/main" val="3616496928"/>
                    </a:ext>
                  </a:extLst>
                </a:gridCol>
                <a:gridCol w="3463413">
                  <a:extLst>
                    <a:ext uri="{9D8B030D-6E8A-4147-A177-3AD203B41FA5}">
                      <a16:colId xmlns:a16="http://schemas.microsoft.com/office/drawing/2014/main" val="3262523217"/>
                    </a:ext>
                  </a:extLst>
                </a:gridCol>
              </a:tblGrid>
              <a:tr h="1288413">
                <a:tc>
                  <a:txBody>
                    <a:bodyPr/>
                    <a:lstStyle/>
                    <a:p>
                      <a:r>
                        <a:rPr lang="en-US" sz="2000" dirty="0"/>
                        <a:t>Year</a:t>
                      </a:r>
                    </a:p>
                  </a:txBody>
                  <a:tcPr/>
                </a:tc>
                <a:tc>
                  <a:txBody>
                    <a:bodyPr/>
                    <a:lstStyle/>
                    <a:p>
                      <a:r>
                        <a:rPr lang="en-US" sz="2000" dirty="0"/>
                        <a:t>N</a:t>
                      </a:r>
                    </a:p>
                  </a:txBody>
                  <a:tcPr/>
                </a:tc>
                <a:tc>
                  <a:txBody>
                    <a:bodyPr/>
                    <a:lstStyle/>
                    <a:p>
                      <a:r>
                        <a:rPr lang="en-US" sz="2000" dirty="0"/>
                        <a:t>Q12 Mean</a:t>
                      </a:r>
                    </a:p>
                  </a:txBody>
                  <a:tcPr/>
                </a:tc>
                <a:extLst>
                  <a:ext uri="{0D108BD9-81ED-4DB2-BD59-A6C34878D82A}">
                    <a16:rowId xmlns:a16="http://schemas.microsoft.com/office/drawing/2014/main" val="3293454052"/>
                  </a:ext>
                </a:extLst>
              </a:tr>
              <a:tr h="1288413">
                <a:tc>
                  <a:txBody>
                    <a:bodyPr/>
                    <a:lstStyle/>
                    <a:p>
                      <a:r>
                        <a:rPr lang="en-US" sz="2000" b="1" dirty="0"/>
                        <a:t>2021</a:t>
                      </a:r>
                    </a:p>
                  </a:txBody>
                  <a:tcPr/>
                </a:tc>
                <a:tc>
                  <a:txBody>
                    <a:bodyPr/>
                    <a:lstStyle/>
                    <a:p>
                      <a:r>
                        <a:rPr lang="en-US" sz="2000" b="1" dirty="0"/>
                        <a:t>153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t>4.06</a:t>
                      </a:r>
                    </a:p>
                    <a:p>
                      <a:endParaRPr lang="en-US" sz="2000" b="1" dirty="0"/>
                    </a:p>
                  </a:txBody>
                  <a:tcPr/>
                </a:tc>
                <a:extLst>
                  <a:ext uri="{0D108BD9-81ED-4DB2-BD59-A6C34878D82A}">
                    <a16:rowId xmlns:a16="http://schemas.microsoft.com/office/drawing/2014/main" val="3957557534"/>
                  </a:ext>
                </a:extLst>
              </a:tr>
              <a:tr h="12707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t>2022</a:t>
                      </a:r>
                    </a:p>
                    <a:p>
                      <a:endParaRPr lang="en-US" sz="20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t>157</a:t>
                      </a:r>
                    </a:p>
                    <a:p>
                      <a:endParaRPr lang="en-US" sz="2000" b="1" dirty="0"/>
                    </a:p>
                  </a:txBody>
                  <a:tcPr/>
                </a:tc>
                <a:tc>
                  <a:txBody>
                    <a:bodyPr/>
                    <a:lstStyle/>
                    <a:p>
                      <a:r>
                        <a:rPr lang="en-US" sz="2000" b="1" dirty="0"/>
                        <a:t>3.95</a:t>
                      </a:r>
                    </a:p>
                  </a:txBody>
                  <a:tcPr/>
                </a:tc>
                <a:extLst>
                  <a:ext uri="{0D108BD9-81ED-4DB2-BD59-A6C34878D82A}">
                    <a16:rowId xmlns:a16="http://schemas.microsoft.com/office/drawing/2014/main" val="3918970317"/>
                  </a:ext>
                </a:extLst>
              </a:tr>
            </a:tbl>
          </a:graphicData>
        </a:graphic>
      </p:graphicFrame>
    </p:spTree>
    <p:extLst>
      <p:ext uri="{BB962C8B-B14F-4D97-AF65-F5344CB8AC3E}">
        <p14:creationId xmlns:p14="http://schemas.microsoft.com/office/powerpoint/2010/main" val="1735955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6F13CB8-B567-4D3D-AAF7-DF4E90CE929F}"/>
              </a:ext>
            </a:extLst>
          </p:cNvPr>
          <p:cNvSpPr>
            <a:spLocks noGrp="1"/>
          </p:cNvSpPr>
          <p:nvPr>
            <p:ph idx="1"/>
          </p:nvPr>
        </p:nvSpPr>
        <p:spPr>
          <a:xfrm>
            <a:off x="439156" y="1305046"/>
            <a:ext cx="12056475" cy="4433439"/>
          </a:xfrm>
        </p:spPr>
        <p:txBody>
          <a:bodyPr numCol="1"/>
          <a:lstStyle/>
          <a:p>
            <a:pPr marL="0" indent="0">
              <a:lnSpc>
                <a:spcPct val="250000"/>
              </a:lnSpc>
              <a:spcBef>
                <a:spcPts val="0"/>
              </a:spcBef>
              <a:buNone/>
            </a:pPr>
            <a:r>
              <a:rPr lang="en-US" sz="1867" dirty="0">
                <a:solidFill>
                  <a:srgbClr val="2FA5A5"/>
                </a:solidFill>
                <a:ea typeface="Calibri" panose="020F0502020204030204" pitchFamily="34" charset="0"/>
                <a:cs typeface="Bebas"/>
              </a:rPr>
              <a:t>Q1. </a:t>
            </a:r>
            <a:r>
              <a:rPr lang="en-US" sz="1867" b="1" dirty="0">
                <a:solidFill>
                  <a:srgbClr val="000000"/>
                </a:solidFill>
                <a:ea typeface="Calibri" panose="020F0502020204030204" pitchFamily="34" charset="0"/>
                <a:cs typeface="Arial-BoldMT"/>
              </a:rPr>
              <a:t>I KNOW WHAT IS EXPECTED OF ME AT WORK</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Q2. </a:t>
            </a:r>
            <a:r>
              <a:rPr lang="en-US" sz="1867" b="1" dirty="0">
                <a:solidFill>
                  <a:srgbClr val="000000"/>
                </a:solidFill>
                <a:ea typeface="Calibri" panose="020F0502020204030204" pitchFamily="34" charset="0"/>
                <a:cs typeface="Arial-BoldMT"/>
              </a:rPr>
              <a:t>I HAVE THE MATERIALS I NEED TO DO MY WORK RIGHT</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Q3. </a:t>
            </a:r>
            <a:r>
              <a:rPr lang="en-US" sz="1867" b="1" dirty="0">
                <a:solidFill>
                  <a:srgbClr val="000000"/>
                </a:solidFill>
                <a:ea typeface="Calibri" panose="020F0502020204030204" pitchFamily="34" charset="0"/>
                <a:cs typeface="Arial-BoldMT"/>
              </a:rPr>
              <a:t>AT WORK, I HAVE THE OPPORTUNITY TO DO WHAT I DO BEST EVERY DAY</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Q4. </a:t>
            </a:r>
            <a:r>
              <a:rPr lang="en-US" sz="1867" b="1" dirty="0">
                <a:solidFill>
                  <a:srgbClr val="000000"/>
                </a:solidFill>
                <a:ea typeface="Calibri" panose="020F0502020204030204" pitchFamily="34" charset="0"/>
                <a:cs typeface="Arial-BoldMT"/>
              </a:rPr>
              <a:t>IN THE LAST SEVEN DAYS, I HAVE RECEIVED RECOGNITION OR PRAISE FOR DOING GOOD WORK</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Q5. </a:t>
            </a:r>
            <a:r>
              <a:rPr lang="en-US" sz="1867" b="1" dirty="0">
                <a:solidFill>
                  <a:srgbClr val="000000"/>
                </a:solidFill>
                <a:ea typeface="Calibri" panose="020F0502020204030204" pitchFamily="34" charset="0"/>
                <a:cs typeface="Helvetica-Bold"/>
              </a:rPr>
              <a:t>MY SUPERVISOR, OR SOMEONE AT WORK, SEEMS TO CARE ABOUT ME AS A PERSON</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Q6. </a:t>
            </a:r>
            <a:r>
              <a:rPr lang="en-US" sz="1867" b="1" dirty="0">
                <a:solidFill>
                  <a:srgbClr val="000000"/>
                </a:solidFill>
                <a:ea typeface="Calibri" panose="020F0502020204030204" pitchFamily="34" charset="0"/>
                <a:cs typeface="Helvetica-Bold"/>
              </a:rPr>
              <a:t>SOMEONE AT WORK ENCOURAGES MY DEVELOPMENT</a:t>
            </a:r>
            <a:endParaRPr lang="en-US" sz="1867" dirty="0">
              <a:ea typeface="Calibri" panose="020F0502020204030204" pitchFamily="34" charset="0"/>
              <a:cs typeface="Times New Roman" panose="02020603050405020304" pitchFamily="18" charset="0"/>
            </a:endParaRPr>
          </a:p>
          <a:p>
            <a:endParaRPr lang="en-US" dirty="0"/>
          </a:p>
        </p:txBody>
      </p:sp>
      <p:sp>
        <p:nvSpPr>
          <p:cNvPr id="5" name="Title 4">
            <a:extLst>
              <a:ext uri="{FF2B5EF4-FFF2-40B4-BE49-F238E27FC236}">
                <a16:creationId xmlns:a16="http://schemas.microsoft.com/office/drawing/2014/main" id="{8062162F-08D4-4E96-8AF9-60951945D621}"/>
              </a:ext>
            </a:extLst>
          </p:cNvPr>
          <p:cNvSpPr>
            <a:spLocks noGrp="1"/>
          </p:cNvSpPr>
          <p:nvPr>
            <p:ph type="title"/>
          </p:nvPr>
        </p:nvSpPr>
        <p:spPr>
          <a:xfrm>
            <a:off x="356181" y="515040"/>
            <a:ext cx="10338387" cy="611449"/>
          </a:xfrm>
        </p:spPr>
        <p:txBody>
          <a:bodyPr/>
          <a:lstStyle/>
          <a:p>
            <a:r>
              <a:rPr lang="en-US" dirty="0"/>
              <a:t>Gallup Q12</a:t>
            </a:r>
          </a:p>
        </p:txBody>
      </p:sp>
    </p:spTree>
    <p:extLst>
      <p:ext uri="{BB962C8B-B14F-4D97-AF65-F5344CB8AC3E}">
        <p14:creationId xmlns:p14="http://schemas.microsoft.com/office/powerpoint/2010/main" val="68723190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406A4E0-DA92-4C38-A882-6ACEE945659C}"/>
              </a:ext>
            </a:extLst>
          </p:cNvPr>
          <p:cNvSpPr>
            <a:spLocks noGrp="1"/>
          </p:cNvSpPr>
          <p:nvPr>
            <p:ph idx="1"/>
          </p:nvPr>
        </p:nvSpPr>
        <p:spPr>
          <a:xfrm>
            <a:off x="389281" y="1302456"/>
            <a:ext cx="11413437" cy="5014000"/>
          </a:xfrm>
        </p:spPr>
        <p:txBody>
          <a:bodyPr/>
          <a:lstStyle/>
          <a:p>
            <a:pPr marL="0" indent="0">
              <a:lnSpc>
                <a:spcPct val="250000"/>
              </a:lnSpc>
              <a:spcBef>
                <a:spcPts val="0"/>
              </a:spcBef>
              <a:buNone/>
            </a:pPr>
            <a:r>
              <a:rPr lang="en-US" sz="1867" dirty="0">
                <a:solidFill>
                  <a:srgbClr val="2FA5A5"/>
                </a:solidFill>
                <a:ea typeface="Calibri" panose="020F0502020204030204" pitchFamily="34" charset="0"/>
                <a:cs typeface="Bebas"/>
              </a:rPr>
              <a:t>Q7. </a:t>
            </a:r>
            <a:r>
              <a:rPr lang="en-US" sz="1867" b="1" dirty="0">
                <a:solidFill>
                  <a:srgbClr val="000000"/>
                </a:solidFill>
                <a:ea typeface="Calibri" panose="020F0502020204030204" pitchFamily="34" charset="0"/>
                <a:cs typeface="Helvetica-Bold"/>
              </a:rPr>
              <a:t>AT WORK, MY OPINIONS SEEM TO COUNT</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Q8. </a:t>
            </a:r>
            <a:r>
              <a:rPr lang="en-US" sz="1867" b="1" dirty="0">
                <a:solidFill>
                  <a:srgbClr val="000000"/>
                </a:solidFill>
                <a:ea typeface="Calibri" panose="020F0502020204030204" pitchFamily="34" charset="0"/>
                <a:cs typeface="Helvetica-Bold"/>
              </a:rPr>
              <a:t>THE MISSION OR PURPOSE OF MY COMPANY MAKES ME FEEL MY JOB IS IMPORTANT</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Q9. </a:t>
            </a:r>
            <a:r>
              <a:rPr lang="en-US" sz="1867" b="1" dirty="0">
                <a:solidFill>
                  <a:srgbClr val="000000"/>
                </a:solidFill>
                <a:ea typeface="Calibri" panose="020F0502020204030204" pitchFamily="34" charset="0"/>
                <a:cs typeface="Helvetica-Bold"/>
              </a:rPr>
              <a:t>MY ASSOCIATES OR FELLOW EMPLOYEES ARE COMMITTED TO DOING QUALITY WORK</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buNone/>
            </a:pPr>
            <a:r>
              <a:rPr lang="en-US" sz="1867" dirty="0">
                <a:solidFill>
                  <a:srgbClr val="2FA5A5"/>
                </a:solidFill>
                <a:ea typeface="Calibri" panose="020F0502020204030204" pitchFamily="34" charset="0"/>
                <a:cs typeface="Bebas"/>
              </a:rPr>
              <a:t>Q10. </a:t>
            </a:r>
            <a:r>
              <a:rPr lang="en-US" sz="1867" b="1" dirty="0">
                <a:solidFill>
                  <a:srgbClr val="000000"/>
                </a:solidFill>
                <a:ea typeface="Calibri" panose="020F0502020204030204" pitchFamily="34" charset="0"/>
                <a:cs typeface="Helvetica-Bold"/>
              </a:rPr>
              <a:t>I HAVE A BEST FRIEND AT WORK</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spcAft>
                <a:spcPts val="1067"/>
              </a:spcAft>
              <a:buNone/>
            </a:pPr>
            <a:r>
              <a:rPr lang="en-US" sz="1867" dirty="0">
                <a:solidFill>
                  <a:srgbClr val="2FA5A5"/>
                </a:solidFill>
                <a:ea typeface="Calibri" panose="020F0502020204030204" pitchFamily="34" charset="0"/>
                <a:cs typeface="Bebas"/>
              </a:rPr>
              <a:t>Q11. </a:t>
            </a:r>
            <a:r>
              <a:rPr lang="en-US" sz="1867" b="1" dirty="0">
                <a:solidFill>
                  <a:srgbClr val="000000"/>
                </a:solidFill>
                <a:ea typeface="Calibri" panose="020F0502020204030204" pitchFamily="34" charset="0"/>
                <a:cs typeface="Helvetica-Bold"/>
              </a:rPr>
              <a:t>IN THE LAST SIX MONTHS, SOMEONE AT WORK HAS TALKED TO ME ABOUT MY PROGRESS</a:t>
            </a:r>
            <a:endParaRPr lang="en-US" sz="1867" dirty="0">
              <a:ea typeface="Calibri" panose="020F0502020204030204" pitchFamily="34" charset="0"/>
              <a:cs typeface="Times New Roman" panose="02020603050405020304" pitchFamily="18" charset="0"/>
            </a:endParaRPr>
          </a:p>
          <a:p>
            <a:pPr marL="0" indent="0">
              <a:lnSpc>
                <a:spcPct val="250000"/>
              </a:lnSpc>
              <a:spcBef>
                <a:spcPts val="0"/>
              </a:spcBef>
              <a:spcAft>
                <a:spcPts val="1067"/>
              </a:spcAft>
              <a:buNone/>
            </a:pPr>
            <a:r>
              <a:rPr lang="en-US" sz="1867" dirty="0">
                <a:solidFill>
                  <a:srgbClr val="2FA5A5"/>
                </a:solidFill>
                <a:ea typeface="Calibri" panose="020F0502020204030204" pitchFamily="34" charset="0"/>
                <a:cs typeface="Bebas"/>
              </a:rPr>
              <a:t>Q12. </a:t>
            </a:r>
            <a:r>
              <a:rPr lang="en-US" sz="1867" b="1" dirty="0">
                <a:solidFill>
                  <a:srgbClr val="000000"/>
                </a:solidFill>
                <a:ea typeface="Calibri" panose="020F0502020204030204" pitchFamily="34" charset="0"/>
                <a:cs typeface="Helvetica-Bold"/>
              </a:rPr>
              <a:t>THIS LAST YEAR, I HAVE HAD OPPORTUNITIES AT WORK TO LEARN AND GROW</a:t>
            </a:r>
            <a:endParaRPr lang="en-US" sz="1867" dirty="0">
              <a:ea typeface="Calibri" panose="020F0502020204030204" pitchFamily="34" charset="0"/>
              <a:cs typeface="Times New Roman" panose="02020603050405020304" pitchFamily="18" charset="0"/>
            </a:endParaRPr>
          </a:p>
          <a:p>
            <a:endParaRPr lang="en-US" dirty="0"/>
          </a:p>
        </p:txBody>
      </p:sp>
      <p:sp>
        <p:nvSpPr>
          <p:cNvPr id="5" name="Title 4">
            <a:extLst>
              <a:ext uri="{FF2B5EF4-FFF2-40B4-BE49-F238E27FC236}">
                <a16:creationId xmlns:a16="http://schemas.microsoft.com/office/drawing/2014/main" id="{6F4F92E0-24C3-4E57-8527-32F38391EBD8}"/>
              </a:ext>
            </a:extLst>
          </p:cNvPr>
          <p:cNvSpPr>
            <a:spLocks noGrp="1"/>
          </p:cNvSpPr>
          <p:nvPr>
            <p:ph type="title"/>
          </p:nvPr>
        </p:nvSpPr>
        <p:spPr>
          <a:xfrm>
            <a:off x="362807" y="541544"/>
            <a:ext cx="10338387" cy="611449"/>
          </a:xfrm>
        </p:spPr>
        <p:txBody>
          <a:bodyPr/>
          <a:lstStyle/>
          <a:p>
            <a:r>
              <a:rPr lang="en-US" dirty="0"/>
              <a:t>Gallup Q12, continued</a:t>
            </a:r>
          </a:p>
        </p:txBody>
      </p:sp>
    </p:spTree>
    <p:extLst>
      <p:ext uri="{BB962C8B-B14F-4D97-AF65-F5344CB8AC3E}">
        <p14:creationId xmlns:p14="http://schemas.microsoft.com/office/powerpoint/2010/main" val="196630235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9C8CC80B-2D69-460F-AB67-C110FF55F1E5}"/>
              </a:ext>
            </a:extLst>
          </p:cNvPr>
          <p:cNvGraphicFramePr/>
          <p:nvPr>
            <p:extLst>
              <p:ext uri="{D42A27DB-BD31-4B8C-83A1-F6EECF244321}">
                <p14:modId xmlns:p14="http://schemas.microsoft.com/office/powerpoint/2010/main" val="2070368879"/>
              </p:ext>
            </p:extLst>
          </p:nvPr>
        </p:nvGraphicFramePr>
        <p:xfrm>
          <a:off x="409904" y="105103"/>
          <a:ext cx="11298620" cy="64428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13346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4A9C56AE-3873-4039-A5EA-9180588CC37D}"/>
              </a:ext>
            </a:extLst>
          </p:cNvPr>
          <p:cNvGraphicFramePr/>
          <p:nvPr>
            <p:extLst>
              <p:ext uri="{D42A27DB-BD31-4B8C-83A1-F6EECF244321}">
                <p14:modId xmlns:p14="http://schemas.microsoft.com/office/powerpoint/2010/main" val="511987146"/>
              </p:ext>
            </p:extLst>
          </p:nvPr>
        </p:nvGraphicFramePr>
        <p:xfrm>
          <a:off x="388883" y="429568"/>
          <a:ext cx="11414234" cy="61485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70729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59E69F0-D484-490D-B91B-70EC59EBE837}"/>
              </a:ext>
            </a:extLst>
          </p:cNvPr>
          <p:cNvGraphicFramePr/>
          <p:nvPr>
            <p:extLst>
              <p:ext uri="{D42A27DB-BD31-4B8C-83A1-F6EECF244321}">
                <p14:modId xmlns:p14="http://schemas.microsoft.com/office/powerpoint/2010/main" val="2227699090"/>
              </p:ext>
            </p:extLst>
          </p:nvPr>
        </p:nvGraphicFramePr>
        <p:xfrm>
          <a:off x="493985" y="199698"/>
          <a:ext cx="11288111" cy="6453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84633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TotalTime>
  <Words>718</Words>
  <Application>Microsoft Macintosh PowerPoint</Application>
  <PresentationFormat>Widescreen</PresentationFormat>
  <Paragraphs>114</Paragraphs>
  <Slides>15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School of Pharmacy Town Hall</vt:lpstr>
      <vt:lpstr>Agenda</vt:lpstr>
      <vt:lpstr>2022 Gallup Survey </vt:lpstr>
      <vt:lpstr>School of Pharmacy Gallup Results – Q12</vt:lpstr>
      <vt:lpstr>Gallup Q12</vt:lpstr>
      <vt:lpstr>Gallup Q12, continued</vt:lpstr>
      <vt:lpstr>PowerPoint Presentation</vt:lpstr>
      <vt:lpstr>PowerPoint Presentation</vt:lpstr>
      <vt:lpstr>PowerPoint Presentation</vt:lpstr>
      <vt:lpstr>PowerPoint Presentation</vt:lpstr>
      <vt:lpstr>Custom questions</vt:lpstr>
      <vt:lpstr>Verbatim Responses Major Themes</vt:lpstr>
      <vt:lpstr>Verbatim Responses - Examples</vt:lpstr>
      <vt:lpstr>Verbatim Responses – Examples, continued</vt:lpstr>
      <vt:lpstr>Verbatim Responses – Examples,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Crosby, Liana</dc:creator>
  <cp:lastModifiedBy>Gadye, Levi</cp:lastModifiedBy>
  <cp:revision>37</cp:revision>
  <dcterms:created xsi:type="dcterms:W3CDTF">2022-06-06T22:59:20Z</dcterms:created>
  <dcterms:modified xsi:type="dcterms:W3CDTF">2023-01-05T22:29:54Z</dcterms:modified>
</cp:coreProperties>
</file>